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49CF-5B07-4959-87CD-AE0509D5E360}" type="datetimeFigureOut">
              <a:rPr lang="sl-SI" smtClean="0"/>
              <a:t>1. 05. 2020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45E41E3-BB13-4CC2-AF4D-CB357F217381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53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49CF-5B07-4959-87CD-AE0509D5E360}" type="datetimeFigureOut">
              <a:rPr lang="sl-SI" smtClean="0"/>
              <a:t>1. 05. 2020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41E3-BB13-4CC2-AF4D-CB357F217381}" type="slidenum">
              <a:rPr lang="sl-SI" smtClean="0"/>
              <a:t>‹#›</a:t>
            </a:fld>
            <a:endParaRPr lang="sl-SI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79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49CF-5B07-4959-87CD-AE0509D5E360}" type="datetimeFigureOut">
              <a:rPr lang="sl-SI" smtClean="0"/>
              <a:t>1. 05. 2020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41E3-BB13-4CC2-AF4D-CB357F217381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75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49CF-5B07-4959-87CD-AE0509D5E360}" type="datetimeFigureOut">
              <a:rPr lang="sl-SI" smtClean="0"/>
              <a:t>1. 05. 2020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41E3-BB13-4CC2-AF4D-CB357F217381}" type="slidenum">
              <a:rPr lang="sl-SI" smtClean="0"/>
              <a:t>‹#›</a:t>
            </a:fld>
            <a:endParaRPr lang="sl-SI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69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49CF-5B07-4959-87CD-AE0509D5E360}" type="datetimeFigureOut">
              <a:rPr lang="sl-SI" smtClean="0"/>
              <a:t>1. 05. 2020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41E3-BB13-4CC2-AF4D-CB357F217381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22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49CF-5B07-4959-87CD-AE0509D5E360}" type="datetimeFigureOut">
              <a:rPr lang="sl-SI" smtClean="0"/>
              <a:t>1. 05. 2020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41E3-BB13-4CC2-AF4D-CB357F217381}" type="slidenum">
              <a:rPr lang="sl-SI" smtClean="0"/>
              <a:t>‹#›</a:t>
            </a:fld>
            <a:endParaRPr lang="sl-SI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41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49CF-5B07-4959-87CD-AE0509D5E360}" type="datetimeFigureOut">
              <a:rPr lang="sl-SI" smtClean="0"/>
              <a:t>1. 05. 2020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41E3-BB13-4CC2-AF4D-CB357F217381}" type="slidenum">
              <a:rPr lang="sl-SI" smtClean="0"/>
              <a:t>‹#›</a:t>
            </a:fld>
            <a:endParaRPr lang="sl-SI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840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49CF-5B07-4959-87CD-AE0509D5E360}" type="datetimeFigureOut">
              <a:rPr lang="sl-SI" smtClean="0"/>
              <a:t>1. 05. 2020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41E3-BB13-4CC2-AF4D-CB357F217381}" type="slidenum">
              <a:rPr lang="sl-SI" smtClean="0"/>
              <a:t>‹#›</a:t>
            </a:fld>
            <a:endParaRPr lang="sl-SI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79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49CF-5B07-4959-87CD-AE0509D5E360}" type="datetimeFigureOut">
              <a:rPr lang="sl-SI" smtClean="0"/>
              <a:t>1. 05. 2020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41E3-BB13-4CC2-AF4D-CB357F2173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263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49CF-5B07-4959-87CD-AE0509D5E360}" type="datetimeFigureOut">
              <a:rPr lang="sl-SI" smtClean="0"/>
              <a:t>1. 05. 2020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41E3-BB13-4CC2-AF4D-CB357F217381}" type="slidenum">
              <a:rPr lang="sl-SI" smtClean="0"/>
              <a:t>‹#›</a:t>
            </a:fld>
            <a:endParaRPr lang="sl-SI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151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20F49CF-5B07-4959-87CD-AE0509D5E360}" type="datetimeFigureOut">
              <a:rPr lang="sl-SI" smtClean="0"/>
              <a:t>1. 05. 2020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E41E3-BB13-4CC2-AF4D-CB357F217381}" type="slidenum">
              <a:rPr lang="sl-SI" smtClean="0"/>
              <a:t>‹#›</a:t>
            </a:fld>
            <a:endParaRPr lang="sl-SI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9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F49CF-5B07-4959-87CD-AE0509D5E360}" type="datetimeFigureOut">
              <a:rPr lang="sl-SI" smtClean="0"/>
              <a:t>1. 05. 2020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45E41E3-BB13-4CC2-AF4D-CB357F217381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50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D8BCB3-9663-49DF-A7AA-10B5482B0F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ŠOLE NEKOČ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E4530EB-2A73-43EC-9C6D-8272830653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0383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D1552B-43E8-4F05-A2E8-83E2784C3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cap="none" dirty="0">
                <a:solidFill>
                  <a:srgbClr val="FF0000"/>
                </a:solidFill>
              </a:rPr>
              <a:t>Kazen s šibo</a:t>
            </a:r>
            <a:br>
              <a:rPr lang="sl-SI" dirty="0"/>
            </a:br>
            <a:endParaRPr lang="sl-SI" dirty="0"/>
          </a:p>
        </p:txBody>
      </p:sp>
      <p:pic>
        <p:nvPicPr>
          <p:cNvPr id="4" name="Označba mesta vsebine 3" descr="VIDEO: Stroga učiteljica nad 'učence' kar s šibo - 24ur.com">
            <a:extLst>
              <a:ext uri="{FF2B5EF4-FFF2-40B4-BE49-F238E27FC236}">
                <a16:creationId xmlns:a16="http://schemas.microsoft.com/office/drawing/2014/main" id="{CD0EE945-DEF6-4E28-8B9F-6485B05F4F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44" y="1853754"/>
            <a:ext cx="5290780" cy="3745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0CCDAB1-3EE3-4417-8479-EE2019F71A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97" t="58272" r="52689" b="16174"/>
          <a:stretch/>
        </p:blipFill>
        <p:spPr bwMode="auto">
          <a:xfrm>
            <a:off x="7498080" y="463736"/>
            <a:ext cx="3828288" cy="51356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2932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F5616F-8E48-4720-8F0A-5042BF42E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77953"/>
            <a:ext cx="9603275" cy="853439"/>
          </a:xfrm>
        </p:spPr>
        <p:txBody>
          <a:bodyPr>
            <a:normAutofit fontScale="90000"/>
          </a:bodyPr>
          <a:lstStyle/>
          <a:p>
            <a:pPr algn="ctr"/>
            <a:r>
              <a:rPr lang="sl-SI" sz="3600" b="1" cap="none" dirty="0">
                <a:solidFill>
                  <a:srgbClr val="FF0000"/>
                </a:solidFill>
              </a:rPr>
              <a:t>Klečanje na koruzi</a:t>
            </a:r>
            <a:br>
              <a:rPr lang="sl-SI" dirty="0"/>
            </a:br>
            <a:endParaRPr lang="sl-SI" dirty="0"/>
          </a:p>
        </p:txBody>
      </p:sp>
      <p:pic>
        <p:nvPicPr>
          <p:cNvPr id="4" name="Označba mesta vsebine 3" descr="Prireditev ob zaključku Dneva kulturne dediščine na OŠ Otočec | OŠ ...">
            <a:extLst>
              <a:ext uri="{FF2B5EF4-FFF2-40B4-BE49-F238E27FC236}">
                <a16:creationId xmlns:a16="http://schemas.microsoft.com/office/drawing/2014/main" id="{EA199708-9741-49E0-A974-A76F4D74E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" r="15740"/>
          <a:stretch/>
        </p:blipFill>
        <p:spPr bwMode="auto">
          <a:xfrm>
            <a:off x="400108" y="1200109"/>
            <a:ext cx="4720532" cy="46033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 descr="Obisk Šolskega muzeja v Ljubljani | OŠ Zbora odposlancev">
            <a:extLst>
              <a:ext uri="{FF2B5EF4-FFF2-40B4-BE49-F238E27FC236}">
                <a16:creationId xmlns:a16="http://schemas.microsoft.com/office/drawing/2014/main" id="{570A183F-DFAC-45A0-8F2E-C8FC0458F4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3" r="19457"/>
          <a:stretch/>
        </p:blipFill>
        <p:spPr bwMode="auto">
          <a:xfrm>
            <a:off x="8353049" y="380683"/>
            <a:ext cx="3546343" cy="5422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3224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E44F06-A2EB-431C-AA99-8CBB51F84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56032"/>
            <a:ext cx="9603275" cy="1136205"/>
          </a:xfrm>
        </p:spPr>
        <p:txBody>
          <a:bodyPr>
            <a:noAutofit/>
          </a:bodyPr>
          <a:lstStyle/>
          <a:p>
            <a:pPr algn="ctr"/>
            <a:r>
              <a:rPr lang="sl-SI" b="1" cap="none" dirty="0">
                <a:solidFill>
                  <a:srgbClr val="FF0000"/>
                </a:solidFill>
              </a:rPr>
              <a:t>Sedenje v </a:t>
            </a:r>
            <a:r>
              <a:rPr lang="sl-SI" b="1" u="sng" cap="none" dirty="0">
                <a:solidFill>
                  <a:srgbClr val="FF0000"/>
                </a:solidFill>
              </a:rPr>
              <a:t>oslovski klopi</a:t>
            </a:r>
            <a:r>
              <a:rPr lang="sl-SI" b="1" cap="none" dirty="0">
                <a:solidFill>
                  <a:srgbClr val="FF0000"/>
                </a:solidFill>
              </a:rPr>
              <a:t> </a:t>
            </a:r>
            <a:br>
              <a:rPr lang="sl-SI" b="1" cap="none" dirty="0">
                <a:solidFill>
                  <a:srgbClr val="FF0000"/>
                </a:solidFill>
              </a:rPr>
            </a:br>
            <a:r>
              <a:rPr lang="sl-SI" b="1" cap="none" dirty="0">
                <a:solidFill>
                  <a:srgbClr val="FF0000"/>
                </a:solidFill>
              </a:rPr>
              <a:t>(ostali učenci so se mu posmehovali)</a:t>
            </a:r>
            <a:br>
              <a:rPr lang="sl-SI" cap="none" dirty="0">
                <a:solidFill>
                  <a:srgbClr val="FF0000"/>
                </a:solidFill>
              </a:rPr>
            </a:br>
            <a:endParaRPr lang="sl-SI" cap="none" dirty="0">
              <a:solidFill>
                <a:srgbClr val="FF0000"/>
              </a:solidFill>
            </a:endParaRPr>
          </a:p>
        </p:txBody>
      </p:sp>
      <p:pic>
        <p:nvPicPr>
          <p:cNvPr id="4" name="Označba mesta vsebine 3" descr="TEHNIŠKI DAN – SLOVENSKI ŠOLSKI MUZEJ – osnovna">
            <a:extLst>
              <a:ext uri="{FF2B5EF4-FFF2-40B4-BE49-F238E27FC236}">
                <a16:creationId xmlns:a16="http://schemas.microsoft.com/office/drawing/2014/main" id="{BDD45C2A-0611-4291-BAAE-F13C87766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91" y="1528036"/>
            <a:ext cx="3954887" cy="5273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Drugošolci v Slovenskem šolskem muzeju | OŠ Danila Lokarja Ajdovščina">
            <a:extLst>
              <a:ext uri="{FF2B5EF4-FFF2-40B4-BE49-F238E27FC236}">
                <a16:creationId xmlns:a16="http://schemas.microsoft.com/office/drawing/2014/main" id="{AF525961-B608-4F2F-8BA5-FAD5982AC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853" y="1667649"/>
            <a:ext cx="3849739" cy="5133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7173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38A502-482F-4042-8A2B-039DE13A5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68225"/>
            <a:ext cx="9603275" cy="975359"/>
          </a:xfrm>
        </p:spPr>
        <p:txBody>
          <a:bodyPr/>
          <a:lstStyle/>
          <a:p>
            <a:pPr algn="ctr"/>
            <a:r>
              <a:rPr lang="sl-SI" b="1" cap="none" dirty="0">
                <a:solidFill>
                  <a:srgbClr val="FF0000"/>
                </a:solidFill>
              </a:rPr>
              <a:t>BERILA drugačna kot danes.</a:t>
            </a:r>
            <a:br>
              <a:rPr lang="sl-SI" cap="none" dirty="0">
                <a:solidFill>
                  <a:srgbClr val="FF0000"/>
                </a:solidFill>
              </a:rPr>
            </a:br>
            <a:endParaRPr lang="sl-SI" cap="none" dirty="0">
              <a:solidFill>
                <a:srgbClr val="FF0000"/>
              </a:solidFill>
            </a:endParaRPr>
          </a:p>
        </p:txBody>
      </p:sp>
      <p:pic>
        <p:nvPicPr>
          <p:cNvPr id="4" name="Slika 3" descr="Prva berila družine Marinšek -">
            <a:extLst>
              <a:ext uri="{FF2B5EF4-FFF2-40B4-BE49-F238E27FC236}">
                <a16:creationId xmlns:a16="http://schemas.microsoft.com/office/drawing/2014/main" id="{A0F22164-9E98-44C8-BA50-CE1753D4D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46" y="1093281"/>
            <a:ext cx="3870926" cy="5496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značba mesta vsebine 4" descr="Prva berila od Trubarja do danes -">
            <a:extLst>
              <a:ext uri="{FF2B5EF4-FFF2-40B4-BE49-F238E27FC236}">
                <a16:creationId xmlns:a16="http://schemas.microsoft.com/office/drawing/2014/main" id="{BE6DD15C-C8EF-4243-8D77-68346C763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301" y="1093281"/>
            <a:ext cx="3763120" cy="5553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1013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4C423A-4E64-4EF6-B497-83E9ED4C4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82881"/>
            <a:ext cx="9603275" cy="1926336"/>
          </a:xfrm>
        </p:spPr>
        <p:txBody>
          <a:bodyPr>
            <a:normAutofit/>
          </a:bodyPr>
          <a:lstStyle/>
          <a:p>
            <a:r>
              <a:rPr lang="sl-SI" b="1" cap="none" dirty="0">
                <a:solidFill>
                  <a:srgbClr val="FF0000"/>
                </a:solidFill>
              </a:rPr>
              <a:t>   Za pridno delo je                            Spričevalo</a:t>
            </a:r>
            <a:br>
              <a:rPr lang="sl-SI" b="1" cap="none" dirty="0">
                <a:solidFill>
                  <a:srgbClr val="FF0000"/>
                </a:solidFill>
              </a:rPr>
            </a:br>
            <a:r>
              <a:rPr lang="sl-SI" b="1" cap="none" dirty="0">
                <a:solidFill>
                  <a:srgbClr val="FF0000"/>
                </a:solidFill>
              </a:rPr>
              <a:t>     učenec dobil </a:t>
            </a:r>
            <a:br>
              <a:rPr lang="sl-SI" b="1" cap="none" dirty="0">
                <a:solidFill>
                  <a:srgbClr val="FF0000"/>
                </a:solidFill>
              </a:rPr>
            </a:br>
            <a:r>
              <a:rPr lang="sl-SI" b="1" cap="none" dirty="0">
                <a:solidFill>
                  <a:srgbClr val="FF0000"/>
                </a:solidFill>
              </a:rPr>
              <a:t>    podobico (slikico).</a:t>
            </a:r>
            <a:br>
              <a:rPr lang="sl-SI" dirty="0"/>
            </a:br>
            <a:endParaRPr lang="sl-SI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41BD4135-8E34-4D98-9A6A-47C7F16DEC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769" t="29395" r="16997" b="12698"/>
          <a:stretch/>
        </p:blipFill>
        <p:spPr bwMode="auto">
          <a:xfrm>
            <a:off x="908876" y="2080957"/>
            <a:ext cx="4511013" cy="44212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2D4B4E8-20DF-412A-B232-FC89D3CE8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562" y="900874"/>
            <a:ext cx="3940669" cy="5320918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671018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6115E4-A40C-4A94-A3BC-5DD11AAC3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46305"/>
            <a:ext cx="9603275" cy="1499616"/>
          </a:xfrm>
        </p:spPr>
        <p:txBody>
          <a:bodyPr>
            <a:normAutofit fontScale="90000"/>
          </a:bodyPr>
          <a:lstStyle/>
          <a:p>
            <a:r>
              <a:rPr lang="sl-SI" dirty="0"/>
              <a:t> </a:t>
            </a:r>
            <a:br>
              <a:rPr lang="sl-SI" dirty="0"/>
            </a:br>
            <a:r>
              <a:rPr lang="sl-SI" sz="3600" b="1" cap="none" dirty="0">
                <a:solidFill>
                  <a:srgbClr val="FF0000"/>
                </a:solidFill>
              </a:rPr>
              <a:t>ŠOLSKA KRONIKA je knjiga, v katero se zapišejo  pomembni dogodki iz zgodovine šole.</a:t>
            </a:r>
            <a:br>
              <a:rPr lang="sl-SI" sz="3600" b="1" cap="none" dirty="0">
                <a:solidFill>
                  <a:srgbClr val="FF0000"/>
                </a:solidFill>
              </a:rPr>
            </a:br>
            <a:r>
              <a:rPr lang="sl-SI" dirty="0"/>
              <a:t> </a:t>
            </a:r>
            <a:br>
              <a:rPr lang="sl-SI" dirty="0"/>
            </a:br>
            <a:endParaRPr lang="sl-SI" dirty="0"/>
          </a:p>
        </p:txBody>
      </p:sp>
      <p:pic>
        <p:nvPicPr>
          <p:cNvPr id="4" name="Označba mesta vsebine 3" descr="RazglediRazglediRazglediRazglediRazglediRazglediRazgledigle ...">
            <a:extLst>
              <a:ext uri="{FF2B5EF4-FFF2-40B4-BE49-F238E27FC236}">
                <a16:creationId xmlns:a16="http://schemas.microsoft.com/office/drawing/2014/main" id="{E1134606-79C8-4DA4-AEA9-FF170F50A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63" y="2366182"/>
            <a:ext cx="5881215" cy="2912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Razstava šolskih kronik in knjige vzornih učencev | OŠ Železniki">
            <a:extLst>
              <a:ext uri="{FF2B5EF4-FFF2-40B4-BE49-F238E27FC236}">
                <a16:creationId xmlns:a16="http://schemas.microsoft.com/office/drawing/2014/main" id="{0FFD2FD8-6CBB-45E6-88C4-2765B043CF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9" r="37169" b="5444"/>
          <a:stretch/>
        </p:blipFill>
        <p:spPr bwMode="auto">
          <a:xfrm>
            <a:off x="6449630" y="1817179"/>
            <a:ext cx="5638622" cy="40959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8658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C397B7-6FB2-4BC1-BC90-194F00E5C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53569"/>
            <a:ext cx="9603275" cy="975359"/>
          </a:xfrm>
        </p:spPr>
        <p:txBody>
          <a:bodyPr>
            <a:normAutofit/>
          </a:bodyPr>
          <a:lstStyle/>
          <a:p>
            <a:r>
              <a:rPr lang="sl-SI" b="1" cap="none" dirty="0">
                <a:solidFill>
                  <a:srgbClr val="FF0000"/>
                </a:solidFill>
              </a:rPr>
              <a:t>        Drugače oblečeni kot danes.</a:t>
            </a:r>
            <a:br>
              <a:rPr lang="sl-SI" dirty="0"/>
            </a:br>
            <a:endParaRPr lang="sl-SI" dirty="0"/>
          </a:p>
        </p:txBody>
      </p:sp>
      <p:pic>
        <p:nvPicPr>
          <p:cNvPr id="4" name="Označba mesta vsebine 3" descr="FERDINAND (NANDI) GLAVNIK – Kako so nekoč živeli na območju ...">
            <a:extLst>
              <a:ext uri="{FF2B5EF4-FFF2-40B4-BE49-F238E27FC236}">
                <a16:creationId xmlns:a16="http://schemas.microsoft.com/office/drawing/2014/main" id="{EADCC261-8F0B-4204-A1E5-2EB883912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40" y="1182624"/>
            <a:ext cx="8299730" cy="5584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9039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F62697-CB3E-4A91-8E41-AF43C3252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"/>
            <a:ext cx="9603275" cy="987552"/>
          </a:xfrm>
        </p:spPr>
        <p:txBody>
          <a:bodyPr>
            <a:normAutofit fontScale="90000"/>
          </a:bodyPr>
          <a:lstStyle/>
          <a:p>
            <a:r>
              <a:rPr lang="sl-SI" b="1" cap="none" dirty="0">
                <a:solidFill>
                  <a:srgbClr val="FF0000"/>
                </a:solidFill>
              </a:rPr>
              <a:t>          </a:t>
            </a:r>
            <a:br>
              <a:rPr lang="sl-SI" b="1" cap="none" dirty="0">
                <a:solidFill>
                  <a:srgbClr val="FF0000"/>
                </a:solidFill>
              </a:rPr>
            </a:br>
            <a:r>
              <a:rPr lang="sl-SI" b="1" cap="none" dirty="0">
                <a:solidFill>
                  <a:srgbClr val="FF0000"/>
                </a:solidFill>
              </a:rPr>
              <a:t>           </a:t>
            </a:r>
            <a:r>
              <a:rPr lang="sl-SI" sz="3600" b="1" cap="none" dirty="0">
                <a:solidFill>
                  <a:srgbClr val="FF0000"/>
                </a:solidFill>
              </a:rPr>
              <a:t>Razred včasih.</a:t>
            </a:r>
            <a:br>
              <a:rPr lang="sl-SI" dirty="0"/>
            </a:br>
            <a:endParaRPr lang="sl-SI" dirty="0"/>
          </a:p>
        </p:txBody>
      </p:sp>
      <p:pic>
        <p:nvPicPr>
          <p:cNvPr id="4" name="Označba mesta vsebine 3" descr="4. razred – Kulturni dan v Ljubljani – Osnovna šola Stična">
            <a:extLst>
              <a:ext uri="{FF2B5EF4-FFF2-40B4-BE49-F238E27FC236}">
                <a16:creationId xmlns:a16="http://schemas.microsoft.com/office/drawing/2014/main" id="{537FA846-9350-493C-90D6-DE1A3198B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921"/>
            <a:ext cx="5654167" cy="3772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Stara učilnica | Koroški Pokrajinski Muzej">
            <a:extLst>
              <a:ext uri="{FF2B5EF4-FFF2-40B4-BE49-F238E27FC236}">
                <a16:creationId xmlns:a16="http://schemas.microsoft.com/office/drawing/2014/main" id="{D58C9142-9A14-4752-BBFA-B3E7E8CBF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111" y="2538815"/>
            <a:ext cx="6124822" cy="4107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049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D6DF13-E5E7-470F-95E6-5263D93E4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80623"/>
            <a:ext cx="9603275" cy="1347081"/>
          </a:xfrm>
        </p:spPr>
        <p:txBody>
          <a:bodyPr>
            <a:normAutofit fontScale="90000"/>
          </a:bodyPr>
          <a:lstStyle/>
          <a:p>
            <a:br>
              <a:rPr lang="sl-SI" dirty="0"/>
            </a:br>
            <a:r>
              <a:rPr lang="sl-SI" dirty="0"/>
              <a:t>        </a:t>
            </a:r>
            <a:r>
              <a:rPr lang="sl-SI" sz="3600" b="1" cap="none" dirty="0">
                <a:solidFill>
                  <a:srgbClr val="FF0000"/>
                </a:solidFill>
              </a:rPr>
              <a:t>Pripomočki v šoli nekoč:</a:t>
            </a:r>
            <a:br>
              <a:rPr lang="sl-SI" dirty="0"/>
            </a:br>
            <a:endParaRPr lang="sl-SI" dirty="0"/>
          </a:p>
        </p:txBody>
      </p:sp>
      <p:pic>
        <p:nvPicPr>
          <p:cNvPr id="1026" name="Picture 2" descr="Priklop.net">
            <a:extLst>
              <a:ext uri="{FF2B5EF4-FFF2-40B4-BE49-F238E27FC236}">
                <a16:creationId xmlns:a16="http://schemas.microsoft.com/office/drawing/2014/main" id="{B960CA8D-9376-4730-A404-7F02AFE15F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467" y="1982257"/>
            <a:ext cx="5102577" cy="382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se o nekdanji šoli | Novi Tednik">
            <a:extLst>
              <a:ext uri="{FF2B5EF4-FFF2-40B4-BE49-F238E27FC236}">
                <a16:creationId xmlns:a16="http://schemas.microsoft.com/office/drawing/2014/main" id="{68C59349-D56F-43FA-A0D7-63F98A169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880658"/>
            <a:ext cx="5102578" cy="382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426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98AE50-060F-4F1E-B46C-1F793115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91912"/>
            <a:ext cx="9603275" cy="812800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cap="none" dirty="0">
                <a:solidFill>
                  <a:srgbClr val="FF0000"/>
                </a:solidFill>
              </a:rPr>
              <a:t>             </a:t>
            </a:r>
            <a:r>
              <a:rPr lang="sl-SI" sz="3600" b="1" cap="none" dirty="0">
                <a:solidFill>
                  <a:srgbClr val="FF0000"/>
                </a:solidFill>
              </a:rPr>
              <a:t>Pisali s kredo na tablice</a:t>
            </a:r>
            <a:br>
              <a:rPr lang="sl-SI" dirty="0"/>
            </a:br>
            <a:endParaRPr lang="sl-SI" dirty="0"/>
          </a:p>
        </p:txBody>
      </p:sp>
      <p:pic>
        <p:nvPicPr>
          <p:cNvPr id="4" name="Označba mesta vsebine 3" descr="Gorenjski glas - Arhiv | Zgodbe muzejskih predmetov: Od kdaj je ...">
            <a:extLst>
              <a:ext uri="{FF2B5EF4-FFF2-40B4-BE49-F238E27FC236}">
                <a16:creationId xmlns:a16="http://schemas.microsoft.com/office/drawing/2014/main" id="{2BF771D2-45AD-4F35-BFC9-50BD7CB2A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51" y="1304131"/>
            <a:ext cx="5652390" cy="3764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Med ravnico in meglico.: Tablice nekoč in danes">
            <a:extLst>
              <a:ext uri="{FF2B5EF4-FFF2-40B4-BE49-F238E27FC236}">
                <a16:creationId xmlns:a16="http://schemas.microsoft.com/office/drawing/2014/main" id="{8E96B0F7-7D4E-48BC-B896-F2E17FFE4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349" y="16002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092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6673D5-D317-467B-801C-EB391151A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07265"/>
            <a:ext cx="9603275" cy="792479"/>
          </a:xfrm>
        </p:spPr>
        <p:txBody>
          <a:bodyPr>
            <a:normAutofit fontScale="90000"/>
          </a:bodyPr>
          <a:lstStyle/>
          <a:p>
            <a:pPr algn="ctr"/>
            <a:r>
              <a:rPr lang="sl-SI" sz="3600" b="1" cap="none" dirty="0">
                <a:solidFill>
                  <a:srgbClr val="FF0000"/>
                </a:solidFill>
              </a:rPr>
              <a:t>Računalo</a:t>
            </a:r>
            <a:br>
              <a:rPr lang="sl-SI" dirty="0"/>
            </a:br>
            <a:endParaRPr lang="sl-SI" dirty="0"/>
          </a:p>
        </p:txBody>
      </p:sp>
      <p:pic>
        <p:nvPicPr>
          <p:cNvPr id="4" name="Označba mesta vsebine 3" descr="Bilo je nekoč 1 - eGradiva v osnovni šoli">
            <a:extLst>
              <a:ext uri="{FF2B5EF4-FFF2-40B4-BE49-F238E27FC236}">
                <a16:creationId xmlns:a16="http://schemas.microsoft.com/office/drawing/2014/main" id="{9239CC2B-D08F-4434-952A-35C2B89C2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3631" r="9391" b="4955"/>
          <a:stretch/>
        </p:blipFill>
        <p:spPr bwMode="auto">
          <a:xfrm>
            <a:off x="3267517" y="1394332"/>
            <a:ext cx="5656966" cy="4656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8955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58566D-82E9-4664-BE78-9B53AC91B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43841"/>
            <a:ext cx="9603275" cy="938783"/>
          </a:xfrm>
        </p:spPr>
        <p:txBody>
          <a:bodyPr>
            <a:noAutofit/>
          </a:bodyPr>
          <a:lstStyle/>
          <a:p>
            <a:r>
              <a:rPr lang="sl-SI" b="1" cap="none" dirty="0">
                <a:solidFill>
                  <a:srgbClr val="FF0000"/>
                </a:solidFill>
              </a:rPr>
              <a:t>                         Peresnica (puščica)</a:t>
            </a:r>
            <a:br>
              <a:rPr lang="sl-SI" cap="none" dirty="0">
                <a:solidFill>
                  <a:srgbClr val="FF0000"/>
                </a:solidFill>
              </a:rPr>
            </a:br>
            <a:endParaRPr lang="sl-SI" cap="none" dirty="0">
              <a:solidFill>
                <a:srgbClr val="FF0000"/>
              </a:solidFill>
            </a:endParaRP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D94E55C1-B745-4D75-9FA5-1A0EC47CF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139" t="29295" r="49510" b="61363"/>
          <a:stretch/>
        </p:blipFill>
        <p:spPr bwMode="auto">
          <a:xfrm>
            <a:off x="121411" y="1182624"/>
            <a:ext cx="6586717" cy="2411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 descr="Novice | Kulturnik">
            <a:extLst>
              <a:ext uri="{FF2B5EF4-FFF2-40B4-BE49-F238E27FC236}">
                <a16:creationId xmlns:a16="http://schemas.microsoft.com/office/drawing/2014/main" id="{99009FA0-C4A1-42AD-A768-9C2908AB3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624" y="3429000"/>
            <a:ext cx="5004919" cy="33369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6976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070619-8367-4DF1-AD45-0BBC61D0B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56033"/>
            <a:ext cx="9603275" cy="890015"/>
          </a:xfrm>
        </p:spPr>
        <p:txBody>
          <a:bodyPr>
            <a:normAutofit fontScale="90000"/>
          </a:bodyPr>
          <a:lstStyle/>
          <a:p>
            <a:r>
              <a:rPr lang="sl-SI" sz="3600" b="1" cap="none" dirty="0">
                <a:solidFill>
                  <a:srgbClr val="FF0000"/>
                </a:solidFill>
              </a:rPr>
              <a:t>                                Šolska torba</a:t>
            </a:r>
            <a:br>
              <a:rPr lang="sl-SI" dirty="0"/>
            </a:br>
            <a:endParaRPr lang="sl-SI" dirty="0"/>
          </a:p>
        </p:txBody>
      </p:sp>
      <p:pic>
        <p:nvPicPr>
          <p:cNvPr id="4" name="Označba mesta vsebine 3" descr="Everyday Luxury: Viejas carteras de escuela">
            <a:extLst>
              <a:ext uri="{FF2B5EF4-FFF2-40B4-BE49-F238E27FC236}">
                <a16:creationId xmlns:a16="http://schemas.microsoft.com/office/drawing/2014/main" id="{53CE1239-85D8-4399-AEB3-A0301CEAF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r="5143"/>
          <a:stretch/>
        </p:blipFill>
        <p:spPr bwMode="auto">
          <a:xfrm>
            <a:off x="848296" y="1374999"/>
            <a:ext cx="4564952" cy="34681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old school bag for 40/50 years (1) - Leather - Catawiki">
            <a:extLst>
              <a:ext uri="{FF2B5EF4-FFF2-40B4-BE49-F238E27FC236}">
                <a16:creationId xmlns:a16="http://schemas.microsoft.com/office/drawing/2014/main" id="{AAA44E8E-3870-4842-929E-A77B3A3A2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170" y="1633727"/>
            <a:ext cx="5857225" cy="416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275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37E39D-8E60-4CEA-9E02-6AFE97575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63296"/>
            <a:ext cx="9603275" cy="1280160"/>
          </a:xfrm>
        </p:spPr>
        <p:txBody>
          <a:bodyPr>
            <a:normAutofit fontScale="90000"/>
          </a:bodyPr>
          <a:lstStyle/>
          <a:p>
            <a:pPr lvl="0" algn="ctr"/>
            <a:br>
              <a:rPr lang="sl-SI" sz="3600" b="1" dirty="0">
                <a:solidFill>
                  <a:srgbClr val="FF0000"/>
                </a:solidFill>
              </a:rPr>
            </a:br>
            <a:r>
              <a:rPr lang="sl-SI" sz="3600" b="1" dirty="0">
                <a:solidFill>
                  <a:srgbClr val="FF0000"/>
                </a:solidFill>
              </a:rPr>
              <a:t>Kazni</a:t>
            </a:r>
            <a:br>
              <a:rPr lang="sl-SI" sz="3600" b="1" dirty="0">
                <a:solidFill>
                  <a:srgbClr val="FF0000"/>
                </a:solidFill>
              </a:rPr>
            </a:br>
            <a:br>
              <a:rPr lang="sl-SI" sz="3600" b="1" dirty="0">
                <a:solidFill>
                  <a:srgbClr val="FF0000"/>
                </a:solidFill>
              </a:rPr>
            </a:br>
            <a:br>
              <a:rPr lang="sl-SI" dirty="0"/>
            </a:br>
            <a:r>
              <a:rPr lang="sl-SI" b="1" dirty="0"/>
              <a:t> 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5602558-A1F3-41CB-9C04-CCDF738C8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l-SI" dirty="0"/>
          </a:p>
          <a:p>
            <a:pPr marL="0" indent="0">
              <a:buNone/>
            </a:pPr>
            <a:r>
              <a:rPr lang="sl-SI" sz="2800" b="1" dirty="0"/>
              <a:t>Če so učenci motili pouk so bili kaznovani:</a:t>
            </a:r>
            <a:br>
              <a:rPr lang="sl-SI" sz="2800" dirty="0"/>
            </a:br>
            <a:endParaRPr lang="sl-SI" sz="2800" dirty="0"/>
          </a:p>
          <a:p>
            <a:r>
              <a:rPr lang="sl-SI" sz="2800" b="1" dirty="0"/>
              <a:t>kazen s šibo</a:t>
            </a:r>
            <a:endParaRPr lang="sl-SI" sz="2800" dirty="0"/>
          </a:p>
          <a:p>
            <a:r>
              <a:rPr lang="sl-SI" sz="2800" b="1" dirty="0"/>
              <a:t>klečanje na koruzi</a:t>
            </a:r>
            <a:endParaRPr lang="sl-SI" sz="2800" dirty="0"/>
          </a:p>
          <a:p>
            <a:r>
              <a:rPr lang="sl-SI" sz="2800" b="1" dirty="0"/>
              <a:t>sedenje v oslovski klopi </a:t>
            </a:r>
            <a:endParaRPr lang="sl-SI" sz="28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57008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29</TotalTime>
  <Words>135</Words>
  <Application>Microsoft Office PowerPoint</Application>
  <PresentationFormat>Širokozaslonsko</PresentationFormat>
  <Paragraphs>20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8" baseType="lpstr">
      <vt:lpstr>Arial</vt:lpstr>
      <vt:lpstr>Gill Sans MT</vt:lpstr>
      <vt:lpstr>Galerija</vt:lpstr>
      <vt:lpstr>ŠOLE NEKOČ</vt:lpstr>
      <vt:lpstr>        Drugače oblečeni kot danes. </vt:lpstr>
      <vt:lpstr>                      Razred včasih. </vt:lpstr>
      <vt:lpstr>         Pripomočki v šoli nekoč: </vt:lpstr>
      <vt:lpstr>             Pisali s kredo na tablice </vt:lpstr>
      <vt:lpstr>Računalo </vt:lpstr>
      <vt:lpstr>                         Peresnica (puščica) </vt:lpstr>
      <vt:lpstr>                                Šolska torba </vt:lpstr>
      <vt:lpstr> Kazni     </vt:lpstr>
      <vt:lpstr>Kazen s šibo </vt:lpstr>
      <vt:lpstr>Klečanje na koruzi </vt:lpstr>
      <vt:lpstr>Sedenje v oslovski klopi  (ostali učenci so se mu posmehovali) </vt:lpstr>
      <vt:lpstr>BERILA drugačna kot danes. </vt:lpstr>
      <vt:lpstr>   Za pridno delo je                            Spričevalo      učenec dobil      podobico (slikico). </vt:lpstr>
      <vt:lpstr>  ŠOLSKA KRONIKA je knjiga, v katero se zapišejo  pomembni dogodki iz zgodovine šole. 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ŠOLE NEKOČ</dc:title>
  <dc:creator>Uporabnik</dc:creator>
  <cp:lastModifiedBy>Uporabnik</cp:lastModifiedBy>
  <cp:revision>4</cp:revision>
  <dcterms:created xsi:type="dcterms:W3CDTF">2020-05-01T13:27:56Z</dcterms:created>
  <dcterms:modified xsi:type="dcterms:W3CDTF">2020-05-01T13:56:57Z</dcterms:modified>
</cp:coreProperties>
</file>