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Kliknite, če želite urediti sloge besedila matrice</a:t>
            </a:r>
          </a:p>
          <a:p>
            <a:pPr lvl="1"/>
            <a:r>
              <a:rPr lang="en-US" noProof="0" smtClean="0"/>
              <a:t>Druga raven</a:t>
            </a:r>
          </a:p>
          <a:p>
            <a:pPr lvl="2"/>
            <a:r>
              <a:rPr lang="en-US" noProof="0" smtClean="0"/>
              <a:t>Tretja raven</a:t>
            </a:r>
          </a:p>
          <a:p>
            <a:pPr lvl="3"/>
            <a:r>
              <a:rPr lang="en-US" noProof="0" smtClean="0"/>
              <a:t>Četrta raven</a:t>
            </a:r>
          </a:p>
          <a:p>
            <a:pPr lvl="4"/>
            <a:r>
              <a:rPr lang="en-US" noProof="0" smtClean="0"/>
              <a:t>Peta raven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4A7EB-5031-484D-B0C4-BADC43C8D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BA602-D34F-4218-8942-989A79D0FDF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57590-F4B8-4078-B867-CE7D2BDB9565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A3C53E-A42D-4758-9314-93B57A59BD41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BDBF6-D79A-47FF-B9C8-5471ADB81C34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D2A0D7-592D-4C7E-A309-04BA0B93993B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668814-F12E-4619-837F-CAC9C54E5793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055D2-7A61-49FE-9990-FB5719C3C077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4DAC38-F5CB-49FE-A167-3616A61391DA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20F5E-3394-4012-83BE-0CBC5F2F4DF8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088F4-562E-49CE-83A6-A27451C73F74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26C67-00B5-473F-AF14-E4BC14C802A5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12C8C8-36A6-49A0-B415-F1F0A32F7B6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E05D8-D4D9-4390-9244-50F02122FD5B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1C8379-7DA2-4632-9330-39BCA070EC6C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F12AB-C2B1-49F3-B094-6FA983D5581D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ABD01B-067C-42D5-9DC5-B56D0A9A0C08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34186-B684-4922-A2A5-8ACFC12CEEC7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30480-2F4E-4CDA-B4D0-4C0FAA3B7819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F261E-714B-477B-A7E2-2AE238AB7DCD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75A86-08CD-4F70-823E-602D7D0B314D}" type="slidenum">
              <a:rPr lang="en-US" smtClean="0">
                <a:cs typeface="Arial" charset="0"/>
              </a:rPr>
              <a:pPr/>
              <a:t>27</a:t>
            </a:fld>
            <a:endParaRPr lang="en-US" smtClean="0">
              <a:cs typeface="Arial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658F6-2776-4AA3-8F47-E08F5CAD20DE}" type="slidenum">
              <a:rPr lang="en-US" smtClean="0">
                <a:cs typeface="Arial" charset="0"/>
              </a:rPr>
              <a:pPr/>
              <a:t>28</a:t>
            </a:fld>
            <a:endParaRPr lang="en-US" smtClean="0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BD5CB7-7BDE-4E83-BC8B-5A8F8C16A904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A6CA68-E727-4260-B717-C2001389E32F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F7225-84A0-459D-B98A-93A08ED3EB45}" type="slidenum">
              <a:rPr lang="en-US" smtClean="0">
                <a:cs typeface="Arial" charset="0"/>
              </a:rPr>
              <a:pPr/>
              <a:t>30</a:t>
            </a:fld>
            <a:endParaRPr lang="en-US" smtClean="0">
              <a:cs typeface="Arial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7220E-DD7A-4617-BBE0-3827D3575ED2}" type="slidenum">
              <a:rPr lang="en-US" smtClean="0">
                <a:cs typeface="Arial" charset="0"/>
              </a:rPr>
              <a:pPr/>
              <a:t>31</a:t>
            </a:fld>
            <a:endParaRPr lang="en-US" smtClean="0">
              <a:cs typeface="Arial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E51A6E-9660-4FDC-9A46-DCD313ADAB77}" type="slidenum">
              <a:rPr lang="en-US" smtClean="0">
                <a:cs typeface="Arial" charset="0"/>
              </a:rPr>
              <a:pPr/>
              <a:t>32</a:t>
            </a:fld>
            <a:endParaRPr lang="en-US" smtClean="0">
              <a:cs typeface="Arial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A163B-388C-4434-9B87-9E9BFAFB85B6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8DEA7-30B0-4FD2-9143-FB819D1F6369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599FB-0E84-46AF-9EC1-36F94521A290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A1ACFD-2C2C-41F3-BCAF-0EE9C881FFF5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8C7E-12AC-4F0A-A2D3-6068BE1C5091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BA38A6-1682-4E61-8D9D-961C1BB5C026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EE5FE-16B8-4B5F-AC39-8F5210E81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6AAB0-9353-467B-A3DB-F4DF97A84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1C800-DE26-4339-AE02-320BAA836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4F169-F0FA-47A2-8234-B7A920AFA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DD39D-D138-4536-AA27-422E9A2B0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F6B89-A84F-46C1-A2F0-415B86DA1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A4CC-2F54-4D25-8ACC-FE003902A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E3EAB-9713-4688-9014-FD20BFF8A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4385C-0A23-4A32-BD9A-77030AF5E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823F0-4ED7-47E9-B75B-3EF00D953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99E1D-1D09-4743-A67D-E6BFCECC2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Klavdija Štrancar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46AE17A-3310-4726-BFDE-E49B88EB8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10" Type="http://schemas.openxmlformats.org/officeDocument/2006/relationships/slide" Target="slide19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8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r>
              <a:rPr lang="sl-SI" sz="6000" smtClean="0">
                <a:solidFill>
                  <a:srgbClr val="FFFF00"/>
                </a:solidFill>
                <a:latin typeface="Gill Sans Ultra Bold" pitchFamily="34" charset="-18"/>
              </a:rPr>
              <a:t>MOJIH 5 ČUTOV</a:t>
            </a:r>
          </a:p>
        </p:txBody>
      </p:sp>
      <p:sp>
        <p:nvSpPr>
          <p:cNvPr id="14339" name="Ograda noge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Klavdija Štrancar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odgovor je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…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Ko sporočila po vidnem živcu prispejo v možgane</a:t>
            </a:r>
            <a:r>
              <a:rPr lang="sl-SI" sz="4000" smtClean="0">
                <a:solidFill>
                  <a:schemeClr val="bg1"/>
                </a:solidFill>
              </a:rPr>
              <a:t>.</a:t>
            </a:r>
            <a:endParaRPr lang="en-US" sz="4000" smtClean="0">
              <a:solidFill>
                <a:schemeClr val="bg1"/>
              </a:solidFill>
            </a:endParaRPr>
          </a:p>
        </p:txBody>
      </p:sp>
      <p:pic>
        <p:nvPicPr>
          <p:cNvPr id="32771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14" descr="http://www.o-miklavz.mb.edus.si/eucilnica/biologija/oko_datoteke/image02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2971800"/>
            <a:ext cx="3581400" cy="29829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2773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5.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Kako je sestavljeno čutilo za sluh?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914400" cy="1206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4820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odgovor je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…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Zunanje uho (uhelj),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srednje uho in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notranje uho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36867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http://www.educa.fmf.uni-lj.si/izodel/sola/2003/ura/tomic/biologija/uho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2971800"/>
            <a:ext cx="4267200" cy="28336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6869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6. vprašanje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Zakaj imamo dve ušesi?</a:t>
            </a:r>
          </a:p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Ali je uho samo čutilo za sluh?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914400" cy="1206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8916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odgovor je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…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Da slišimo, od kod prihaja zvok.</a:t>
            </a:r>
          </a:p>
          <a:p>
            <a:pPr eaLnBrk="1" hangingPunct="1"/>
            <a:endParaRPr lang="sl-SI" sz="4400" b="1" smtClean="0">
              <a:solidFill>
                <a:schemeClr val="bg1"/>
              </a:solidFill>
            </a:endParaRPr>
          </a:p>
          <a:p>
            <a:pPr eaLnBrk="1" hangingPunct="1"/>
            <a:endParaRPr lang="sl-SI" sz="4400" b="1" smtClean="0">
              <a:solidFill>
                <a:schemeClr val="bg1"/>
              </a:solidFill>
            </a:endParaRPr>
          </a:p>
          <a:p>
            <a:pPr eaLnBrk="1" hangingPunct="1"/>
            <a:endParaRPr lang="sl-SI" sz="4400" b="1" smtClean="0">
              <a:solidFill>
                <a:schemeClr val="bg1"/>
              </a:solidFill>
            </a:endParaRP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Ne, je tudi organ za ravnotežje.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40963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4" name="Picture 2" descr="http://www.eslkidstuff.com/images/ear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2492003"/>
            <a:ext cx="2743200" cy="2518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40965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7 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.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vprašanj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Kaj slišimo iz naše okolice?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914400" cy="1206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43012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je…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Nizke,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visoke,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glasne in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tihe glasove.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45059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8" name="Picture 2" descr="http://farm3.static.flickr.com/2718/4333633278_932032579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2362200"/>
            <a:ext cx="3549124" cy="22288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45061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8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.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vprašanj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Kaj zaznavamo  z jezikom in na katerih delih jezika?</a:t>
            </a:r>
            <a:r>
              <a:rPr lang="en-US" sz="4400" b="1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04800"/>
            <a:ext cx="1295400" cy="1122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47108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je…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Okus: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sladko,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slano, 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kislo in 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grenko</a:t>
            </a:r>
            <a:r>
              <a:rPr lang="sl-SI" sz="4000" smtClean="0">
                <a:solidFill>
                  <a:schemeClr val="bg1"/>
                </a:solidFill>
              </a:rPr>
              <a:t>.</a:t>
            </a:r>
            <a:endParaRPr lang="en-US" sz="4000" smtClean="0">
              <a:solidFill>
                <a:schemeClr val="bg1"/>
              </a:solidFill>
            </a:endParaRPr>
          </a:p>
        </p:txBody>
      </p:sp>
      <p:pic>
        <p:nvPicPr>
          <p:cNvPr id="49155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http://www.educa.fmf.uni-lj.si/izodel/sola/2003/ura/tomic/biologija/tas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2057400"/>
            <a:ext cx="4358726" cy="338160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49157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9 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.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vprašanj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Ali z jezikom samo okušamo?</a:t>
            </a:r>
            <a:r>
              <a:rPr lang="en-US" sz="4400" b="1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1295400" cy="1122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51204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01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Izberi vprašanje</a:t>
            </a:r>
            <a:endParaRPr lang="en-US" sz="48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AutoShape 4">
            <a:hlinkClick r:id="" action="ppaction://hlinkshowjump?jump=nextslide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0668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1</a:t>
            </a:r>
          </a:p>
        </p:txBody>
      </p:sp>
      <p:sp>
        <p:nvSpPr>
          <p:cNvPr id="5129" name="AutoShape 9">
            <a:hlinkClick r:id="rId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0668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2</a:t>
            </a:r>
          </a:p>
        </p:txBody>
      </p:sp>
      <p:sp>
        <p:nvSpPr>
          <p:cNvPr id="5130" name="AutoShape 10">
            <a:hlinkClick r:id="rId4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0668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5131" name="AutoShape 11">
            <a:hlinkClick r:id="rId5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638800" y="9906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4</a:t>
            </a:r>
          </a:p>
        </p:txBody>
      </p:sp>
      <p:sp>
        <p:nvSpPr>
          <p:cNvPr id="5132" name="AutoShape 12">
            <a:hlinkClick r:id="rId6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91400" y="9906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5</a:t>
            </a:r>
          </a:p>
        </p:txBody>
      </p:sp>
      <p:sp>
        <p:nvSpPr>
          <p:cNvPr id="5133" name="AutoShape 13">
            <a:hlinkClick r:id="rId7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4384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solidFill>
                  <a:schemeClr val="bg1"/>
                </a:solidFill>
                <a:cs typeface="+mn-cs"/>
              </a:rPr>
              <a:t>6</a:t>
            </a:r>
          </a:p>
        </p:txBody>
      </p:sp>
      <p:sp>
        <p:nvSpPr>
          <p:cNvPr id="5134" name="AutoShape 14">
            <a:hlinkClick r:id="rId8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5146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5135" name="AutoShape 15">
            <a:hlinkClick r:id="rId9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5146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8</a:t>
            </a:r>
          </a:p>
        </p:txBody>
      </p:sp>
      <p:sp>
        <p:nvSpPr>
          <p:cNvPr id="5136" name="AutoShape 16">
            <a:hlinkClick r:id="rId10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4384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9</a:t>
            </a:r>
          </a:p>
        </p:txBody>
      </p:sp>
      <p:sp>
        <p:nvSpPr>
          <p:cNvPr id="5137" name="AutoShape 17">
            <a:hlinkClick r:id="rId11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4384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6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solidFill>
                  <a:schemeClr val="bg1"/>
                </a:solidFill>
                <a:cs typeface="+mn-cs"/>
              </a:rPr>
              <a:t>10</a:t>
            </a:r>
          </a:p>
        </p:txBody>
      </p:sp>
      <p:sp>
        <p:nvSpPr>
          <p:cNvPr id="5138" name="AutoShape 18">
            <a:hlinkClick r:id="rId12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38862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11</a:t>
            </a:r>
          </a:p>
        </p:txBody>
      </p:sp>
      <p:sp>
        <p:nvSpPr>
          <p:cNvPr id="5139" name="AutoShape 19">
            <a:hlinkClick r:id="rId1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38862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12</a:t>
            </a:r>
          </a:p>
        </p:txBody>
      </p:sp>
      <p:sp>
        <p:nvSpPr>
          <p:cNvPr id="5140" name="AutoShape 20">
            <a:hlinkClick r:id="rId14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38862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13</a:t>
            </a:r>
          </a:p>
        </p:txBody>
      </p:sp>
      <p:sp>
        <p:nvSpPr>
          <p:cNvPr id="5141" name="AutoShape 21">
            <a:hlinkClick r:id="rId15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38862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14</a:t>
            </a:r>
          </a:p>
        </p:txBody>
      </p:sp>
      <p:sp>
        <p:nvSpPr>
          <p:cNvPr id="5142" name="AutoShape 22">
            <a:hlinkClick r:id="rId16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886200"/>
            <a:ext cx="1600200" cy="121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  <a:cs typeface="+mn-cs"/>
              </a:rPr>
              <a:t>15</a:t>
            </a:r>
          </a:p>
        </p:txBody>
      </p:sp>
      <p:sp>
        <p:nvSpPr>
          <p:cNvPr id="16406" name="Ograda noge 2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6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5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5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5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2"/>
                  </p:tgtEl>
                </p:cond>
              </p:nextCondLst>
            </p:seq>
          </p:childTnLst>
        </p:cTn>
      </p:par>
    </p:tnLst>
    <p:bldLst>
      <p:bldP spid="5124" grpId="0" animBg="1"/>
      <p:bldP spid="5129" grpId="0" animBg="1"/>
      <p:bldP spid="5130" grpId="0" animBg="1"/>
      <p:bldP spid="5131" grpId="0" animBg="1"/>
      <p:bldP spid="5131" grpId="1" animBg="1"/>
      <p:bldP spid="5132" grpId="0" animBg="1"/>
      <p:bldP spid="5133" grpId="0" animBg="1"/>
      <p:bldP spid="5134" grpId="0" animBg="1"/>
      <p:bldP spid="5135" grpId="0" animBg="1"/>
      <p:bldP spid="5136" grpId="0" animBg="1"/>
      <p:bldP spid="5137" grpId="0" animBg="1"/>
      <p:bldP spid="5138" grpId="0" animBg="1"/>
      <p:bldP spid="5139" grpId="0" animBg="1"/>
      <p:bldP spid="5140" grpId="0" animBg="1"/>
      <p:bldP spid="5141" grpId="0" animBg="1"/>
      <p:bldP spid="514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je…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Ne, z jezikom tudi tipamo in zaznavamo, kakšna je hrana na otip in kako topla je. 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53251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6" name="Picture 2" descr="http://farm1.static.flickr.com/133/416598963_788e516b7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2971800"/>
            <a:ext cx="1956054" cy="293701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53253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0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.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vprašanj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Katere naloge ima še jezik?</a:t>
            </a:r>
            <a:r>
              <a:rPr lang="en-US" sz="4400" b="1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1295400" cy="1122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55300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je…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Premika hrano po ustih,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pomaga pri požiranju,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sodeluje pri nastajanju glasov.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57347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4" descr="http://www.dobrojutro.net/uploads/image_cache/cad99fc917495e9a04b471fddb4fe24d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962400"/>
            <a:ext cx="2323434" cy="203835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57349" name="Ograda no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11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.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vprašanj</a:t>
            </a: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Kaj zaznavamo z nosom?</a:t>
            </a:r>
            <a:r>
              <a:rPr lang="en-US" sz="4400" b="1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914400" cy="1235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59396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je…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Različne vonjave: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dišave in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smrad.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61443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 descr="von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429000"/>
            <a:ext cx="3505200" cy="234848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38920" name="Picture 8" descr="http://www.gradimo.com/thumb/77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3733800"/>
            <a:ext cx="2743200" cy="203981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61446" name="Ograda noge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Kdaj in zakaj ne zaznamo vonja?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914400" cy="1235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63492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je…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Ko smo prehlajeni, ker nam sluz v nosu prekrije vohalne čutnice.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65539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http://zelenik.net/wp-content/uploads/2009/01/prehla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3276600"/>
            <a:ext cx="3581400" cy="268605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65541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13.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Voh nam tudi pomaga, da se izognemo nekaterim nevarnostim. Naštej jih nekaj.</a:t>
            </a:r>
            <a:r>
              <a:rPr lang="en-US" sz="4400" b="1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914400" cy="1235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67588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je…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Slab vonj nas opozori na pokvarjeno hrano in nekatere strupene pline,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po vonju dima zaznamo nevarnost požara.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69635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 descr="http://giraffian.com/pictionary-files/d/disgu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4114800"/>
            <a:ext cx="1695450" cy="16954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69637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14.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Kateri je največjo organ našega telesa?</a:t>
            </a:r>
          </a:p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Kaj je njegova naloga?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1219200" cy="124242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71684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25963"/>
          </a:xfrm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Naštej vsa čutila.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sp>
        <p:nvSpPr>
          <p:cNvPr id="18435" name="Ograda no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je…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Koža naše telo ščiti pred škodljivimi vplivi iz okolja,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sodeluje pri uravnavanju naše telesne temperature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skrbi, da se naše telo ne izsuši. 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pic>
        <p:nvPicPr>
          <p:cNvPr id="73731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 descr="http://www.lovemarks.com/media/image/olay_htm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953000"/>
            <a:ext cx="1597622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73733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15.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Kaj zaznavamo s kožo?</a:t>
            </a: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1144424" cy="116622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75780" name="Ograda noge 5"/>
          <p:cNvSpPr>
            <a:spLocks noGrp="1"/>
          </p:cNvSpPr>
          <p:nvPr>
            <p:ph type="ftr" sz="quarter" idx="11"/>
          </p:nvPr>
        </p:nvSpPr>
        <p:spPr>
          <a:xfrm>
            <a:off x="2743200" y="6172200"/>
            <a:ext cx="2895600" cy="476250"/>
          </a:xfrm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48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odgovor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Dotik,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pritisk,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bolečino in 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temperaturo.</a:t>
            </a:r>
          </a:p>
        </p:txBody>
      </p:sp>
      <p:pic>
        <p:nvPicPr>
          <p:cNvPr id="77827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://crossfitunlimited.typepad.com/.a/6a00e54fd64bd78834011570ee0716970c-500w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2286000"/>
            <a:ext cx="3048000" cy="304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77829" name="Ograda no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odgovor je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…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800600"/>
          </a:xfrm>
          <a:solidFill>
            <a:srgbClr val="FFC000"/>
          </a:solidFill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l-SI" smtClean="0">
                <a:solidFill>
                  <a:schemeClr val="bg1"/>
                </a:solidFill>
                <a:latin typeface="Calibri" pitchFamily="34" charset="0"/>
              </a:rPr>
              <a:t>           </a:t>
            </a:r>
            <a:r>
              <a:rPr lang="sl-SI" b="1" smtClean="0">
                <a:solidFill>
                  <a:schemeClr val="bg1"/>
                </a:solidFill>
                <a:latin typeface="Calibri" pitchFamily="34" charset="0"/>
              </a:rPr>
              <a:t>oko, čutilo za vid</a:t>
            </a:r>
          </a:p>
          <a:p>
            <a:pPr eaLnBrk="1" hangingPunct="1">
              <a:lnSpc>
                <a:spcPct val="150000"/>
              </a:lnSpc>
            </a:pPr>
            <a:r>
              <a:rPr lang="sl-SI" b="1" smtClean="0">
                <a:solidFill>
                  <a:schemeClr val="bg1"/>
                </a:solidFill>
                <a:latin typeface="Calibri" pitchFamily="34" charset="0"/>
              </a:rPr>
              <a:t>           uho, čutilo za sluh</a:t>
            </a:r>
          </a:p>
          <a:p>
            <a:pPr eaLnBrk="1" hangingPunct="1">
              <a:lnSpc>
                <a:spcPct val="150000"/>
              </a:lnSpc>
            </a:pPr>
            <a:r>
              <a:rPr lang="sl-SI" b="1" smtClean="0">
                <a:solidFill>
                  <a:schemeClr val="bg1"/>
                </a:solidFill>
                <a:latin typeface="Calibri" pitchFamily="34" charset="0"/>
              </a:rPr>
              <a:t>           jezik, čutilo za okus</a:t>
            </a:r>
          </a:p>
          <a:p>
            <a:pPr eaLnBrk="1" hangingPunct="1">
              <a:lnSpc>
                <a:spcPct val="150000"/>
              </a:lnSpc>
            </a:pPr>
            <a:r>
              <a:rPr lang="sl-SI" b="1" smtClean="0">
                <a:solidFill>
                  <a:schemeClr val="bg1"/>
                </a:solidFill>
                <a:latin typeface="Calibri" pitchFamily="34" charset="0"/>
              </a:rPr>
              <a:t>           nos, čutilo za voh</a:t>
            </a:r>
          </a:p>
          <a:p>
            <a:pPr eaLnBrk="1" hangingPunct="1">
              <a:lnSpc>
                <a:spcPct val="150000"/>
              </a:lnSpc>
            </a:pPr>
            <a:r>
              <a:rPr lang="sl-SI" b="1" smtClean="0">
                <a:solidFill>
                  <a:schemeClr val="bg1"/>
                </a:solidFill>
                <a:latin typeface="Calibri" pitchFamily="34" charset="0"/>
              </a:rPr>
              <a:t>           koža, čutilo za spoznavanje okolja</a:t>
            </a:r>
            <a:endParaRPr lang="en-US" b="1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483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1752600"/>
            <a:ext cx="601980" cy="6096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2438400"/>
            <a:ext cx="512763" cy="67627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3276600"/>
            <a:ext cx="685800" cy="59372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4038600"/>
            <a:ext cx="455613" cy="61436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" y="4953000"/>
            <a:ext cx="579111" cy="59014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20489" name="Ograda noge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Kaj zaznavamo z očmi?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1143000" cy="1157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22532" name="Ograda no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odgovor je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…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Svetlobo, 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barvo,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obliko, 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velikost in</a:t>
            </a:r>
          </a:p>
          <a:p>
            <a:pPr eaLnBrk="1" hangingPunct="1"/>
            <a:r>
              <a:rPr lang="sl-SI" sz="4000" b="1" smtClean="0">
                <a:solidFill>
                  <a:schemeClr val="bg1"/>
                </a:solidFill>
              </a:rPr>
              <a:t>oddaljenost predmetov</a:t>
            </a:r>
            <a:r>
              <a:rPr lang="sl-SI" sz="4000" smtClean="0">
                <a:solidFill>
                  <a:schemeClr val="bg1"/>
                </a:solidFill>
              </a:rPr>
              <a:t>.</a:t>
            </a:r>
            <a:endParaRPr lang="en-US" sz="4000" smtClean="0">
              <a:solidFill>
                <a:schemeClr val="bg1"/>
              </a:solidFill>
            </a:endParaRPr>
          </a:p>
        </p:txBody>
      </p:sp>
      <p:pic>
        <p:nvPicPr>
          <p:cNvPr id="24579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78" name="Picture 2" descr="http://vilincek.tuditi.delo.si/files/2008/10/0710221355011drops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2057400"/>
            <a:ext cx="2126511" cy="304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24581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3. vprašanje 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Iz česa je sestavljeno čutilo za vid? 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1143000" cy="1157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26628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In odgovor je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…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endParaRPr lang="sl-SI" smtClean="0">
              <a:solidFill>
                <a:schemeClr val="bg1"/>
              </a:solidFill>
            </a:endParaRPr>
          </a:p>
        </p:txBody>
      </p:sp>
      <p:pic>
        <p:nvPicPr>
          <p:cNvPr id="28675" name="Picture 10" descr="C:\Documents and Settings\user\My Documents\SPLETNE\PREPIS\KVIZIITD\HotPot\memorySlike\stavbe\house-wt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867400"/>
            <a:ext cx="685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1828800"/>
            <a:ext cx="4572000" cy="3429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28677" name="Ograda no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4. vprašanje</a:t>
            </a:r>
            <a:endParaRPr lang="en-US" sz="48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sl-SI" sz="4400" b="1" smtClean="0">
                <a:solidFill>
                  <a:schemeClr val="bg1"/>
                </a:solidFill>
              </a:rPr>
              <a:t>Kdaj vidimo? </a:t>
            </a:r>
            <a:endParaRPr lang="en-US" sz="4400" b="1" smtClean="0">
              <a:solidFill>
                <a:schemeClr val="bg1"/>
              </a:solidFill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1143000" cy="1157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0724" name="Ograda no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AA"/>
      </a:accent5>
      <a:accent6>
        <a:srgbClr val="2D2D8A"/>
      </a:accent6>
      <a:hlink>
        <a:srgbClr val="FFFF00"/>
      </a:hlink>
      <a:folHlink>
        <a:srgbClr val="9900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AA"/>
        </a:accent5>
        <a:accent6>
          <a:srgbClr val="2D2D8A"/>
        </a:accent6>
        <a:hlink>
          <a:srgbClr val="FFFF00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477</Words>
  <Application>Microsoft Office PowerPoint</Application>
  <PresentationFormat>Diaprojekcija na zaslonu (4:3)</PresentationFormat>
  <Paragraphs>143</Paragraphs>
  <Slides>32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32</vt:i4>
      </vt:variant>
    </vt:vector>
  </HeadingPairs>
  <TitlesOfParts>
    <vt:vector size="33" baseType="lpstr">
      <vt:lpstr>Default Design</vt:lpstr>
      <vt:lpstr>MOJIH 5 ČUTOV</vt:lpstr>
      <vt:lpstr>Izberi vprašanje</vt:lpstr>
      <vt:lpstr>1. vprašanje </vt:lpstr>
      <vt:lpstr>In odgovor je…</vt:lpstr>
      <vt:lpstr>2. vprašanje </vt:lpstr>
      <vt:lpstr>In odgovor je… </vt:lpstr>
      <vt:lpstr>3. vprašanje </vt:lpstr>
      <vt:lpstr>In odgovor je…</vt:lpstr>
      <vt:lpstr>4. vprašanje</vt:lpstr>
      <vt:lpstr>In odgovor je…</vt:lpstr>
      <vt:lpstr>5. vprašanje </vt:lpstr>
      <vt:lpstr>In odgovor je…</vt:lpstr>
      <vt:lpstr>6. vprašanje</vt:lpstr>
      <vt:lpstr>In odgovor je…</vt:lpstr>
      <vt:lpstr>7 . vprašanje</vt:lpstr>
      <vt:lpstr>In odgovor je…</vt:lpstr>
      <vt:lpstr>8. vprašanje</vt:lpstr>
      <vt:lpstr>In odgovor je…</vt:lpstr>
      <vt:lpstr>9 . vprašanje</vt:lpstr>
      <vt:lpstr>In odgovor je…</vt:lpstr>
      <vt:lpstr>10. vprašanje</vt:lpstr>
      <vt:lpstr>In odgovor je…</vt:lpstr>
      <vt:lpstr>11. vprašanje</vt:lpstr>
      <vt:lpstr>In odgovor je…</vt:lpstr>
      <vt:lpstr>12. vprašanje </vt:lpstr>
      <vt:lpstr>In odgovor je…</vt:lpstr>
      <vt:lpstr>13. vprašanje </vt:lpstr>
      <vt:lpstr>In odgovor je…</vt:lpstr>
      <vt:lpstr>14. vprašanje </vt:lpstr>
      <vt:lpstr>In odgovor je…</vt:lpstr>
      <vt:lpstr>15. vprašanje </vt:lpstr>
      <vt:lpstr>In odgovor je</vt:lpstr>
    </vt:vector>
  </TitlesOfParts>
  <Company>Teachnology,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Mojih 5 čutov</dc:title>
  <dc:creator>Klavdija</dc:creator>
  <cp:lastModifiedBy>Lenvoo</cp:lastModifiedBy>
  <cp:revision>52</cp:revision>
  <dcterms:created xsi:type="dcterms:W3CDTF">2005-07-07T00:08:32Z</dcterms:created>
  <dcterms:modified xsi:type="dcterms:W3CDTF">2020-04-23T10:22:24Z</dcterms:modified>
</cp:coreProperties>
</file>