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1" r:id="rId9"/>
    <p:sldId id="266" r:id="rId10"/>
    <p:sldId id="267" r:id="rId11"/>
    <p:sldId id="25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77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766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8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49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57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671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30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97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654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09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89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9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36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63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91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04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B7EA-9A8D-413F-BFC1-F44F6F9B0D59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FD70-D818-4CAA-9E8E-DE44FB14C9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7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tquiz.org/sl/practicetest?1z80ng1z126f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DE8DDB-9924-4D40-91C9-60FE2C14A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2960" y="1278784"/>
            <a:ext cx="4988560" cy="2023216"/>
          </a:xfrm>
        </p:spPr>
        <p:txBody>
          <a:bodyPr>
            <a:normAutofit/>
          </a:bodyPr>
          <a:lstStyle/>
          <a:p>
            <a:r>
              <a:rPr lang="sl-SI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6D6DE6-AFD2-461B-BB72-23A75CD44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9400" y="4455161"/>
            <a:ext cx="1767840" cy="685800"/>
          </a:xfrm>
        </p:spPr>
        <p:txBody>
          <a:bodyPr/>
          <a:lstStyle/>
          <a:p>
            <a:r>
              <a:rPr lang="sl-SI" dirty="0"/>
              <a:t>6. razred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ABA554-47B0-4216-92ED-401B07392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4770" y="2350770"/>
            <a:ext cx="4507230" cy="45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304B4F-C634-41CF-A6CE-F06A37AA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id="{B22A2717-CD0C-4FC6-BFC9-0503263A23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785406"/>
            <a:ext cx="5208651" cy="11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B41B378-4351-4D9B-95A5-8648F82AC327}"/>
              </a:ext>
            </a:extLst>
          </p:cNvPr>
          <p:cNvSpPr txBox="1">
            <a:spLocks/>
          </p:cNvSpPr>
          <p:nvPr/>
        </p:nvSpPr>
        <p:spPr>
          <a:xfrm>
            <a:off x="6388608" y="3022188"/>
            <a:ext cx="2880360" cy="81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400" dirty="0"/>
              <a:t>1 € 50 c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744F53-DC2D-4A7E-A02D-D7B8080B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0" y="4436277"/>
            <a:ext cx="7762875" cy="1657350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A40C4DB0-F198-4E4C-9CC7-F4C4B9C2F898}"/>
              </a:ext>
            </a:extLst>
          </p:cNvPr>
          <p:cNvSpPr txBox="1">
            <a:spLocks/>
          </p:cNvSpPr>
          <p:nvPr/>
        </p:nvSpPr>
        <p:spPr>
          <a:xfrm>
            <a:off x="8269224" y="4858140"/>
            <a:ext cx="2880360" cy="81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400" dirty="0"/>
              <a:t>55 €  70 c</a:t>
            </a:r>
          </a:p>
        </p:txBody>
      </p:sp>
    </p:spTree>
    <p:extLst>
      <p:ext uri="{BB962C8B-B14F-4D97-AF65-F5344CB8AC3E}">
        <p14:creationId xmlns:p14="http://schemas.microsoft.com/office/powerpoint/2010/main" val="17330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 z besedilom 14">
            <a:extLst>
              <a:ext uri="{FF2B5EF4-FFF2-40B4-BE49-F238E27FC236}">
                <a16:creationId xmlns:a16="http://schemas.microsoft.com/office/drawing/2014/main" id="{08A5AD0B-3F6F-4F84-911A-EF521B99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566" y="4014332"/>
            <a:ext cx="1979874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Evri</a:t>
            </a:r>
            <a:endParaRPr kumimoji="0" lang="sl-SI" altLang="sl-SI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je z besedilom 15">
            <a:extLst>
              <a:ext uri="{FF2B5EF4-FFF2-40B4-BE49-F238E27FC236}">
                <a16:creationId xmlns:a16="http://schemas.microsoft.com/office/drawing/2014/main" id="{3A12E3D8-6580-45A8-9898-492B8866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57" y="4033451"/>
            <a:ext cx="257794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Centi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je z besedilom 16">
            <a:extLst>
              <a:ext uri="{FF2B5EF4-FFF2-40B4-BE49-F238E27FC236}">
                <a16:creationId xmlns:a16="http://schemas.microsoft.com/office/drawing/2014/main" id="{FB9D14A4-4121-49F6-BE25-481B6F9F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165" y="4450893"/>
            <a:ext cx="235013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Decimalna vejica</a:t>
            </a:r>
            <a:endParaRPr kumimoji="0" lang="sl-SI" altLang="sl-SI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49735B5E-AB8A-4A98-8267-39D334E0B877}"/>
              </a:ext>
            </a:extLst>
          </p:cNvPr>
          <p:cNvCxnSpPr>
            <a:cxnSpLocks/>
          </p:cNvCxnSpPr>
          <p:nvPr/>
        </p:nvCxnSpPr>
        <p:spPr>
          <a:xfrm flipH="1">
            <a:off x="4643120" y="3855035"/>
            <a:ext cx="772878" cy="273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73060983-AF7D-4BAA-B95F-69895590247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218420" y="3804672"/>
            <a:ext cx="1160437" cy="40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AC278B9C-D5FC-4072-BDF3-BAC52C757590}"/>
              </a:ext>
            </a:extLst>
          </p:cNvPr>
          <p:cNvCxnSpPr>
            <a:cxnSpLocks/>
          </p:cNvCxnSpPr>
          <p:nvPr/>
        </p:nvCxnSpPr>
        <p:spPr>
          <a:xfrm>
            <a:off x="5751778" y="3807142"/>
            <a:ext cx="130862" cy="64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7">
            <a:extLst>
              <a:ext uri="{FF2B5EF4-FFF2-40B4-BE49-F238E27FC236}">
                <a16:creationId xmlns:a16="http://schemas.microsoft.com/office/drawing/2014/main" id="{AE7EB1B9-D42E-4252-B1F5-61B9C23F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74979"/>
            <a:ext cx="500888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vsaki trgovini </a:t>
            </a:r>
            <a:r>
              <a:rPr lang="sl-SI" alt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poleg izdelka zapisana cena.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sl-SI" alt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pomeni: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2CC647-DEA3-491F-B12B-0251D405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108" y="3013829"/>
            <a:ext cx="172835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48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sl-SI" altLang="sl-SI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altLang="sl-SI" sz="4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sl-SI" altLang="sl-SI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473F8DB-D4BF-4716-BC9C-32D35FF5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4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16CE382-641C-45A9-8EF9-840DC30D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779" y="169546"/>
            <a:ext cx="2983711" cy="25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lipsa 13">
            <a:extLst>
              <a:ext uri="{FF2B5EF4-FFF2-40B4-BE49-F238E27FC236}">
                <a16:creationId xmlns:a16="http://schemas.microsoft.com/office/drawing/2014/main" id="{B51543AE-CC94-48B4-9721-C3DD2114E370}"/>
              </a:ext>
            </a:extLst>
          </p:cNvPr>
          <p:cNvSpPr/>
          <p:nvPr/>
        </p:nvSpPr>
        <p:spPr>
          <a:xfrm>
            <a:off x="8788400" y="1837214"/>
            <a:ext cx="1869440" cy="104425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481362C6-8C0D-4046-9008-26019E9B69FE}"/>
              </a:ext>
            </a:extLst>
          </p:cNvPr>
          <p:cNvCxnSpPr>
            <a:cxnSpLocks/>
          </p:cNvCxnSpPr>
          <p:nvPr/>
        </p:nvCxnSpPr>
        <p:spPr>
          <a:xfrm>
            <a:off x="6974466" y="1817649"/>
            <a:ext cx="1265609" cy="4995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">
            <a:extLst>
              <a:ext uri="{FF2B5EF4-FFF2-40B4-BE49-F238E27FC236}">
                <a16:creationId xmlns:a16="http://schemas.microsoft.com/office/drawing/2014/main" id="{1B8EAD90-8025-4C79-978B-BBC09C30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760" y="5280212"/>
            <a:ext cx="96113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To je enako kot 1 €  99 c (1 evro in 99 centov)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3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9E6EB086-BB42-4628-AAA1-E5E09C3FD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629538"/>
            <a:ext cx="3790950" cy="3790950"/>
          </a:xfrm>
        </p:spPr>
      </p:pic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14479919-62F1-45E2-8834-8ED42B2F7E03}"/>
              </a:ext>
            </a:extLst>
          </p:cNvPr>
          <p:cNvSpPr txBox="1">
            <a:spLocks/>
          </p:cNvSpPr>
          <p:nvPr/>
        </p:nvSpPr>
        <p:spPr>
          <a:xfrm>
            <a:off x="570356" y="2057401"/>
            <a:ext cx="7924419" cy="293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200" dirty="0"/>
              <a:t>Sedaj pa reši naloge na povezavi:</a:t>
            </a:r>
          </a:p>
          <a:p>
            <a:pPr marL="0" indent="0">
              <a:buNone/>
            </a:pPr>
            <a:r>
              <a:rPr lang="sl-SI" sz="4400" dirty="0"/>
              <a:t> </a:t>
            </a:r>
            <a:r>
              <a:rPr lang="sl-SI" sz="4400" dirty="0">
                <a:hlinkClick r:id="rId3"/>
              </a:rPr>
              <a:t>https://www.thatquiz.org/sl/practicetest?1z80ng1z126fb</a:t>
            </a:r>
            <a:endParaRPr lang="sl-SI" sz="4400" dirty="0"/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A29D170-6A24-4D0D-85F1-1F9473A8FED3}"/>
              </a:ext>
            </a:extLst>
          </p:cNvPr>
          <p:cNvSpPr txBox="1">
            <a:spLocks/>
          </p:cNvSpPr>
          <p:nvPr/>
        </p:nvSpPr>
        <p:spPr>
          <a:xfrm>
            <a:off x="759332" y="5541263"/>
            <a:ext cx="9774556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dirty="0"/>
              <a:t>Na koncu poglej kolikšno oceno si dobil za reševanje. Če le manj kot 4, reši kviz še enkrat. 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6547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FF09603-317B-467F-8926-05FA405CD3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4078" r="54819" b="57700"/>
          <a:stretch/>
        </p:blipFill>
        <p:spPr bwMode="auto">
          <a:xfrm>
            <a:off x="3980180" y="1894843"/>
            <a:ext cx="7726680" cy="3634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7BCC97F-E49D-41F8-B632-3B4EC0C7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0"/>
          <a:stretch/>
        </p:blipFill>
        <p:spPr>
          <a:xfrm>
            <a:off x="0" y="4541520"/>
            <a:ext cx="3810000" cy="2316480"/>
          </a:xfrm>
          <a:prstGeom prst="rect">
            <a:avLst/>
          </a:prstGeo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575598B8-959D-410E-9B72-0E92EA4BBD30}"/>
              </a:ext>
            </a:extLst>
          </p:cNvPr>
          <p:cNvSpPr/>
          <p:nvPr/>
        </p:nvSpPr>
        <p:spPr>
          <a:xfrm>
            <a:off x="0" y="1747522"/>
            <a:ext cx="3810000" cy="23926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Živijo, </a:t>
            </a:r>
            <a:br>
              <a:rPr lang="sl-SI" dirty="0"/>
            </a:br>
            <a:r>
              <a:rPr lang="sl-SI" dirty="0"/>
              <a:t>včeraj si se naučil, da poznamo kovance in bankovce. Danes pa se bomo naučili kateri so evri in kateri centi.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F82370B5-D7BF-4E45-B838-2C1E473B833A}"/>
              </a:ext>
            </a:extLst>
          </p:cNvPr>
          <p:cNvCxnSpPr>
            <a:cxnSpLocks/>
          </p:cNvCxnSpPr>
          <p:nvPr/>
        </p:nvCxnSpPr>
        <p:spPr>
          <a:xfrm flipH="1">
            <a:off x="10535920" y="2753360"/>
            <a:ext cx="599440" cy="12141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D3524451-3F6A-4295-A7F2-31964EECB93A}"/>
              </a:ext>
            </a:extLst>
          </p:cNvPr>
          <p:cNvCxnSpPr>
            <a:cxnSpLocks/>
          </p:cNvCxnSpPr>
          <p:nvPr/>
        </p:nvCxnSpPr>
        <p:spPr>
          <a:xfrm flipH="1">
            <a:off x="6528435" y="3770397"/>
            <a:ext cx="259715" cy="4334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B92DEDFC-FBC8-4AC8-8D52-3F7D2A86AF28}"/>
              </a:ext>
            </a:extLst>
          </p:cNvPr>
          <p:cNvCxnSpPr>
            <a:cxnSpLocks/>
          </p:cNvCxnSpPr>
          <p:nvPr/>
        </p:nvCxnSpPr>
        <p:spPr>
          <a:xfrm>
            <a:off x="6473189" y="3778931"/>
            <a:ext cx="2727961" cy="9114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F6E04041-893D-4581-B038-A10A7C118630}"/>
              </a:ext>
            </a:extLst>
          </p:cNvPr>
          <p:cNvCxnSpPr>
            <a:cxnSpLocks/>
          </p:cNvCxnSpPr>
          <p:nvPr/>
        </p:nvCxnSpPr>
        <p:spPr>
          <a:xfrm>
            <a:off x="8514080" y="3712296"/>
            <a:ext cx="701040" cy="427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101052A8-DC9F-46CB-8B9C-6AFCEF4BCEF3}"/>
              </a:ext>
            </a:extLst>
          </p:cNvPr>
          <p:cNvGrpSpPr/>
          <p:nvPr/>
        </p:nvGrpSpPr>
        <p:grpSpPr>
          <a:xfrm>
            <a:off x="8950960" y="1524007"/>
            <a:ext cx="2903220" cy="2584042"/>
            <a:chOff x="8950960" y="1524007"/>
            <a:chExt cx="2903220" cy="2584042"/>
          </a:xfrm>
        </p:grpSpPr>
        <p:cxnSp>
          <p:nvCxnSpPr>
            <p:cNvPr id="17" name="Raven puščični povezovalnik 16">
              <a:extLst>
                <a:ext uri="{FF2B5EF4-FFF2-40B4-BE49-F238E27FC236}">
                  <a16:creationId xmlns:a16="http://schemas.microsoft.com/office/drawing/2014/main" id="{28688959-E5D9-4D74-B2B3-526CC7E91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35640" y="3101044"/>
              <a:ext cx="1018540" cy="10070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>
              <a:extLst>
                <a:ext uri="{FF2B5EF4-FFF2-40B4-BE49-F238E27FC236}">
                  <a16:creationId xmlns:a16="http://schemas.microsoft.com/office/drawing/2014/main" id="{F5385B8B-02D8-4DAD-901B-665AA28595FC}"/>
                </a:ext>
              </a:extLst>
            </p:cNvPr>
            <p:cNvCxnSpPr/>
            <p:nvPr/>
          </p:nvCxnSpPr>
          <p:spPr>
            <a:xfrm flipV="1">
              <a:off x="8950960" y="1548045"/>
              <a:ext cx="0" cy="3989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ovezovalnik 24">
              <a:extLst>
                <a:ext uri="{FF2B5EF4-FFF2-40B4-BE49-F238E27FC236}">
                  <a16:creationId xmlns:a16="http://schemas.microsoft.com/office/drawing/2014/main" id="{2DFB7411-34F2-440E-A44C-C2600E6FD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26240" y="1524007"/>
              <a:ext cx="0" cy="16154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ven povezovalnik 27">
              <a:extLst>
                <a:ext uri="{FF2B5EF4-FFF2-40B4-BE49-F238E27FC236}">
                  <a16:creationId xmlns:a16="http://schemas.microsoft.com/office/drawing/2014/main" id="{6F2A4431-267B-49E8-AA55-333C0B734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0960" y="1548045"/>
              <a:ext cx="28752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408B393D-3ACE-4C1D-B2FC-01826AED6A14}"/>
              </a:ext>
            </a:extLst>
          </p:cNvPr>
          <p:cNvGrpSpPr/>
          <p:nvPr/>
        </p:nvGrpSpPr>
        <p:grpSpPr>
          <a:xfrm>
            <a:off x="7843520" y="1061386"/>
            <a:ext cx="4206240" cy="3432045"/>
            <a:chOff x="7843520" y="1061386"/>
            <a:chExt cx="4206240" cy="3432045"/>
          </a:xfrm>
        </p:grpSpPr>
        <p:cxnSp>
          <p:nvCxnSpPr>
            <p:cNvPr id="24" name="Raven puščični povezovalnik 23">
              <a:extLst>
                <a:ext uri="{FF2B5EF4-FFF2-40B4-BE49-F238E27FC236}">
                  <a16:creationId xmlns:a16="http://schemas.microsoft.com/office/drawing/2014/main" id="{D273BF4A-F96E-411A-83D6-93392296B5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59440" y="3381609"/>
              <a:ext cx="1290320" cy="111182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ovezovalnik 25">
              <a:extLst>
                <a:ext uri="{FF2B5EF4-FFF2-40B4-BE49-F238E27FC236}">
                  <a16:creationId xmlns:a16="http://schemas.microsoft.com/office/drawing/2014/main" id="{8F220729-B18A-44D5-B62D-D9FD77A82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3520" y="1125053"/>
              <a:ext cx="42062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en povezovalnik 26">
              <a:extLst>
                <a:ext uri="{FF2B5EF4-FFF2-40B4-BE49-F238E27FC236}">
                  <a16:creationId xmlns:a16="http://schemas.microsoft.com/office/drawing/2014/main" id="{66299399-CD08-43EC-AD6F-C993846C3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3520" y="1125053"/>
              <a:ext cx="0" cy="1021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en povezovalnik 40">
              <a:extLst>
                <a:ext uri="{FF2B5EF4-FFF2-40B4-BE49-F238E27FC236}">
                  <a16:creationId xmlns:a16="http://schemas.microsoft.com/office/drawing/2014/main" id="{034E12E9-40B6-49BA-A0B0-B2379A66F8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9760" y="1061386"/>
              <a:ext cx="0" cy="236761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6CB5881-6AF9-4588-AF3E-A602DD7975C2}"/>
              </a:ext>
            </a:extLst>
          </p:cNvPr>
          <p:cNvGrpSpPr/>
          <p:nvPr/>
        </p:nvGrpSpPr>
        <p:grpSpPr>
          <a:xfrm>
            <a:off x="3870325" y="1061386"/>
            <a:ext cx="5365115" cy="4773164"/>
            <a:chOff x="3870325" y="1061386"/>
            <a:chExt cx="5365115" cy="4773164"/>
          </a:xfrm>
        </p:grpSpPr>
        <p:cxnSp>
          <p:nvCxnSpPr>
            <p:cNvPr id="12" name="Raven puščični povezovalnik 11">
              <a:extLst>
                <a:ext uri="{FF2B5EF4-FFF2-40B4-BE49-F238E27FC236}">
                  <a16:creationId xmlns:a16="http://schemas.microsoft.com/office/drawing/2014/main" id="{31DC86C6-653B-4F66-8888-4240D03B4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8060" y="5227490"/>
              <a:ext cx="627380" cy="5581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en povezovalnik 38">
              <a:extLst>
                <a:ext uri="{FF2B5EF4-FFF2-40B4-BE49-F238E27FC236}">
                  <a16:creationId xmlns:a16="http://schemas.microsoft.com/office/drawing/2014/main" id="{BB8194F4-77D5-4D37-A8F3-CF4848C17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1120" y="1125053"/>
              <a:ext cx="0" cy="47094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ven povezovalnik 39">
              <a:extLst>
                <a:ext uri="{FF2B5EF4-FFF2-40B4-BE49-F238E27FC236}">
                  <a16:creationId xmlns:a16="http://schemas.microsoft.com/office/drawing/2014/main" id="{A0528174-ABB1-45BB-83FB-BD4624E84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000" y="1061386"/>
              <a:ext cx="0" cy="1021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ven povezovalnik 45">
              <a:extLst>
                <a:ext uri="{FF2B5EF4-FFF2-40B4-BE49-F238E27FC236}">
                  <a16:creationId xmlns:a16="http://schemas.microsoft.com/office/drawing/2014/main" id="{406C88A2-8B77-420F-8F1F-DFF45810D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0325" y="1061386"/>
              <a:ext cx="1717675" cy="6366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ven povezovalnik 47">
              <a:extLst>
                <a:ext uri="{FF2B5EF4-FFF2-40B4-BE49-F238E27FC236}">
                  <a16:creationId xmlns:a16="http://schemas.microsoft.com/office/drawing/2014/main" id="{71B2C886-7F6E-48C4-9918-74F4519009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1120" y="5785607"/>
              <a:ext cx="472694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B1F3CD5D-C94A-43CB-B6E1-F61DF5C1EA19}"/>
              </a:ext>
            </a:extLst>
          </p:cNvPr>
          <p:cNvGrpSpPr/>
          <p:nvPr/>
        </p:nvGrpSpPr>
        <p:grpSpPr>
          <a:xfrm>
            <a:off x="6621304" y="2331723"/>
            <a:ext cx="676593" cy="2448817"/>
            <a:chOff x="6621304" y="2331723"/>
            <a:chExt cx="676593" cy="2448817"/>
          </a:xfrm>
        </p:grpSpPr>
        <p:cxnSp>
          <p:nvCxnSpPr>
            <p:cNvPr id="13" name="Raven puščični povezovalnik 12">
              <a:extLst>
                <a:ext uri="{FF2B5EF4-FFF2-40B4-BE49-F238E27FC236}">
                  <a16:creationId xmlns:a16="http://schemas.microsoft.com/office/drawing/2014/main" id="{FC199979-E619-47AB-8AFD-1B3E15EA24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04" y="3581004"/>
              <a:ext cx="676593" cy="119953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ven povezovalnik 58">
              <a:extLst>
                <a:ext uri="{FF2B5EF4-FFF2-40B4-BE49-F238E27FC236}">
                  <a16:creationId xmlns:a16="http://schemas.microsoft.com/office/drawing/2014/main" id="{DD814117-6850-4BBB-B833-9B835F7AF680}"/>
                </a:ext>
              </a:extLst>
            </p:cNvPr>
            <p:cNvCxnSpPr>
              <a:cxnSpLocks/>
            </p:cNvCxnSpPr>
            <p:nvPr/>
          </p:nvCxnSpPr>
          <p:spPr>
            <a:xfrm>
              <a:off x="7013417" y="2334006"/>
              <a:ext cx="28448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en povezovalnik 59">
              <a:extLst>
                <a:ext uri="{FF2B5EF4-FFF2-40B4-BE49-F238E27FC236}">
                  <a16:creationId xmlns:a16="http://schemas.microsoft.com/office/drawing/2014/main" id="{00F9D1CB-A200-490B-AD55-1358D59DA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7897" y="2331723"/>
              <a:ext cx="0" cy="124928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351A6B0F-9B58-49B1-93C3-6104F269D134}"/>
              </a:ext>
            </a:extLst>
          </p:cNvPr>
          <p:cNvGrpSpPr/>
          <p:nvPr/>
        </p:nvGrpSpPr>
        <p:grpSpPr>
          <a:xfrm>
            <a:off x="4094480" y="2489373"/>
            <a:ext cx="889635" cy="1906685"/>
            <a:chOff x="4094480" y="2489373"/>
            <a:chExt cx="889635" cy="1906685"/>
          </a:xfrm>
        </p:grpSpPr>
        <p:cxnSp>
          <p:nvCxnSpPr>
            <p:cNvPr id="16" name="Raven puščični povezovalnik 15">
              <a:extLst>
                <a:ext uri="{FF2B5EF4-FFF2-40B4-BE49-F238E27FC236}">
                  <a16:creationId xmlns:a16="http://schemas.microsoft.com/office/drawing/2014/main" id="{25BD0C1F-FAF3-4CCF-8511-20914DD86ECD}"/>
                </a:ext>
              </a:extLst>
            </p:cNvPr>
            <p:cNvCxnSpPr>
              <a:cxnSpLocks/>
            </p:cNvCxnSpPr>
            <p:nvPr/>
          </p:nvCxnSpPr>
          <p:spPr>
            <a:xfrm>
              <a:off x="4109720" y="4203868"/>
              <a:ext cx="874395" cy="1921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ven povezovalnik 46">
              <a:extLst>
                <a:ext uri="{FF2B5EF4-FFF2-40B4-BE49-F238E27FC236}">
                  <a16:creationId xmlns:a16="http://schemas.microsoft.com/office/drawing/2014/main" id="{0EEADEF4-D427-4C79-AB5D-6BB3DBEE6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4480" y="2489373"/>
              <a:ext cx="0" cy="174527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ven povezovalnik 60">
              <a:extLst>
                <a:ext uri="{FF2B5EF4-FFF2-40B4-BE49-F238E27FC236}">
                  <a16:creationId xmlns:a16="http://schemas.microsoft.com/office/drawing/2014/main" id="{EE2A2234-C74D-4146-872A-6CF144E03E94}"/>
                </a:ext>
              </a:extLst>
            </p:cNvPr>
            <p:cNvCxnSpPr>
              <a:cxnSpLocks/>
            </p:cNvCxnSpPr>
            <p:nvPr/>
          </p:nvCxnSpPr>
          <p:spPr>
            <a:xfrm>
              <a:off x="4109720" y="2489373"/>
              <a:ext cx="21336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Raven puščični povezovalnik 70">
            <a:extLst>
              <a:ext uri="{FF2B5EF4-FFF2-40B4-BE49-F238E27FC236}">
                <a16:creationId xmlns:a16="http://schemas.microsoft.com/office/drawing/2014/main" id="{1C0C231D-6701-4247-8D8F-C60754B977F2}"/>
              </a:ext>
            </a:extLst>
          </p:cNvPr>
          <p:cNvCxnSpPr>
            <a:cxnSpLocks/>
          </p:cNvCxnSpPr>
          <p:nvPr/>
        </p:nvCxnSpPr>
        <p:spPr>
          <a:xfrm flipH="1">
            <a:off x="6903085" y="2605629"/>
            <a:ext cx="2639060" cy="19358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puščični povezovalnik 72">
            <a:extLst>
              <a:ext uri="{FF2B5EF4-FFF2-40B4-BE49-F238E27FC236}">
                <a16:creationId xmlns:a16="http://schemas.microsoft.com/office/drawing/2014/main" id="{A5D174BA-17FD-40E2-A00F-2B2DD93E2F43}"/>
              </a:ext>
            </a:extLst>
          </p:cNvPr>
          <p:cNvCxnSpPr>
            <a:cxnSpLocks/>
          </p:cNvCxnSpPr>
          <p:nvPr/>
        </p:nvCxnSpPr>
        <p:spPr>
          <a:xfrm flipH="1">
            <a:off x="6616225" y="3696827"/>
            <a:ext cx="2447766" cy="117740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puščični povezovalnik 73">
            <a:extLst>
              <a:ext uri="{FF2B5EF4-FFF2-40B4-BE49-F238E27FC236}">
                <a16:creationId xmlns:a16="http://schemas.microsoft.com/office/drawing/2014/main" id="{39607AEB-0121-40C1-AE35-DD48456A7CC6}"/>
              </a:ext>
            </a:extLst>
          </p:cNvPr>
          <p:cNvCxnSpPr>
            <a:cxnSpLocks/>
          </p:cNvCxnSpPr>
          <p:nvPr/>
        </p:nvCxnSpPr>
        <p:spPr>
          <a:xfrm flipH="1">
            <a:off x="6682185" y="3805984"/>
            <a:ext cx="3503374" cy="130798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puščični povezovalnik 79">
            <a:extLst>
              <a:ext uri="{FF2B5EF4-FFF2-40B4-BE49-F238E27FC236}">
                <a16:creationId xmlns:a16="http://schemas.microsoft.com/office/drawing/2014/main" id="{55AF32CE-0B02-40EF-8A1A-E00C6D23A2AD}"/>
              </a:ext>
            </a:extLst>
          </p:cNvPr>
          <p:cNvCxnSpPr>
            <a:cxnSpLocks/>
          </p:cNvCxnSpPr>
          <p:nvPr/>
        </p:nvCxnSpPr>
        <p:spPr>
          <a:xfrm>
            <a:off x="4970375" y="3722019"/>
            <a:ext cx="4230775" cy="1218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2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2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2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2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2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2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2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Slika 12">
            <a:extLst>
              <a:ext uri="{FF2B5EF4-FFF2-40B4-BE49-F238E27FC236}">
                <a16:creationId xmlns:a16="http://schemas.microsoft.com/office/drawing/2014/main" id="{3DCE9024-61E5-4B9D-BC29-6C51DC16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6" y="1460595"/>
            <a:ext cx="6796080" cy="18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Slika 4">
            <a:extLst>
              <a:ext uri="{FF2B5EF4-FFF2-40B4-BE49-F238E27FC236}">
                <a16:creationId xmlns:a16="http://schemas.microsoft.com/office/drawing/2014/main" id="{54773E1D-1999-4902-B433-1281D362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5" y="3841914"/>
            <a:ext cx="5947334" cy="13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 z besedilom 13">
            <a:extLst>
              <a:ext uri="{FF2B5EF4-FFF2-40B4-BE49-F238E27FC236}">
                <a16:creationId xmlns:a16="http://schemas.microsoft.com/office/drawing/2014/main" id="{8338B434-2B5E-43DC-99BF-BFDD3F4D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344" y="1899074"/>
            <a:ext cx="1737042" cy="9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25 €</a:t>
            </a:r>
            <a:endParaRPr kumimoji="0" lang="sl-SI" altLang="sl-SI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CD8E3C5-C790-4DB4-8586-ADC32F2B7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28346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4E3D17A1-00F8-4E21-A57D-C3F647275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32918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116B408-7361-4D79-BD85-FC6267D50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3841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87E14A14-5A36-49E6-B8EB-8C2EDD61D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3841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D6C1057-2CED-493E-846C-16AA63DC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428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sl-SI" altLang="sl-SI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1EED96F7-09E0-4090-B535-D59626D2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47317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75D1E96C-E4CE-4553-8EBC-859FE6C0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240" y="47317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3" name="Polje z besedilom 13">
            <a:extLst>
              <a:ext uri="{FF2B5EF4-FFF2-40B4-BE49-F238E27FC236}">
                <a16:creationId xmlns:a16="http://schemas.microsoft.com/office/drawing/2014/main" id="{83590C5F-D451-4F04-82D7-9919E9EF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823" y="3923669"/>
            <a:ext cx="1737042" cy="9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4 €</a:t>
            </a:r>
            <a:endParaRPr kumimoji="0" lang="sl-SI" altLang="sl-SI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0D8F73E8-9C95-4B91-8324-B2AD85F57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68" y="3153189"/>
            <a:ext cx="3790950" cy="3790950"/>
          </a:xfrm>
          <a:prstGeom prst="rect">
            <a:avLst/>
          </a:prstGeom>
        </p:spPr>
      </p:pic>
      <p:sp>
        <p:nvSpPr>
          <p:cNvPr id="26" name="Oblaček govora: elipsa 25">
            <a:extLst>
              <a:ext uri="{FF2B5EF4-FFF2-40B4-BE49-F238E27FC236}">
                <a16:creationId xmlns:a16="http://schemas.microsoft.com/office/drawing/2014/main" id="{F839E9C7-F867-4563-8352-26A70AD6BD20}"/>
              </a:ext>
            </a:extLst>
          </p:cNvPr>
          <p:cNvSpPr/>
          <p:nvPr/>
        </p:nvSpPr>
        <p:spPr>
          <a:xfrm>
            <a:off x="8152251" y="3283449"/>
            <a:ext cx="3810000" cy="1261677"/>
          </a:xfrm>
          <a:prstGeom prst="wedgeEllipseCallout">
            <a:avLst>
              <a:gd name="adj1" fmla="val 14927"/>
              <a:gd name="adj2" fmla="val 70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Koliko denarja imam?</a:t>
            </a:r>
          </a:p>
        </p:txBody>
      </p:sp>
    </p:spTree>
    <p:extLst>
      <p:ext uri="{BB962C8B-B14F-4D97-AF65-F5344CB8AC3E}">
        <p14:creationId xmlns:p14="http://schemas.microsoft.com/office/powerpoint/2010/main" val="1526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 z besedilom 13">
            <a:extLst>
              <a:ext uri="{FF2B5EF4-FFF2-40B4-BE49-F238E27FC236}">
                <a16:creationId xmlns:a16="http://schemas.microsoft.com/office/drawing/2014/main" id="{F77C13BC-977E-487A-9B71-9A25025AA32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672580" y="3278989"/>
            <a:ext cx="5387340" cy="26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+ 20 + 2 + 1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73</a:t>
            </a:r>
            <a:r>
              <a:rPr kumimoji="0" lang="sl-SI" altLang="sl-SI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</a:t>
            </a:r>
            <a:endParaRPr kumimoji="0" lang="sl-SI" altLang="sl-SI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41D624A2-15F8-47C2-B989-9D02DD8A9796}"/>
              </a:ext>
            </a:extLst>
          </p:cNvPr>
          <p:cNvGrpSpPr/>
          <p:nvPr/>
        </p:nvGrpSpPr>
        <p:grpSpPr>
          <a:xfrm>
            <a:off x="477219" y="2215490"/>
            <a:ext cx="5923280" cy="3408072"/>
            <a:chOff x="477219" y="2215490"/>
            <a:chExt cx="5923280" cy="3408072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B3D3A1D6-C3DE-453F-A03C-0A78306B7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4" t="4114" r="51300" b="48038"/>
            <a:stretch/>
          </p:blipFill>
          <p:spPr>
            <a:xfrm>
              <a:off x="477219" y="2215490"/>
              <a:ext cx="2997200" cy="1595121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6E355D54-2911-48AA-B39E-0A023A8FE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67" t="6164" r="2829" b="49565"/>
            <a:stretch/>
          </p:blipFill>
          <p:spPr>
            <a:xfrm>
              <a:off x="3545539" y="2869559"/>
              <a:ext cx="2854960" cy="1475909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33AA86E8-B3B3-446E-86E2-576EEBBE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92" b="91617" l="9934" r="89404">
                          <a14:foregroundMark x1="52318" y1="4192" x2="52318" y2="4192"/>
                          <a14:foregroundMark x1="62914" y1="10180" x2="62914" y2="10180"/>
                          <a14:foregroundMark x1="48344" y1="91617" x2="48344" y2="91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623" y="3810611"/>
              <a:ext cx="2235835" cy="1236372"/>
            </a:xfrm>
            <a:prstGeom prst="rect">
              <a:avLst/>
            </a:prstGeom>
          </p:spPr>
        </p:pic>
        <p:pic>
          <p:nvPicPr>
            <p:cNvPr id="21" name="Slika 20">
              <a:extLst>
                <a:ext uri="{FF2B5EF4-FFF2-40B4-BE49-F238E27FC236}">
                  <a16:creationId xmlns:a16="http://schemas.microsoft.com/office/drawing/2014/main" id="{89916516-9801-4049-B57C-6B095A4A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79" b="96875" l="3556" r="96000">
                          <a14:foregroundMark x1="68000" y1="8929" x2="68000" y2="8929"/>
                          <a14:foregroundMark x1="61333" y1="9375" x2="61333" y2="9375"/>
                          <a14:foregroundMark x1="50667" y1="9375" x2="50667" y2="9375"/>
                          <a14:foregroundMark x1="41778" y1="10714" x2="41778" y2="10714"/>
                          <a14:foregroundMark x1="30667" y1="16071" x2="30667" y2="16071"/>
                          <a14:foregroundMark x1="8444" y1="52232" x2="8444" y2="52232"/>
                          <a14:foregroundMark x1="5778" y1="68750" x2="5778" y2="68750"/>
                          <a14:foregroundMark x1="9333" y1="76339" x2="9333" y2="76339"/>
                          <a14:foregroundMark x1="11556" y1="81250" x2="11556" y2="81250"/>
                          <a14:foregroundMark x1="18667" y1="87054" x2="18667" y2="87054"/>
                          <a14:foregroundMark x1="30667" y1="94196" x2="30667" y2="94196"/>
                          <a14:foregroundMark x1="89333" y1="76786" x2="89333" y2="76786"/>
                          <a14:foregroundMark x1="89333" y1="76786" x2="89333" y2="76786"/>
                          <a14:foregroundMark x1="93778" y1="69196" x2="93778" y2="69196"/>
                          <a14:foregroundMark x1="95556" y1="61161" x2="95556" y2="61161"/>
                          <a14:foregroundMark x1="96444" y1="40179" x2="96444" y2="40179"/>
                          <a14:foregroundMark x1="93333" y1="30357" x2="93333" y2="30357"/>
                          <a14:foregroundMark x1="86667" y1="20089" x2="86667" y2="20089"/>
                          <a14:foregroundMark x1="89778" y1="35268" x2="89778" y2="35268"/>
                          <a14:foregroundMark x1="47556" y1="97321" x2="47556" y2="97321"/>
                          <a14:foregroundMark x1="8889" y1="26339" x2="8889" y2="26339"/>
                          <a14:foregroundMark x1="3556" y1="36161" x2="3556" y2="36161"/>
                          <a14:foregroundMark x1="31111" y1="6250" x2="31111" y2="6250"/>
                          <a14:foregroundMark x1="36889" y1="3571" x2="36889" y2="3571"/>
                          <a14:foregroundMark x1="53333" y1="2679" x2="53333" y2="2679"/>
                          <a14:foregroundMark x1="83556" y1="16071" x2="83556" y2="16071"/>
                          <a14:foregroundMark x1="74667" y1="9821" x2="74667" y2="9821"/>
                          <a14:foregroundMark x1="59556" y1="3125" x2="59556" y2="3125"/>
                          <a14:foregroundMark x1="26222" y1="8482" x2="26222" y2="8482"/>
                          <a14:foregroundMark x1="23111" y1="10714" x2="23111" y2="10714"/>
                          <a14:foregroundMark x1="16889" y1="14732" x2="16889" y2="14732"/>
                          <a14:foregroundMark x1="12889" y1="20089" x2="12889" y2="20089"/>
                          <a14:foregroundMark x1="70222" y1="6696" x2="70222" y2="6696"/>
                          <a14:foregroundMark x1="72444" y1="8929" x2="72444" y2="8929"/>
                          <a14:foregroundMark x1="81333" y1="13393" x2="81333" y2="13393"/>
                          <a14:foregroundMark x1="74222" y1="8929" x2="74222" y2="8929"/>
                          <a14:foregroundMark x1="66222" y1="4018" x2="66222" y2="40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4470403"/>
              <a:ext cx="1158307" cy="1153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2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ovanci 1 €, 1 evro - euroobmočja - XF">
            <a:extLst>
              <a:ext uri="{FF2B5EF4-FFF2-40B4-BE49-F238E27FC236}">
                <a16:creationId xmlns:a16="http://schemas.microsoft.com/office/drawing/2014/main" id="{8DF2FB34-FC3E-43C3-A100-92B599AA3FB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02090" y="3702369"/>
            <a:ext cx="8278686" cy="23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sz="3600" dirty="0"/>
              <a:t>20 + 20 + 20 + 20 = 80 c (centov)</a:t>
            </a:r>
          </a:p>
        </p:txBody>
      </p:sp>
      <p:pic>
        <p:nvPicPr>
          <p:cNvPr id="7173" name="Slika 1">
            <a:extLst>
              <a:ext uri="{FF2B5EF4-FFF2-40B4-BE49-F238E27FC236}">
                <a16:creationId xmlns:a16="http://schemas.microsoft.com/office/drawing/2014/main" id="{EEB8859A-76F6-4413-8DEE-79F52E2A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1782287"/>
            <a:ext cx="5761038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1DFFAB7-E868-44EF-88F7-71D8F005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7A6B027-5846-446D-BF47-DAB8958E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0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4B2AD4-8595-420C-ADFC-A0C26519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B3670FF-BF4C-4E78-B7A2-6D460F20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1295F8-011F-417C-8B2A-9D4BCD5C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30B04FB4-29DC-4308-9A0C-CDD962A86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51" y="1219422"/>
            <a:ext cx="45148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Kovanci 1 €, 1 evro - euroobmočja - XF">
            <a:extLst>
              <a:ext uri="{FF2B5EF4-FFF2-40B4-BE49-F238E27FC236}">
                <a16:creationId xmlns:a16="http://schemas.microsoft.com/office/drawing/2014/main" id="{3A966A1B-CB3B-483D-BEBA-384DB018EE9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75242" y="4800600"/>
            <a:ext cx="7236270" cy="12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/>
              <a:t>20 + 5 + 5 + 5 = 35 c (centov)</a:t>
            </a:r>
          </a:p>
        </p:txBody>
      </p:sp>
    </p:spTree>
    <p:extLst>
      <p:ext uri="{BB962C8B-B14F-4D97-AF65-F5344CB8AC3E}">
        <p14:creationId xmlns:p14="http://schemas.microsoft.com/office/powerpoint/2010/main" val="16209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087FAA-E91C-4E21-A53E-F9F205C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D931D5C-0BEA-4761-B4A9-97E67BE06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66" y="1346486"/>
            <a:ext cx="60579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Kovanci 1 €, 1 evro - euroobmočja - XF">
            <a:extLst>
              <a:ext uri="{FF2B5EF4-FFF2-40B4-BE49-F238E27FC236}">
                <a16:creationId xmlns:a16="http://schemas.microsoft.com/office/drawing/2014/main" id="{D7177641-B809-4CFC-A083-5469ED6DEC6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75242" y="4800600"/>
            <a:ext cx="7236270" cy="12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/>
              <a:t>20 + 20 + 20 + 20 + 2 + 2 + 2 + 2 = 88 c (centov)</a:t>
            </a:r>
          </a:p>
        </p:txBody>
      </p:sp>
    </p:spTree>
    <p:extLst>
      <p:ext uri="{BB962C8B-B14F-4D97-AF65-F5344CB8AC3E}">
        <p14:creationId xmlns:p14="http://schemas.microsoft.com/office/powerpoint/2010/main" val="27494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BDE35E-E7F9-4A07-8EE6-D3BA1539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A1F7C2-5A79-410A-87B1-BDAF2F01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26339"/>
            <a:ext cx="2880360" cy="813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/>
              <a:t>4 € 50 c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F1915AC2-40AF-4DC4-8087-DD8B8EC1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5" y="2572319"/>
            <a:ext cx="4871109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8">
            <a:extLst>
              <a:ext uri="{FF2B5EF4-FFF2-40B4-BE49-F238E27FC236}">
                <a16:creationId xmlns:a16="http://schemas.microsoft.com/office/drawing/2014/main" id="{83E60566-8061-45D3-9A89-D364D70E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2" y="4727734"/>
            <a:ext cx="4841072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A8728B39-C7ED-4385-AEC1-756F94FEFFF1}"/>
              </a:ext>
            </a:extLst>
          </p:cNvPr>
          <p:cNvSpPr txBox="1">
            <a:spLocks/>
          </p:cNvSpPr>
          <p:nvPr/>
        </p:nvSpPr>
        <p:spPr>
          <a:xfrm>
            <a:off x="6169152" y="4881754"/>
            <a:ext cx="2880360" cy="813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400" dirty="0"/>
              <a:t>3 € 50 c</a:t>
            </a:r>
          </a:p>
        </p:txBody>
      </p:sp>
    </p:spTree>
    <p:extLst>
      <p:ext uri="{BB962C8B-B14F-4D97-AF65-F5344CB8AC3E}">
        <p14:creationId xmlns:p14="http://schemas.microsoft.com/office/powerpoint/2010/main" val="3068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4A8498-FAB6-4138-9D52-8EDE8D1B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73BF6A9E-2B2B-498E-AB18-38FDA8E79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23" y="2249866"/>
            <a:ext cx="3790950" cy="3790950"/>
          </a:xfrm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9E00F8EE-20C4-4CF1-951A-532309C83339}"/>
              </a:ext>
            </a:extLst>
          </p:cNvPr>
          <p:cNvSpPr/>
          <p:nvPr/>
        </p:nvSpPr>
        <p:spPr>
          <a:xfrm>
            <a:off x="2117979" y="1705797"/>
            <a:ext cx="3810000" cy="1088137"/>
          </a:xfrm>
          <a:prstGeom prst="wedgeEllipseCallout">
            <a:avLst>
              <a:gd name="adj1" fmla="val -42673"/>
              <a:gd name="adj2" fmla="val 68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Zapomniti si moramo!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DCC22B9C-3075-4601-8C57-BAB17FECF382}"/>
              </a:ext>
            </a:extLst>
          </p:cNvPr>
          <p:cNvSpPr/>
          <p:nvPr/>
        </p:nvSpPr>
        <p:spPr>
          <a:xfrm>
            <a:off x="4197016" y="3043694"/>
            <a:ext cx="5601982" cy="1383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1 € = 100 c</a:t>
            </a:r>
            <a:r>
              <a:rPr lang="sl-SI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l-SI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evro je enako 100 centov).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7">
            <a:extLst>
              <a:ext uri="{FF2B5EF4-FFF2-40B4-BE49-F238E27FC236}">
                <a16:creationId xmlns:a16="http://schemas.microsoft.com/office/drawing/2014/main" id="{3144D444-B653-4E87-A333-76AE6184E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/>
          <a:stretch/>
        </p:blipFill>
        <p:spPr bwMode="auto">
          <a:xfrm>
            <a:off x="3337179" y="4864044"/>
            <a:ext cx="3246121" cy="10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B67374A5-C436-42B7-9672-69164611D929}"/>
              </a:ext>
            </a:extLst>
          </p:cNvPr>
          <p:cNvSpPr/>
          <p:nvPr/>
        </p:nvSpPr>
        <p:spPr>
          <a:xfrm>
            <a:off x="6583300" y="5083896"/>
            <a:ext cx="460735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c + 50 c = 100 c = </a:t>
            </a:r>
            <a:r>
              <a:rPr lang="sl-SI" sz="36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1 €</a:t>
            </a:r>
          </a:p>
        </p:txBody>
      </p:sp>
    </p:spTree>
    <p:extLst>
      <p:ext uri="{BB962C8B-B14F-4D97-AF65-F5344CB8AC3E}">
        <p14:creationId xmlns:p14="http://schemas.microsoft.com/office/powerpoint/2010/main" val="1446758775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985</TotalTime>
  <Words>218</Words>
  <Application>Microsoft Office PowerPoint</Application>
  <PresentationFormat>Širokozaslonsko</PresentationFormat>
  <Paragraphs>29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Sled pare</vt:lpstr>
      <vt:lpstr>DENAR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DENAR</dc:title>
  <dc:creator>Tina Črnič</dc:creator>
  <cp:lastModifiedBy>Tina Črnič</cp:lastModifiedBy>
  <cp:revision>22</cp:revision>
  <dcterms:created xsi:type="dcterms:W3CDTF">2020-05-14T19:32:20Z</dcterms:created>
  <dcterms:modified xsi:type="dcterms:W3CDTF">2020-05-15T11:57:21Z</dcterms:modified>
</cp:coreProperties>
</file>