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sldIdLst>
    <p:sldId id="256" r:id="rId2"/>
    <p:sldId id="257" r:id="rId3"/>
    <p:sldId id="259" r:id="rId4"/>
    <p:sldId id="258" r:id="rId5"/>
    <p:sldId id="260" r:id="rId6"/>
    <p:sldId id="261" r:id="rId7"/>
    <p:sldId id="262" r:id="rId8"/>
    <p:sldId id="264" r:id="rId9"/>
    <p:sldId id="263" r:id="rId10"/>
    <p:sldId id="265" r:id="rId11"/>
    <p:sldId id="268" r:id="rId12"/>
    <p:sldId id="267" r:id="rId13"/>
    <p:sldId id="269" r:id="rId14"/>
    <p:sldId id="270" r:id="rId15"/>
    <p:sldId id="271" r:id="rId16"/>
    <p:sldId id="272" r:id="rId17"/>
    <p:sldId id="278" r:id="rId18"/>
    <p:sldId id="273" r:id="rId19"/>
    <p:sldId id="274" r:id="rId20"/>
    <p:sldId id="275" r:id="rId21"/>
    <p:sldId id="277" r:id="rId22"/>
    <p:sldId id="279" r:id="rId23"/>
    <p:sldId id="280" r:id="rId24"/>
    <p:sldId id="281" r:id="rId25"/>
    <p:sldId id="282" r:id="rId26"/>
    <p:sldId id="283" r:id="rId27"/>
    <p:sldId id="284" r:id="rId28"/>
    <p:sldId id="285" r:id="rId29"/>
    <p:sldId id="286" r:id="rId30"/>
  </p:sldIdLst>
  <p:sldSz cx="9144000" cy="6858000" type="screen4x3"/>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00CC00"/>
    <a:srgbClr val="1EE631"/>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rednji slog 2 – poudarek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Svetel slog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1320" y="-10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glav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l-SI" dirty="0"/>
          </a:p>
        </p:txBody>
      </p:sp>
      <p:sp>
        <p:nvSpPr>
          <p:cNvPr id="3" name="Označba mesta datum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425F4B-2B44-43D4-8719-AADC93430441}" type="datetimeFigureOut">
              <a:rPr lang="sl-SI" smtClean="0"/>
              <a:pPr/>
              <a:t>13. 05. 2020</a:t>
            </a:fld>
            <a:endParaRPr lang="sl-SI" dirty="0"/>
          </a:p>
        </p:txBody>
      </p:sp>
      <p:sp>
        <p:nvSpPr>
          <p:cNvPr id="4" name="Označba mesta stranske slike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sl-SI" dirty="0"/>
          </a:p>
        </p:txBody>
      </p:sp>
      <p:sp>
        <p:nvSpPr>
          <p:cNvPr id="5" name="Označba mesta opomb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6" name="Označba mesta no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l-SI" dirty="0"/>
          </a:p>
        </p:txBody>
      </p:sp>
      <p:sp>
        <p:nvSpPr>
          <p:cNvPr id="7" name="Označba mesta številke diapoz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E58DA8-EBFA-4740-82EB-D2962D714109}" type="slidenum">
              <a:rPr lang="sl-SI" smtClean="0"/>
              <a:pPr/>
              <a:t>‹#›</a:t>
            </a:fld>
            <a:endParaRPr lang="sl-SI" dirty="0"/>
          </a:p>
        </p:txBody>
      </p:sp>
    </p:spTree>
    <p:extLst>
      <p:ext uri="{BB962C8B-B14F-4D97-AF65-F5344CB8AC3E}">
        <p14:creationId xmlns="" xmlns:p14="http://schemas.microsoft.com/office/powerpoint/2010/main" val="24905198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10"/>
          </p:nvPr>
        </p:nvSpPr>
        <p:spPr/>
        <p:txBody>
          <a:bodyPr/>
          <a:lstStyle/>
          <a:p>
            <a:fld id="{A1E58DA8-EBFA-4740-82EB-D2962D714109}" type="slidenum">
              <a:rPr lang="sl-SI" smtClean="0"/>
              <a:pPr/>
              <a:t>1</a:t>
            </a:fld>
            <a:endParaRPr lang="sl-SI" dirty="0"/>
          </a:p>
        </p:txBody>
      </p:sp>
    </p:spTree>
    <p:extLst>
      <p:ext uri="{BB962C8B-B14F-4D97-AF65-F5344CB8AC3E}">
        <p14:creationId xmlns="" xmlns:p14="http://schemas.microsoft.com/office/powerpoint/2010/main" val="6683339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sl-SI" smtClean="0"/>
              <a:t>Uredite slog naslova matrice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l-SI" smtClean="0"/>
              <a:t>Uredite slog podnaslova matrice</a:t>
            </a:r>
            <a:endParaRPr lang="en-US" dirty="0"/>
          </a:p>
        </p:txBody>
      </p:sp>
      <p:sp>
        <p:nvSpPr>
          <p:cNvPr id="4" name="Date Placeholder 3"/>
          <p:cNvSpPr>
            <a:spLocks noGrp="1"/>
          </p:cNvSpPr>
          <p:nvPr>
            <p:ph type="dt" sz="half" idx="10"/>
          </p:nvPr>
        </p:nvSpPr>
        <p:spPr/>
        <p:txBody>
          <a:bodyPr/>
          <a:lstStyle/>
          <a:p>
            <a:r>
              <a:rPr lang="sl-SI" dirty="0" smtClean="0"/>
              <a:t>26.6.2015</a:t>
            </a:r>
            <a:endParaRPr lang="sl-SI" dirty="0"/>
          </a:p>
        </p:txBody>
      </p:sp>
      <p:sp>
        <p:nvSpPr>
          <p:cNvPr id="5" name="Footer Placeholder 4"/>
          <p:cNvSpPr>
            <a:spLocks noGrp="1"/>
          </p:cNvSpPr>
          <p:nvPr>
            <p:ph type="ftr" sz="quarter" idx="11"/>
          </p:nvPr>
        </p:nvSpPr>
        <p:spPr/>
        <p:txBody>
          <a:bodyPr/>
          <a:lstStyle/>
          <a:p>
            <a:r>
              <a:rPr lang="sl-SI" dirty="0" smtClean="0"/>
              <a:t>Mojca Pozvek, prof. RP</a:t>
            </a:r>
            <a:endParaRPr lang="sl-SI" dirty="0"/>
          </a:p>
        </p:txBody>
      </p:sp>
      <p:sp>
        <p:nvSpPr>
          <p:cNvPr id="6" name="Slide Number Placeholder 5"/>
          <p:cNvSpPr>
            <a:spLocks noGrp="1"/>
          </p:cNvSpPr>
          <p:nvPr>
            <p:ph type="sldNum" sz="quarter" idx="12"/>
          </p:nvPr>
        </p:nvSpPr>
        <p:spPr/>
        <p:txBody>
          <a:bodyPr/>
          <a:lstStyle/>
          <a:p>
            <a:fld id="{C17AB999-5063-47A3-886E-33D6F28143F1}" type="slidenum">
              <a:rPr lang="sl-SI" smtClean="0"/>
              <a:pPr/>
              <a:t>‹#›</a:t>
            </a:fld>
            <a:endParaRPr lang="sl-SI" dirty="0"/>
          </a:p>
        </p:txBody>
      </p:sp>
    </p:spTree>
    <p:extLst>
      <p:ext uri="{BB962C8B-B14F-4D97-AF65-F5344CB8AC3E}">
        <p14:creationId xmlns="" xmlns:p14="http://schemas.microsoft.com/office/powerpoint/2010/main" val="378549556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smtClean="0"/>
              <a:t>Uredite slog naslova matrice</a:t>
            </a:r>
            <a:endParaRPr lang="en-US" dirty="0"/>
          </a:p>
        </p:txBody>
      </p:sp>
      <p:sp>
        <p:nvSpPr>
          <p:cNvPr id="3" name="Vertical Text Placeholder 2"/>
          <p:cNvSpPr>
            <a:spLocks noGrp="1"/>
          </p:cNvSpPr>
          <p:nvPr>
            <p:ph type="body" orient="vert" idx="1"/>
          </p:nvPr>
        </p:nvSpPr>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10"/>
          </p:nvPr>
        </p:nvSpPr>
        <p:spPr/>
        <p:txBody>
          <a:bodyPr/>
          <a:lstStyle/>
          <a:p>
            <a:r>
              <a:rPr lang="sl-SI" dirty="0" smtClean="0"/>
              <a:t>26.6.2015</a:t>
            </a:r>
            <a:endParaRPr lang="sl-SI" dirty="0"/>
          </a:p>
        </p:txBody>
      </p:sp>
      <p:sp>
        <p:nvSpPr>
          <p:cNvPr id="5" name="Footer Placeholder 4"/>
          <p:cNvSpPr>
            <a:spLocks noGrp="1"/>
          </p:cNvSpPr>
          <p:nvPr>
            <p:ph type="ftr" sz="quarter" idx="11"/>
          </p:nvPr>
        </p:nvSpPr>
        <p:spPr/>
        <p:txBody>
          <a:bodyPr/>
          <a:lstStyle/>
          <a:p>
            <a:r>
              <a:rPr lang="sl-SI" dirty="0" smtClean="0"/>
              <a:t>Mojca Pozvek, prof. RP</a:t>
            </a:r>
            <a:endParaRPr lang="sl-SI" dirty="0"/>
          </a:p>
        </p:txBody>
      </p:sp>
      <p:sp>
        <p:nvSpPr>
          <p:cNvPr id="6" name="Slide Number Placeholder 5"/>
          <p:cNvSpPr>
            <a:spLocks noGrp="1"/>
          </p:cNvSpPr>
          <p:nvPr>
            <p:ph type="sldNum" sz="quarter" idx="12"/>
          </p:nvPr>
        </p:nvSpPr>
        <p:spPr/>
        <p:txBody>
          <a:bodyPr/>
          <a:lstStyle/>
          <a:p>
            <a:fld id="{C17AB999-5063-47A3-886E-33D6F28143F1}" type="slidenum">
              <a:rPr lang="sl-SI" smtClean="0"/>
              <a:pPr/>
              <a:t>‹#›</a:t>
            </a:fld>
            <a:endParaRPr lang="sl-SI" dirty="0"/>
          </a:p>
        </p:txBody>
      </p:sp>
    </p:spTree>
    <p:extLst>
      <p:ext uri="{BB962C8B-B14F-4D97-AF65-F5344CB8AC3E}">
        <p14:creationId xmlns="" xmlns:p14="http://schemas.microsoft.com/office/powerpoint/2010/main" val="170624800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sl-SI" smtClean="0"/>
              <a:t>Uredite slog naslova matrice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10"/>
          </p:nvPr>
        </p:nvSpPr>
        <p:spPr/>
        <p:txBody>
          <a:bodyPr/>
          <a:lstStyle/>
          <a:p>
            <a:r>
              <a:rPr lang="sl-SI" dirty="0" smtClean="0"/>
              <a:t>26.6.2015</a:t>
            </a:r>
            <a:endParaRPr lang="sl-SI" dirty="0"/>
          </a:p>
        </p:txBody>
      </p:sp>
      <p:sp>
        <p:nvSpPr>
          <p:cNvPr id="5" name="Footer Placeholder 4"/>
          <p:cNvSpPr>
            <a:spLocks noGrp="1"/>
          </p:cNvSpPr>
          <p:nvPr>
            <p:ph type="ftr" sz="quarter" idx="11"/>
          </p:nvPr>
        </p:nvSpPr>
        <p:spPr/>
        <p:txBody>
          <a:bodyPr/>
          <a:lstStyle/>
          <a:p>
            <a:r>
              <a:rPr lang="sl-SI" dirty="0" smtClean="0"/>
              <a:t>Mojca Pozvek, prof. RP</a:t>
            </a:r>
            <a:endParaRPr lang="sl-SI" dirty="0"/>
          </a:p>
        </p:txBody>
      </p:sp>
      <p:sp>
        <p:nvSpPr>
          <p:cNvPr id="6" name="Slide Number Placeholder 5"/>
          <p:cNvSpPr>
            <a:spLocks noGrp="1"/>
          </p:cNvSpPr>
          <p:nvPr>
            <p:ph type="sldNum" sz="quarter" idx="12"/>
          </p:nvPr>
        </p:nvSpPr>
        <p:spPr/>
        <p:txBody>
          <a:bodyPr/>
          <a:lstStyle/>
          <a:p>
            <a:fld id="{C17AB999-5063-47A3-886E-33D6F28143F1}" type="slidenum">
              <a:rPr lang="sl-SI" smtClean="0"/>
              <a:pPr/>
              <a:t>‹#›</a:t>
            </a:fld>
            <a:endParaRPr lang="sl-SI" dirty="0"/>
          </a:p>
        </p:txBody>
      </p:sp>
    </p:spTree>
    <p:extLst>
      <p:ext uri="{BB962C8B-B14F-4D97-AF65-F5344CB8AC3E}">
        <p14:creationId xmlns="" xmlns:p14="http://schemas.microsoft.com/office/powerpoint/2010/main" val="57681729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smtClean="0"/>
              <a:t>Uredite slog naslova matrice</a:t>
            </a:r>
            <a:endParaRPr lang="en-US" dirty="0"/>
          </a:p>
        </p:txBody>
      </p:sp>
      <p:sp>
        <p:nvSpPr>
          <p:cNvPr id="3" name="Content Placeholder 2"/>
          <p:cNvSpPr>
            <a:spLocks noGrp="1"/>
          </p:cNvSpPr>
          <p:nvPr>
            <p:ph idx="1"/>
          </p:nvPr>
        </p:nvSpPr>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10"/>
          </p:nvPr>
        </p:nvSpPr>
        <p:spPr/>
        <p:txBody>
          <a:bodyPr/>
          <a:lstStyle/>
          <a:p>
            <a:r>
              <a:rPr lang="sl-SI" dirty="0" smtClean="0"/>
              <a:t>26.6.2015</a:t>
            </a:r>
            <a:endParaRPr lang="sl-SI" dirty="0"/>
          </a:p>
        </p:txBody>
      </p:sp>
      <p:sp>
        <p:nvSpPr>
          <p:cNvPr id="5" name="Footer Placeholder 4"/>
          <p:cNvSpPr>
            <a:spLocks noGrp="1"/>
          </p:cNvSpPr>
          <p:nvPr>
            <p:ph type="ftr" sz="quarter" idx="11"/>
          </p:nvPr>
        </p:nvSpPr>
        <p:spPr/>
        <p:txBody>
          <a:bodyPr/>
          <a:lstStyle/>
          <a:p>
            <a:r>
              <a:rPr lang="sl-SI" dirty="0" smtClean="0"/>
              <a:t>Mojca Pozvek, prof. RP</a:t>
            </a:r>
            <a:endParaRPr lang="sl-SI" dirty="0"/>
          </a:p>
        </p:txBody>
      </p:sp>
      <p:sp>
        <p:nvSpPr>
          <p:cNvPr id="6" name="Slide Number Placeholder 5"/>
          <p:cNvSpPr>
            <a:spLocks noGrp="1"/>
          </p:cNvSpPr>
          <p:nvPr>
            <p:ph type="sldNum" sz="quarter" idx="12"/>
          </p:nvPr>
        </p:nvSpPr>
        <p:spPr/>
        <p:txBody>
          <a:bodyPr/>
          <a:lstStyle/>
          <a:p>
            <a:fld id="{C17AB999-5063-47A3-886E-33D6F28143F1}" type="slidenum">
              <a:rPr lang="sl-SI" smtClean="0"/>
              <a:pPr/>
              <a:t>‹#›</a:t>
            </a:fld>
            <a:endParaRPr lang="sl-SI" dirty="0"/>
          </a:p>
        </p:txBody>
      </p:sp>
    </p:spTree>
    <p:extLst>
      <p:ext uri="{BB962C8B-B14F-4D97-AF65-F5344CB8AC3E}">
        <p14:creationId xmlns="" xmlns:p14="http://schemas.microsoft.com/office/powerpoint/2010/main" val="2642758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sl-SI" smtClean="0"/>
              <a:t>Uredite slog naslova matrice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l-SI" smtClean="0"/>
              <a:t>Uredite sloge besedila matrice</a:t>
            </a:r>
          </a:p>
        </p:txBody>
      </p:sp>
      <p:sp>
        <p:nvSpPr>
          <p:cNvPr id="4" name="Date Placeholder 3"/>
          <p:cNvSpPr>
            <a:spLocks noGrp="1"/>
          </p:cNvSpPr>
          <p:nvPr>
            <p:ph type="dt" sz="half" idx="10"/>
          </p:nvPr>
        </p:nvSpPr>
        <p:spPr/>
        <p:txBody>
          <a:bodyPr/>
          <a:lstStyle/>
          <a:p>
            <a:r>
              <a:rPr lang="sl-SI" dirty="0" smtClean="0"/>
              <a:t>26.6.2015</a:t>
            </a:r>
            <a:endParaRPr lang="sl-SI" dirty="0"/>
          </a:p>
        </p:txBody>
      </p:sp>
      <p:sp>
        <p:nvSpPr>
          <p:cNvPr id="5" name="Footer Placeholder 4"/>
          <p:cNvSpPr>
            <a:spLocks noGrp="1"/>
          </p:cNvSpPr>
          <p:nvPr>
            <p:ph type="ftr" sz="quarter" idx="11"/>
          </p:nvPr>
        </p:nvSpPr>
        <p:spPr/>
        <p:txBody>
          <a:bodyPr/>
          <a:lstStyle/>
          <a:p>
            <a:r>
              <a:rPr lang="sl-SI" dirty="0" smtClean="0"/>
              <a:t>Mojca Pozvek, prof. RP</a:t>
            </a:r>
            <a:endParaRPr lang="sl-SI" dirty="0"/>
          </a:p>
        </p:txBody>
      </p:sp>
      <p:sp>
        <p:nvSpPr>
          <p:cNvPr id="6" name="Slide Number Placeholder 5"/>
          <p:cNvSpPr>
            <a:spLocks noGrp="1"/>
          </p:cNvSpPr>
          <p:nvPr>
            <p:ph type="sldNum" sz="quarter" idx="12"/>
          </p:nvPr>
        </p:nvSpPr>
        <p:spPr/>
        <p:txBody>
          <a:bodyPr/>
          <a:lstStyle/>
          <a:p>
            <a:fld id="{C17AB999-5063-47A3-886E-33D6F28143F1}" type="slidenum">
              <a:rPr lang="sl-SI" smtClean="0"/>
              <a:pPr/>
              <a:t>‹#›</a:t>
            </a:fld>
            <a:endParaRPr lang="sl-SI" dirty="0"/>
          </a:p>
        </p:txBody>
      </p:sp>
    </p:spTree>
    <p:extLst>
      <p:ext uri="{BB962C8B-B14F-4D97-AF65-F5344CB8AC3E}">
        <p14:creationId xmlns="" xmlns:p14="http://schemas.microsoft.com/office/powerpoint/2010/main" val="91950771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smtClean="0"/>
              <a:t>Uredite slog naslova matrice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5" name="Date Placeholder 4"/>
          <p:cNvSpPr>
            <a:spLocks noGrp="1"/>
          </p:cNvSpPr>
          <p:nvPr>
            <p:ph type="dt" sz="half" idx="10"/>
          </p:nvPr>
        </p:nvSpPr>
        <p:spPr/>
        <p:txBody>
          <a:bodyPr/>
          <a:lstStyle/>
          <a:p>
            <a:r>
              <a:rPr lang="sl-SI" dirty="0" smtClean="0"/>
              <a:t>26.6.2015</a:t>
            </a:r>
            <a:endParaRPr lang="sl-SI" dirty="0"/>
          </a:p>
        </p:txBody>
      </p:sp>
      <p:sp>
        <p:nvSpPr>
          <p:cNvPr id="6" name="Footer Placeholder 5"/>
          <p:cNvSpPr>
            <a:spLocks noGrp="1"/>
          </p:cNvSpPr>
          <p:nvPr>
            <p:ph type="ftr" sz="quarter" idx="11"/>
          </p:nvPr>
        </p:nvSpPr>
        <p:spPr/>
        <p:txBody>
          <a:bodyPr/>
          <a:lstStyle/>
          <a:p>
            <a:r>
              <a:rPr lang="sl-SI" dirty="0" smtClean="0"/>
              <a:t>Mojca Pozvek, prof. RP</a:t>
            </a:r>
            <a:endParaRPr lang="sl-SI" dirty="0"/>
          </a:p>
        </p:txBody>
      </p:sp>
      <p:sp>
        <p:nvSpPr>
          <p:cNvPr id="7" name="Slide Number Placeholder 6"/>
          <p:cNvSpPr>
            <a:spLocks noGrp="1"/>
          </p:cNvSpPr>
          <p:nvPr>
            <p:ph type="sldNum" sz="quarter" idx="12"/>
          </p:nvPr>
        </p:nvSpPr>
        <p:spPr/>
        <p:txBody>
          <a:bodyPr/>
          <a:lstStyle/>
          <a:p>
            <a:fld id="{C17AB999-5063-47A3-886E-33D6F28143F1}" type="slidenum">
              <a:rPr lang="sl-SI" smtClean="0"/>
              <a:pPr/>
              <a:t>‹#›</a:t>
            </a:fld>
            <a:endParaRPr lang="sl-SI" dirty="0"/>
          </a:p>
        </p:txBody>
      </p:sp>
    </p:spTree>
    <p:extLst>
      <p:ext uri="{BB962C8B-B14F-4D97-AF65-F5344CB8AC3E}">
        <p14:creationId xmlns="" xmlns:p14="http://schemas.microsoft.com/office/powerpoint/2010/main" val="112116197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sl-SI" smtClean="0"/>
              <a:t>Uredite slog naslova matrice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4" name="Content Placeholder 3"/>
          <p:cNvSpPr>
            <a:spLocks noGrp="1"/>
          </p:cNvSpPr>
          <p:nvPr>
            <p:ph sz="half" idx="2"/>
          </p:nvPr>
        </p:nvSpPr>
        <p:spPr>
          <a:xfrm>
            <a:off x="629842" y="2505075"/>
            <a:ext cx="3868340" cy="3684588"/>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6" name="Content Placeholder 5"/>
          <p:cNvSpPr>
            <a:spLocks noGrp="1"/>
          </p:cNvSpPr>
          <p:nvPr>
            <p:ph sz="quarter" idx="4"/>
          </p:nvPr>
        </p:nvSpPr>
        <p:spPr>
          <a:xfrm>
            <a:off x="4629150" y="2505075"/>
            <a:ext cx="3887391" cy="3684588"/>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7" name="Date Placeholder 6"/>
          <p:cNvSpPr>
            <a:spLocks noGrp="1"/>
          </p:cNvSpPr>
          <p:nvPr>
            <p:ph type="dt" sz="half" idx="10"/>
          </p:nvPr>
        </p:nvSpPr>
        <p:spPr/>
        <p:txBody>
          <a:bodyPr/>
          <a:lstStyle/>
          <a:p>
            <a:r>
              <a:rPr lang="sl-SI" dirty="0" smtClean="0"/>
              <a:t>26.6.2015</a:t>
            </a:r>
            <a:endParaRPr lang="sl-SI" dirty="0"/>
          </a:p>
        </p:txBody>
      </p:sp>
      <p:sp>
        <p:nvSpPr>
          <p:cNvPr id="8" name="Footer Placeholder 7"/>
          <p:cNvSpPr>
            <a:spLocks noGrp="1"/>
          </p:cNvSpPr>
          <p:nvPr>
            <p:ph type="ftr" sz="quarter" idx="11"/>
          </p:nvPr>
        </p:nvSpPr>
        <p:spPr/>
        <p:txBody>
          <a:bodyPr/>
          <a:lstStyle/>
          <a:p>
            <a:r>
              <a:rPr lang="sl-SI" dirty="0" smtClean="0"/>
              <a:t>Mojca Pozvek, prof. RP</a:t>
            </a:r>
            <a:endParaRPr lang="sl-SI" dirty="0"/>
          </a:p>
        </p:txBody>
      </p:sp>
      <p:sp>
        <p:nvSpPr>
          <p:cNvPr id="9" name="Slide Number Placeholder 8"/>
          <p:cNvSpPr>
            <a:spLocks noGrp="1"/>
          </p:cNvSpPr>
          <p:nvPr>
            <p:ph type="sldNum" sz="quarter" idx="12"/>
          </p:nvPr>
        </p:nvSpPr>
        <p:spPr/>
        <p:txBody>
          <a:bodyPr/>
          <a:lstStyle/>
          <a:p>
            <a:fld id="{C17AB999-5063-47A3-886E-33D6F28143F1}" type="slidenum">
              <a:rPr lang="sl-SI" smtClean="0"/>
              <a:pPr/>
              <a:t>‹#›</a:t>
            </a:fld>
            <a:endParaRPr lang="sl-SI" dirty="0"/>
          </a:p>
        </p:txBody>
      </p:sp>
    </p:spTree>
    <p:extLst>
      <p:ext uri="{BB962C8B-B14F-4D97-AF65-F5344CB8AC3E}">
        <p14:creationId xmlns="" xmlns:p14="http://schemas.microsoft.com/office/powerpoint/2010/main" val="75643639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smtClean="0"/>
              <a:t>Uredite slog naslova matrice</a:t>
            </a:r>
            <a:endParaRPr lang="en-US" dirty="0"/>
          </a:p>
        </p:txBody>
      </p:sp>
      <p:sp>
        <p:nvSpPr>
          <p:cNvPr id="3" name="Date Placeholder 2"/>
          <p:cNvSpPr>
            <a:spLocks noGrp="1"/>
          </p:cNvSpPr>
          <p:nvPr>
            <p:ph type="dt" sz="half" idx="10"/>
          </p:nvPr>
        </p:nvSpPr>
        <p:spPr/>
        <p:txBody>
          <a:bodyPr/>
          <a:lstStyle/>
          <a:p>
            <a:r>
              <a:rPr lang="sl-SI" dirty="0" smtClean="0"/>
              <a:t>26.6.2015</a:t>
            </a:r>
            <a:endParaRPr lang="sl-SI" dirty="0"/>
          </a:p>
        </p:txBody>
      </p:sp>
      <p:sp>
        <p:nvSpPr>
          <p:cNvPr id="4" name="Footer Placeholder 3"/>
          <p:cNvSpPr>
            <a:spLocks noGrp="1"/>
          </p:cNvSpPr>
          <p:nvPr>
            <p:ph type="ftr" sz="quarter" idx="11"/>
          </p:nvPr>
        </p:nvSpPr>
        <p:spPr/>
        <p:txBody>
          <a:bodyPr/>
          <a:lstStyle/>
          <a:p>
            <a:r>
              <a:rPr lang="sl-SI" dirty="0" smtClean="0"/>
              <a:t>Mojca Pozvek, prof. RP</a:t>
            </a:r>
            <a:endParaRPr lang="sl-SI" dirty="0"/>
          </a:p>
        </p:txBody>
      </p:sp>
      <p:sp>
        <p:nvSpPr>
          <p:cNvPr id="5" name="Slide Number Placeholder 4"/>
          <p:cNvSpPr>
            <a:spLocks noGrp="1"/>
          </p:cNvSpPr>
          <p:nvPr>
            <p:ph type="sldNum" sz="quarter" idx="12"/>
          </p:nvPr>
        </p:nvSpPr>
        <p:spPr/>
        <p:txBody>
          <a:bodyPr/>
          <a:lstStyle/>
          <a:p>
            <a:fld id="{C17AB999-5063-47A3-886E-33D6F28143F1}" type="slidenum">
              <a:rPr lang="sl-SI" smtClean="0"/>
              <a:pPr/>
              <a:t>‹#›</a:t>
            </a:fld>
            <a:endParaRPr lang="sl-SI" dirty="0"/>
          </a:p>
        </p:txBody>
      </p:sp>
    </p:spTree>
    <p:extLst>
      <p:ext uri="{BB962C8B-B14F-4D97-AF65-F5344CB8AC3E}">
        <p14:creationId xmlns="" xmlns:p14="http://schemas.microsoft.com/office/powerpoint/2010/main" val="296848498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sl-SI" dirty="0" smtClean="0"/>
              <a:t>26.6.2015</a:t>
            </a:r>
            <a:endParaRPr lang="sl-SI" dirty="0"/>
          </a:p>
        </p:txBody>
      </p:sp>
      <p:sp>
        <p:nvSpPr>
          <p:cNvPr id="3" name="Footer Placeholder 2"/>
          <p:cNvSpPr>
            <a:spLocks noGrp="1"/>
          </p:cNvSpPr>
          <p:nvPr>
            <p:ph type="ftr" sz="quarter" idx="11"/>
          </p:nvPr>
        </p:nvSpPr>
        <p:spPr/>
        <p:txBody>
          <a:bodyPr/>
          <a:lstStyle/>
          <a:p>
            <a:r>
              <a:rPr lang="sl-SI" dirty="0" smtClean="0"/>
              <a:t>Mojca Pozvek, prof. RP</a:t>
            </a:r>
            <a:endParaRPr lang="sl-SI" dirty="0"/>
          </a:p>
        </p:txBody>
      </p:sp>
      <p:sp>
        <p:nvSpPr>
          <p:cNvPr id="4" name="Slide Number Placeholder 3"/>
          <p:cNvSpPr>
            <a:spLocks noGrp="1"/>
          </p:cNvSpPr>
          <p:nvPr>
            <p:ph type="sldNum" sz="quarter" idx="12"/>
          </p:nvPr>
        </p:nvSpPr>
        <p:spPr/>
        <p:txBody>
          <a:bodyPr/>
          <a:lstStyle/>
          <a:p>
            <a:fld id="{C17AB999-5063-47A3-886E-33D6F28143F1}" type="slidenum">
              <a:rPr lang="sl-SI" smtClean="0"/>
              <a:pPr/>
              <a:t>‹#›</a:t>
            </a:fld>
            <a:endParaRPr lang="sl-SI" dirty="0"/>
          </a:p>
        </p:txBody>
      </p:sp>
    </p:spTree>
    <p:extLst>
      <p:ext uri="{BB962C8B-B14F-4D97-AF65-F5344CB8AC3E}">
        <p14:creationId xmlns="" xmlns:p14="http://schemas.microsoft.com/office/powerpoint/2010/main" val="228635045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1_Naslov in vsebin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sl-SI" smtClean="0"/>
              <a:t>Uredite slog naslova matrice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smtClean="0"/>
              <a:t>Uredite sloge besedila matrice</a:t>
            </a:r>
          </a:p>
        </p:txBody>
      </p:sp>
      <p:sp>
        <p:nvSpPr>
          <p:cNvPr id="5" name="Date Placeholder 4"/>
          <p:cNvSpPr>
            <a:spLocks noGrp="1"/>
          </p:cNvSpPr>
          <p:nvPr>
            <p:ph type="dt" sz="half" idx="10"/>
          </p:nvPr>
        </p:nvSpPr>
        <p:spPr/>
        <p:txBody>
          <a:bodyPr/>
          <a:lstStyle/>
          <a:p>
            <a:r>
              <a:rPr lang="sl-SI" dirty="0" smtClean="0"/>
              <a:t>26.6.2015</a:t>
            </a:r>
            <a:endParaRPr lang="sl-SI" dirty="0"/>
          </a:p>
        </p:txBody>
      </p:sp>
      <p:sp>
        <p:nvSpPr>
          <p:cNvPr id="6" name="Footer Placeholder 5"/>
          <p:cNvSpPr>
            <a:spLocks noGrp="1"/>
          </p:cNvSpPr>
          <p:nvPr>
            <p:ph type="ftr" sz="quarter" idx="11"/>
          </p:nvPr>
        </p:nvSpPr>
        <p:spPr/>
        <p:txBody>
          <a:bodyPr/>
          <a:lstStyle/>
          <a:p>
            <a:r>
              <a:rPr lang="sl-SI" dirty="0" smtClean="0"/>
              <a:t>Mojca Pozvek, prof. RP</a:t>
            </a:r>
            <a:endParaRPr lang="sl-SI" dirty="0"/>
          </a:p>
        </p:txBody>
      </p:sp>
      <p:sp>
        <p:nvSpPr>
          <p:cNvPr id="7" name="Slide Number Placeholder 6"/>
          <p:cNvSpPr>
            <a:spLocks noGrp="1"/>
          </p:cNvSpPr>
          <p:nvPr>
            <p:ph type="sldNum" sz="quarter" idx="12"/>
          </p:nvPr>
        </p:nvSpPr>
        <p:spPr/>
        <p:txBody>
          <a:bodyPr/>
          <a:lstStyle/>
          <a:p>
            <a:fld id="{C17AB999-5063-47A3-886E-33D6F28143F1}" type="slidenum">
              <a:rPr lang="sl-SI" smtClean="0"/>
              <a:pPr/>
              <a:t>‹#›</a:t>
            </a:fld>
            <a:endParaRPr lang="sl-SI" dirty="0"/>
          </a:p>
        </p:txBody>
      </p:sp>
    </p:spTree>
    <p:extLst>
      <p:ext uri="{BB962C8B-B14F-4D97-AF65-F5344CB8AC3E}">
        <p14:creationId xmlns="" xmlns:p14="http://schemas.microsoft.com/office/powerpoint/2010/main" val="38289756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sl-SI" smtClean="0"/>
              <a:t>Uredite slog naslova matrice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l-SI" dirty="0" smtClean="0"/>
              <a:t>Kliknite ikono, če želite dodati sliko</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smtClean="0"/>
              <a:t>Uredite sloge besedila matrice</a:t>
            </a:r>
          </a:p>
        </p:txBody>
      </p:sp>
      <p:sp>
        <p:nvSpPr>
          <p:cNvPr id="5" name="Date Placeholder 4"/>
          <p:cNvSpPr>
            <a:spLocks noGrp="1"/>
          </p:cNvSpPr>
          <p:nvPr>
            <p:ph type="dt" sz="half" idx="10"/>
          </p:nvPr>
        </p:nvSpPr>
        <p:spPr/>
        <p:txBody>
          <a:bodyPr/>
          <a:lstStyle/>
          <a:p>
            <a:r>
              <a:rPr lang="sl-SI" dirty="0" smtClean="0"/>
              <a:t>26.6.2015</a:t>
            </a:r>
            <a:endParaRPr lang="sl-SI" dirty="0"/>
          </a:p>
        </p:txBody>
      </p:sp>
      <p:sp>
        <p:nvSpPr>
          <p:cNvPr id="6" name="Footer Placeholder 5"/>
          <p:cNvSpPr>
            <a:spLocks noGrp="1"/>
          </p:cNvSpPr>
          <p:nvPr>
            <p:ph type="ftr" sz="quarter" idx="11"/>
          </p:nvPr>
        </p:nvSpPr>
        <p:spPr/>
        <p:txBody>
          <a:bodyPr/>
          <a:lstStyle/>
          <a:p>
            <a:r>
              <a:rPr lang="sl-SI" dirty="0" smtClean="0"/>
              <a:t>Mojca Pozvek, prof. RP</a:t>
            </a:r>
            <a:endParaRPr lang="sl-SI" dirty="0"/>
          </a:p>
        </p:txBody>
      </p:sp>
      <p:sp>
        <p:nvSpPr>
          <p:cNvPr id="7" name="Slide Number Placeholder 6"/>
          <p:cNvSpPr>
            <a:spLocks noGrp="1"/>
          </p:cNvSpPr>
          <p:nvPr>
            <p:ph type="sldNum" sz="quarter" idx="12"/>
          </p:nvPr>
        </p:nvSpPr>
        <p:spPr/>
        <p:txBody>
          <a:bodyPr/>
          <a:lstStyle/>
          <a:p>
            <a:fld id="{C17AB999-5063-47A3-886E-33D6F28143F1}" type="slidenum">
              <a:rPr lang="sl-SI" smtClean="0"/>
              <a:pPr/>
              <a:t>‹#›</a:t>
            </a:fld>
            <a:endParaRPr lang="sl-SI" dirty="0"/>
          </a:p>
        </p:txBody>
      </p:sp>
    </p:spTree>
    <p:extLst>
      <p:ext uri="{BB962C8B-B14F-4D97-AF65-F5344CB8AC3E}">
        <p14:creationId xmlns="" xmlns:p14="http://schemas.microsoft.com/office/powerpoint/2010/main" val="267243677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3">
                <a:lumMod val="0"/>
                <a:lumOff val="100000"/>
              </a:schemeClr>
            </a:gs>
            <a:gs pos="35000">
              <a:schemeClr val="accent3">
                <a:lumMod val="0"/>
                <a:lumOff val="100000"/>
              </a:schemeClr>
            </a:gs>
            <a:gs pos="100000">
              <a:schemeClr val="bg1">
                <a:lumMod val="6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sl-SI" smtClean="0"/>
              <a:t>Uredite slog naslova matrice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sl-SI" dirty="0" smtClean="0"/>
              <a:t>26.6.2015</a:t>
            </a:r>
            <a:endParaRPr lang="sl-SI"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sl-SI" dirty="0" smtClean="0"/>
              <a:t>Mojca Pozvek, prof. RP</a:t>
            </a:r>
            <a:endParaRPr lang="sl-SI"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7AB999-5063-47A3-886E-33D6F28143F1}" type="slidenum">
              <a:rPr lang="sl-SI" smtClean="0"/>
              <a:pPr/>
              <a:t>‹#›</a:t>
            </a:fld>
            <a:endParaRPr lang="sl-SI" dirty="0"/>
          </a:p>
        </p:txBody>
      </p:sp>
    </p:spTree>
    <p:extLst>
      <p:ext uri="{BB962C8B-B14F-4D97-AF65-F5344CB8AC3E}">
        <p14:creationId xmlns="" xmlns:p14="http://schemas.microsoft.com/office/powerpoint/2010/main" val="38275574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sl.wikipedia.org/wiki/Slika:Dedek_Mraz.JPG" TargetMode="External"/><Relationship Id="rId1" Type="http://schemas.openxmlformats.org/officeDocument/2006/relationships/slideLayout" Target="../slideLayouts/slideLayout4.xml"/><Relationship Id="rId5" Type="http://schemas.openxmlformats.org/officeDocument/2006/relationships/image" Target="../media/image28.jpeg"/><Relationship Id="rId4" Type="http://schemas.openxmlformats.org/officeDocument/2006/relationships/image" Target="../media/image27.gif"/></Relationships>
</file>

<file path=ppt/slides/_rels/slide19.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6.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2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6.xml"/><Relationship Id="rId5" Type="http://schemas.openxmlformats.org/officeDocument/2006/relationships/image" Target="../media/image46.jpeg"/><Relationship Id="rId4" Type="http://schemas.openxmlformats.org/officeDocument/2006/relationships/image" Target="../media/image45.jpeg"/></Relationships>
</file>

<file path=ppt/slides/_rels/slide28.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hyperlink" Target="https://www.youtube.com/watch?v=96IjjacafI0" TargetMode="Externa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8" Type="http://schemas.openxmlformats.org/officeDocument/2006/relationships/hyperlink" Target="https://www.youtube.com/watch?v=96IjjacafI0" TargetMode="External"/><Relationship Id="rId3" Type="http://schemas.openxmlformats.org/officeDocument/2006/relationships/hyperlink" Target="http://staroverci.si/slike/vezenine/6.jpg" TargetMode="External"/><Relationship Id="rId7" Type="http://schemas.openxmlformats.org/officeDocument/2006/relationships/hyperlink" Target="http://www.kapitelj.com/cvetna_nedelja.html" TargetMode="External"/><Relationship Id="rId2" Type="http://schemas.openxmlformats.org/officeDocument/2006/relationships/hyperlink" Target="http://www.etno-muzej.si/sl/dogodki/risanje-ornamentov-delavnica-za-otroke" TargetMode="External"/><Relationship Id="rId1" Type="http://schemas.openxmlformats.org/officeDocument/2006/relationships/slideLayout" Target="../slideLayouts/slideLayout2.xml"/><Relationship Id="rId6" Type="http://schemas.openxmlformats.org/officeDocument/2006/relationships/hyperlink" Target="http://www2.arnes.si/~osljledina3s/najdog/slikanje.html" TargetMode="External"/><Relationship Id="rId5" Type="http://schemas.openxmlformats.org/officeDocument/2006/relationships/hyperlink" Target="http://borzaznanja.si/default.asp?mID=sl&amp;pID=novice&amp;kat=LLW3" TargetMode="External"/><Relationship Id="rId4" Type="http://schemas.openxmlformats.org/officeDocument/2006/relationships/hyperlink" Target="http://krasilnirazbor.blogspot.com/search/label/ornament"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avokotnik 3"/>
          <p:cNvSpPr/>
          <p:nvPr/>
        </p:nvSpPr>
        <p:spPr>
          <a:xfrm>
            <a:off x="1322293" y="1030959"/>
            <a:ext cx="6904582" cy="1754326"/>
          </a:xfrm>
          <a:prstGeom prst="rect">
            <a:avLst/>
          </a:prstGeom>
          <a:noFill/>
        </p:spPr>
        <p:txBody>
          <a:bodyPr wrap="none" lIns="91440" tIns="45720" rIns="91440" bIns="45720">
            <a:spAutoFit/>
          </a:bodyPr>
          <a:lstStyle/>
          <a:p>
            <a:pPr algn="ctr"/>
            <a:r>
              <a:rPr lang="sl-SI" sz="5400" b="1" cap="none" spc="0" dirty="0" smtClean="0">
                <a:ln w="9525">
                  <a:solidFill>
                    <a:schemeClr val="bg1"/>
                  </a:solidFill>
                  <a:prstDash val="solid"/>
                </a:ln>
                <a:solidFill>
                  <a:srgbClr val="FF0000"/>
                </a:solidFill>
                <a:effectLst>
                  <a:outerShdw blurRad="12700" dist="38100" dir="2700000" algn="tl" rotWithShape="0">
                    <a:schemeClr val="bg1">
                      <a:lumMod val="50000"/>
                    </a:schemeClr>
                  </a:outerShdw>
                </a:effectLst>
              </a:rPr>
              <a:t>Ljudske šege in prazniki</a:t>
            </a:r>
          </a:p>
          <a:p>
            <a:pPr algn="ctr"/>
            <a:r>
              <a:rPr lang="sl-SI" sz="5400" b="1" dirty="0">
                <a:ln w="9525">
                  <a:solidFill>
                    <a:schemeClr val="bg1"/>
                  </a:solidFill>
                  <a:prstDash val="solid"/>
                </a:ln>
                <a:solidFill>
                  <a:srgbClr val="FF0000"/>
                </a:solidFill>
                <a:effectLst>
                  <a:outerShdw blurRad="12700" dist="38100" dir="2700000" algn="tl" rotWithShape="0">
                    <a:schemeClr val="bg1">
                      <a:lumMod val="50000"/>
                    </a:schemeClr>
                  </a:outerShdw>
                </a:effectLst>
              </a:rPr>
              <a:t>n</a:t>
            </a:r>
            <a:r>
              <a:rPr lang="sl-SI" sz="5400" b="1" dirty="0" smtClean="0">
                <a:ln w="9525">
                  <a:solidFill>
                    <a:schemeClr val="bg1"/>
                  </a:solidFill>
                  <a:prstDash val="solid"/>
                </a:ln>
                <a:solidFill>
                  <a:srgbClr val="FF0000"/>
                </a:solidFill>
                <a:effectLst>
                  <a:outerShdw blurRad="12700" dist="38100" dir="2700000" algn="tl" rotWithShape="0">
                    <a:schemeClr val="bg1">
                      <a:lumMod val="50000"/>
                    </a:schemeClr>
                  </a:outerShdw>
                </a:effectLst>
              </a:rPr>
              <a:t>a slovenskem</a:t>
            </a:r>
            <a:endParaRPr lang="sl-SI" sz="5400" b="1" cap="none" spc="0" dirty="0">
              <a:ln w="9525">
                <a:solidFill>
                  <a:schemeClr val="bg1"/>
                </a:solidFill>
                <a:prstDash val="solid"/>
              </a:ln>
              <a:solidFill>
                <a:srgbClr val="FF0000"/>
              </a:solidFill>
              <a:effectLst>
                <a:outerShdw blurRad="12700" dist="38100" dir="2700000" algn="tl" rotWithShape="0">
                  <a:schemeClr val="bg1">
                    <a:lumMod val="50000"/>
                  </a:schemeClr>
                </a:outerShdw>
              </a:effectLst>
            </a:endParaRPr>
          </a:p>
        </p:txBody>
      </p:sp>
      <p:pic>
        <p:nvPicPr>
          <p:cNvPr id="12" name="Slika 11"/>
          <p:cNvPicPr>
            <a:picLocks noChangeAspect="1"/>
          </p:cNvPicPr>
          <p:nvPr/>
        </p:nvPicPr>
        <p:blipFill>
          <a:blip r:embed="rId3" cstate="print">
            <a:extLst>
              <a:ext uri="{28A0092B-C50C-407E-A947-70E740481C1C}">
                <a14:useLocalDpi xmlns="" xmlns:a14="http://schemas.microsoft.com/office/drawing/2010/main"/>
              </a:ext>
            </a:extLst>
          </a:blip>
          <a:stretch>
            <a:fillRect/>
          </a:stretch>
        </p:blipFill>
        <p:spPr>
          <a:xfrm>
            <a:off x="3264871" y="3013885"/>
            <a:ext cx="3019425" cy="3048000"/>
          </a:xfrm>
          <a:prstGeom prst="rect">
            <a:avLst/>
          </a:prstGeom>
        </p:spPr>
      </p:pic>
      <p:sp>
        <p:nvSpPr>
          <p:cNvPr id="13" name="Označba mesta datuma 12"/>
          <p:cNvSpPr>
            <a:spLocks noGrp="1"/>
          </p:cNvSpPr>
          <p:nvPr>
            <p:ph type="dt" sz="half" idx="10"/>
          </p:nvPr>
        </p:nvSpPr>
        <p:spPr/>
        <p:txBody>
          <a:bodyPr/>
          <a:lstStyle/>
          <a:p>
            <a:r>
              <a:rPr lang="sl-SI" dirty="0" smtClean="0"/>
              <a:t>13.5.2020</a:t>
            </a:r>
            <a:endParaRPr lang="sl-SI" dirty="0"/>
          </a:p>
        </p:txBody>
      </p:sp>
      <p:sp>
        <p:nvSpPr>
          <p:cNvPr id="14" name="Označba mesta noge 13"/>
          <p:cNvSpPr>
            <a:spLocks noGrp="1"/>
          </p:cNvSpPr>
          <p:nvPr>
            <p:ph type="ftr" sz="quarter" idx="11"/>
          </p:nvPr>
        </p:nvSpPr>
        <p:spPr/>
        <p:txBody>
          <a:bodyPr/>
          <a:lstStyle/>
          <a:p>
            <a:r>
              <a:rPr lang="sl-SI" dirty="0" smtClean="0"/>
              <a:t>Martina Bahor</a:t>
            </a:r>
            <a:endParaRPr lang="sl-SI" dirty="0"/>
          </a:p>
        </p:txBody>
      </p:sp>
      <p:sp>
        <p:nvSpPr>
          <p:cNvPr id="15" name="Označba mesta številke diapozitiva 14"/>
          <p:cNvSpPr>
            <a:spLocks noGrp="1"/>
          </p:cNvSpPr>
          <p:nvPr>
            <p:ph type="sldNum" sz="quarter" idx="12"/>
          </p:nvPr>
        </p:nvSpPr>
        <p:spPr/>
        <p:txBody>
          <a:bodyPr/>
          <a:lstStyle/>
          <a:p>
            <a:fld id="{C17AB999-5063-47A3-886E-33D6F28143F1}" type="slidenum">
              <a:rPr lang="sl-SI" smtClean="0"/>
              <a:pPr/>
              <a:t>1</a:t>
            </a:fld>
            <a:endParaRPr lang="sl-SI" dirty="0"/>
          </a:p>
        </p:txBody>
      </p:sp>
    </p:spTree>
    <p:extLst>
      <p:ext uri="{BB962C8B-B14F-4D97-AF65-F5344CB8AC3E}">
        <p14:creationId xmlns="" xmlns:p14="http://schemas.microsoft.com/office/powerpoint/2010/main" val="156632873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slov 5"/>
          <p:cNvSpPr>
            <a:spLocks noGrp="1"/>
          </p:cNvSpPr>
          <p:nvPr>
            <p:ph type="title"/>
          </p:nvPr>
        </p:nvSpPr>
        <p:spPr>
          <a:xfrm>
            <a:off x="232102" y="257270"/>
            <a:ext cx="7886700" cy="595592"/>
          </a:xfrm>
        </p:spPr>
        <p:txBody>
          <a:bodyPr>
            <a:normAutofit fontScale="90000"/>
          </a:bodyPr>
          <a:lstStyle/>
          <a:p>
            <a:r>
              <a:rPr lang="sl-SI" b="1" dirty="0" smtClean="0">
                <a:solidFill>
                  <a:srgbClr val="FF0000"/>
                </a:solidFill>
                <a:effectLst>
                  <a:outerShdw blurRad="38100" dist="38100" dir="2700000" algn="tl">
                    <a:srgbClr val="000000">
                      <a:alpha val="43137"/>
                    </a:srgbClr>
                  </a:outerShdw>
                </a:effectLst>
                <a:latin typeface="Cambria" panose="02040503050406030204" pitchFamily="18" charset="0"/>
              </a:rPr>
              <a:t>Vsi sveti, </a:t>
            </a:r>
            <a:r>
              <a:rPr lang="sl-SI" b="1" dirty="0" smtClean="0">
                <a:solidFill>
                  <a:schemeClr val="bg1">
                    <a:lumMod val="50000"/>
                  </a:schemeClr>
                </a:solidFill>
                <a:effectLst>
                  <a:outerShdw blurRad="38100" dist="38100" dir="2700000" algn="tl">
                    <a:srgbClr val="000000">
                      <a:alpha val="43137"/>
                    </a:srgbClr>
                  </a:outerShdw>
                </a:effectLst>
                <a:latin typeface="Cambria" panose="02040503050406030204" pitchFamily="18" charset="0"/>
              </a:rPr>
              <a:t>1. november</a:t>
            </a:r>
            <a:endParaRPr lang="sl-SI" b="1" dirty="0">
              <a:solidFill>
                <a:srgbClr val="FF0000"/>
              </a:solidFill>
              <a:effectLst>
                <a:outerShdw blurRad="38100" dist="38100" dir="2700000" algn="tl">
                  <a:srgbClr val="000000">
                    <a:alpha val="43137"/>
                  </a:srgbClr>
                </a:outerShdw>
              </a:effectLst>
              <a:latin typeface="Cambria" panose="02040503050406030204" pitchFamily="18" charset="0"/>
            </a:endParaRPr>
          </a:p>
        </p:txBody>
      </p:sp>
      <p:sp>
        <p:nvSpPr>
          <p:cNvPr id="7" name="Označba mesta vsebine 6"/>
          <p:cNvSpPr>
            <a:spLocks noGrp="1"/>
          </p:cNvSpPr>
          <p:nvPr>
            <p:ph idx="1"/>
          </p:nvPr>
        </p:nvSpPr>
        <p:spPr>
          <a:xfrm>
            <a:off x="114299" y="1156448"/>
            <a:ext cx="5802407" cy="5199904"/>
          </a:xfrm>
          <a:ln>
            <a:solidFill>
              <a:schemeClr val="bg1">
                <a:lumMod val="50000"/>
              </a:schemeClr>
            </a:solidFill>
          </a:ln>
        </p:spPr>
        <p:txBody>
          <a:bodyPr>
            <a:noAutofit/>
          </a:bodyPr>
          <a:lstStyle/>
          <a:p>
            <a:r>
              <a:rPr lang="sl-SI" sz="2400" b="1" dirty="0" smtClean="0">
                <a:latin typeface="Cambria" panose="02040503050406030204" pitchFamily="18" charset="0"/>
              </a:rPr>
              <a:t>Poimenovanje praznika:</a:t>
            </a:r>
            <a:endParaRPr lang="sl-SI" sz="2400" b="1" dirty="0">
              <a:latin typeface="Cambria" panose="02040503050406030204" pitchFamily="18" charset="0"/>
            </a:endParaRPr>
          </a:p>
          <a:p>
            <a:pPr lvl="1">
              <a:buFont typeface="Wingdings" panose="05000000000000000000" pitchFamily="2" charset="2"/>
              <a:buChar char="ü"/>
            </a:pPr>
            <a:r>
              <a:rPr lang="sl-SI" dirty="0">
                <a:latin typeface="Cambria" panose="02040503050406030204" pitchFamily="18" charset="0"/>
              </a:rPr>
              <a:t>d</a:t>
            </a:r>
            <a:r>
              <a:rPr lang="sl-SI" dirty="0" smtClean="0">
                <a:latin typeface="Cambria" panose="02040503050406030204" pitchFamily="18" charset="0"/>
              </a:rPr>
              <a:t>an spomina na mrtve</a:t>
            </a:r>
          </a:p>
          <a:p>
            <a:pPr lvl="1">
              <a:buFont typeface="Wingdings" panose="05000000000000000000" pitchFamily="2" charset="2"/>
              <a:buChar char="ü"/>
            </a:pPr>
            <a:r>
              <a:rPr lang="sl-SI" dirty="0">
                <a:latin typeface="Cambria" panose="02040503050406030204" pitchFamily="18" charset="0"/>
              </a:rPr>
              <a:t>d</a:t>
            </a:r>
            <a:r>
              <a:rPr lang="sl-SI" dirty="0" smtClean="0">
                <a:latin typeface="Cambria" panose="02040503050406030204" pitchFamily="18" charset="0"/>
              </a:rPr>
              <a:t>an mrtvih</a:t>
            </a:r>
          </a:p>
          <a:p>
            <a:pPr lvl="1">
              <a:buFont typeface="Wingdings" panose="05000000000000000000" pitchFamily="2" charset="2"/>
              <a:buChar char="ü"/>
            </a:pPr>
            <a:r>
              <a:rPr lang="sl-SI" dirty="0">
                <a:latin typeface="Cambria" panose="02040503050406030204" pitchFamily="18" charset="0"/>
              </a:rPr>
              <a:t>v</a:t>
            </a:r>
            <a:r>
              <a:rPr lang="sl-SI" dirty="0" smtClean="0">
                <a:latin typeface="Cambria" panose="02040503050406030204" pitchFamily="18" charset="0"/>
              </a:rPr>
              <a:t>si sveti</a:t>
            </a:r>
            <a:endParaRPr lang="sl-SI" dirty="0">
              <a:latin typeface="Cambria" panose="02040503050406030204" pitchFamily="18" charset="0"/>
            </a:endParaRPr>
          </a:p>
          <a:p>
            <a:r>
              <a:rPr lang="sl-SI" sz="2400" dirty="0" smtClean="0">
                <a:latin typeface="Cambria" panose="02040503050406030204" pitchFamily="18" charset="0"/>
              </a:rPr>
              <a:t>Tudi ta krščanski praznik izhaja iz keltskih časov, tj. Samhaina, keltskega velikega praznika čaščenja mrtvih.</a:t>
            </a:r>
          </a:p>
          <a:p>
            <a:pPr>
              <a:lnSpc>
                <a:spcPct val="80000"/>
              </a:lnSpc>
            </a:pPr>
            <a:r>
              <a:rPr lang="sl-SI" sz="2400" dirty="0">
                <a:latin typeface="Cambria" panose="02040503050406030204" pitchFamily="18" charset="0"/>
              </a:rPr>
              <a:t>Na slovenskem se je do danes ohranila </a:t>
            </a:r>
            <a:r>
              <a:rPr lang="sl-SI" sz="2400" b="1" dirty="0">
                <a:latin typeface="Cambria" panose="02040503050406030204" pitchFamily="18" charset="0"/>
              </a:rPr>
              <a:t>šega</a:t>
            </a:r>
            <a:r>
              <a:rPr lang="sl-SI" sz="2400" dirty="0">
                <a:latin typeface="Cambria" panose="02040503050406030204" pitchFamily="18" charset="0"/>
              </a:rPr>
              <a:t>, da gospodinje spečejo hlebčke (prešice, vahtiči, krapci) iz </a:t>
            </a:r>
            <a:r>
              <a:rPr lang="sl-SI" sz="2400" dirty="0" smtClean="0">
                <a:latin typeface="Cambria" panose="02040503050406030204" pitchFamily="18" charset="0"/>
              </a:rPr>
              <a:t>različnih </a:t>
            </a:r>
            <a:r>
              <a:rPr lang="sl-SI" sz="2400" dirty="0">
                <a:latin typeface="Cambria" panose="02040503050406030204" pitchFamily="18" charset="0"/>
              </a:rPr>
              <a:t>vrst moke in jih delijo revežem ob pokopaliških vratih ali pred cerkvijo. </a:t>
            </a:r>
            <a:endParaRPr lang="sl-SI" sz="2400" dirty="0" smtClean="0">
              <a:latin typeface="Cambria" panose="02040503050406030204" pitchFamily="18" charset="0"/>
            </a:endParaRPr>
          </a:p>
          <a:p>
            <a:pPr>
              <a:lnSpc>
                <a:spcPct val="80000"/>
              </a:lnSpc>
            </a:pPr>
            <a:r>
              <a:rPr lang="sl-SI" sz="2400" dirty="0" smtClean="0">
                <a:latin typeface="Cambria" panose="02040503050406030204" pitchFamily="18" charset="0"/>
              </a:rPr>
              <a:t>Šega je simbol obdarovanja za duše, </a:t>
            </a:r>
            <a:r>
              <a:rPr lang="sl-SI" sz="2400" dirty="0">
                <a:latin typeface="Cambria" panose="02040503050406030204" pitchFamily="18" charset="0"/>
              </a:rPr>
              <a:t>ki so jim </a:t>
            </a:r>
            <a:r>
              <a:rPr lang="sl-SI" sz="2400" dirty="0" smtClean="0">
                <a:latin typeface="Cambria" panose="02040503050406030204" pitchFamily="18" charset="0"/>
              </a:rPr>
              <a:t>nekoč, </a:t>
            </a:r>
            <a:r>
              <a:rPr lang="sl-SI" sz="2400" dirty="0">
                <a:latin typeface="Cambria" panose="02040503050406030204" pitchFamily="18" charset="0"/>
              </a:rPr>
              <a:t>na predvečer vseh </a:t>
            </a:r>
            <a:r>
              <a:rPr lang="sl-SI" sz="2400" dirty="0" smtClean="0">
                <a:latin typeface="Cambria" panose="02040503050406030204" pitchFamily="18" charset="0"/>
              </a:rPr>
              <a:t>svetih, </a:t>
            </a:r>
            <a:r>
              <a:rPr lang="sl-SI" sz="2400" dirty="0">
                <a:latin typeface="Cambria" panose="02040503050406030204" pitchFamily="18" charset="0"/>
              </a:rPr>
              <a:t>na mizi puščali jedi in pijačo.</a:t>
            </a:r>
          </a:p>
          <a:p>
            <a:endParaRPr lang="sl-SI" sz="2400" dirty="0"/>
          </a:p>
        </p:txBody>
      </p:sp>
      <p:sp>
        <p:nvSpPr>
          <p:cNvPr id="3" name="Označba mesta datuma 2"/>
          <p:cNvSpPr>
            <a:spLocks noGrp="1"/>
          </p:cNvSpPr>
          <p:nvPr>
            <p:ph type="dt" sz="half" idx="10"/>
          </p:nvPr>
        </p:nvSpPr>
        <p:spPr/>
        <p:txBody>
          <a:bodyPr/>
          <a:lstStyle/>
          <a:p>
            <a:r>
              <a:rPr lang="sl-SI" dirty="0" smtClean="0"/>
              <a:t>26.6.2015</a:t>
            </a:r>
            <a:endParaRPr lang="sl-SI" dirty="0"/>
          </a:p>
        </p:txBody>
      </p:sp>
      <p:sp>
        <p:nvSpPr>
          <p:cNvPr id="4" name="Označba mesta noge 3"/>
          <p:cNvSpPr>
            <a:spLocks noGrp="1"/>
          </p:cNvSpPr>
          <p:nvPr>
            <p:ph type="ftr" sz="quarter" idx="11"/>
          </p:nvPr>
        </p:nvSpPr>
        <p:spPr/>
        <p:txBody>
          <a:bodyPr/>
          <a:lstStyle/>
          <a:p>
            <a:r>
              <a:rPr lang="sl-SI" dirty="0" smtClean="0"/>
              <a:t>Mojca Pozvek, prof. RP</a:t>
            </a:r>
            <a:endParaRPr lang="sl-SI" dirty="0"/>
          </a:p>
        </p:txBody>
      </p:sp>
      <p:sp>
        <p:nvSpPr>
          <p:cNvPr id="5" name="Označba mesta številke diapozitiva 4"/>
          <p:cNvSpPr>
            <a:spLocks noGrp="1"/>
          </p:cNvSpPr>
          <p:nvPr>
            <p:ph type="sldNum" sz="quarter" idx="12"/>
          </p:nvPr>
        </p:nvSpPr>
        <p:spPr/>
        <p:txBody>
          <a:bodyPr/>
          <a:lstStyle/>
          <a:p>
            <a:fld id="{C17AB999-5063-47A3-886E-33D6F28143F1}" type="slidenum">
              <a:rPr lang="sl-SI" smtClean="0"/>
              <a:pPr/>
              <a:t>10</a:t>
            </a:fld>
            <a:endParaRPr lang="sl-SI" dirty="0"/>
          </a:p>
        </p:txBody>
      </p:sp>
      <p:pic>
        <p:nvPicPr>
          <p:cNvPr id="10" name="Picture 4" descr="index"/>
          <p:cNvPicPr>
            <a:picLocks noChangeAspect="1" noChangeArrowheads="1"/>
          </p:cNvPicPr>
          <p:nvPr/>
        </p:nvPicPr>
        <p:blipFill>
          <a:blip r:embed="rId2" cstate="print">
            <a:extLst>
              <a:ext uri="{28A0092B-C50C-407E-A947-70E740481C1C}">
                <a14:useLocalDpi xmlns="" xmlns:a14="http://schemas.microsoft.com/office/drawing/2010/main"/>
              </a:ext>
            </a:extLst>
          </a:blip>
          <a:srcRect/>
          <a:stretch>
            <a:fillRect/>
          </a:stretch>
        </p:blipFill>
        <p:spPr bwMode="auto">
          <a:xfrm>
            <a:off x="6431127" y="728196"/>
            <a:ext cx="1687745" cy="2250327"/>
          </a:xfrm>
          <a:prstGeom prst="rect">
            <a:avLst/>
          </a:prstGeom>
          <a:ln>
            <a:noFill/>
          </a:ln>
          <a:effectLst>
            <a:outerShdw blurRad="292100" dist="139700" dir="2700000" algn="tl" rotWithShape="0">
              <a:srgbClr val="333333">
                <a:alpha val="65000"/>
              </a:srgbClr>
            </a:outerShdw>
          </a:effectLst>
        </p:spPr>
      </p:pic>
      <p:pic>
        <p:nvPicPr>
          <p:cNvPr id="8" name="Slika 7"/>
          <p:cNvPicPr>
            <a:picLocks noChangeAspect="1"/>
          </p:cNvPicPr>
          <p:nvPr/>
        </p:nvPicPr>
        <p:blipFill>
          <a:blip r:embed="rId3" cstate="print">
            <a:extLst>
              <a:ext uri="{28A0092B-C50C-407E-A947-70E740481C1C}">
                <a14:useLocalDpi xmlns="" xmlns:a14="http://schemas.microsoft.com/office/drawing/2010/main"/>
              </a:ext>
            </a:extLst>
          </a:blip>
          <a:stretch>
            <a:fillRect/>
          </a:stretch>
        </p:blipFill>
        <p:spPr>
          <a:xfrm>
            <a:off x="6457950" y="3222626"/>
            <a:ext cx="1495425" cy="3133725"/>
          </a:xfrm>
          <a:prstGeom prst="rect">
            <a:avLst/>
          </a:prstGeom>
          <a:ln>
            <a:noFill/>
          </a:ln>
          <a:effectLst>
            <a:outerShdw blurRad="292100" dist="139700" dir="2700000" algn="tl" rotWithShape="0">
              <a:srgbClr val="333333">
                <a:alpha val="65000"/>
              </a:srgbClr>
            </a:outerShdw>
          </a:effectLst>
        </p:spPr>
      </p:pic>
      <p:sp>
        <p:nvSpPr>
          <p:cNvPr id="2" name="Pravokoten oblaček 1"/>
          <p:cNvSpPr/>
          <p:nvPr/>
        </p:nvSpPr>
        <p:spPr>
          <a:xfrm>
            <a:off x="7711328" y="5641603"/>
            <a:ext cx="1169894" cy="349623"/>
          </a:xfrm>
          <a:prstGeom prst="wedgeRectCallout">
            <a:avLst>
              <a:gd name="adj1" fmla="val -39984"/>
              <a:gd name="adj2" fmla="val 39423"/>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sl-SI" sz="1600" dirty="0">
                <a:latin typeface="Cambria" panose="02040503050406030204" pitchFamily="18" charset="0"/>
              </a:rPr>
              <a:t>k</a:t>
            </a:r>
            <a:r>
              <a:rPr lang="sl-SI" sz="1600" dirty="0" smtClean="0">
                <a:latin typeface="Cambria" panose="02040503050406030204" pitchFamily="18" charset="0"/>
              </a:rPr>
              <a:t>eltski križ</a:t>
            </a:r>
            <a:endParaRPr lang="sl-SI" sz="1600" dirty="0">
              <a:latin typeface="Cambria" panose="02040503050406030204" pitchFamily="18" charset="0"/>
            </a:endParaRPr>
          </a:p>
        </p:txBody>
      </p:sp>
    </p:spTree>
    <p:extLst>
      <p:ext uri="{BB962C8B-B14F-4D97-AF65-F5344CB8AC3E}">
        <p14:creationId xmlns="" xmlns:p14="http://schemas.microsoft.com/office/powerpoint/2010/main" val="354458565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Effect transition="in" filter="fade">
                                      <p:cBhvr>
                                        <p:cTn id="17" dur="500"/>
                                        <p:tgtEl>
                                          <p:spTgt spid="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4" end="4"/>
                                            </p:txEl>
                                          </p:spTgt>
                                        </p:tgtEl>
                                        <p:attrNameLst>
                                          <p:attrName>style.visibility</p:attrName>
                                        </p:attrNameLst>
                                      </p:cBhvr>
                                      <p:to>
                                        <p:strVal val="visible"/>
                                      </p:to>
                                    </p:set>
                                    <p:animEffect transition="in" filter="fade">
                                      <p:cBhvr>
                                        <p:cTn id="22" dur="500"/>
                                        <p:tgtEl>
                                          <p:spTgt spid="7">
                                            <p:txEl>
                                              <p:pRg st="4" end="4"/>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500"/>
                                        <p:tgtEl>
                                          <p:spTgt spid="2"/>
                                        </p:tgtEl>
                                      </p:cBhvr>
                                    </p:animEffect>
                                  </p:childTnLst>
                                </p:cTn>
                              </p:par>
                              <p:par>
                                <p:cTn id="26" presetID="10" presetClass="entr" presetSubtype="0" fill="hold"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7">
                                            <p:txEl>
                                              <p:pRg st="5" end="5"/>
                                            </p:txEl>
                                          </p:spTgt>
                                        </p:tgtEl>
                                        <p:attrNameLst>
                                          <p:attrName>style.visibility</p:attrName>
                                        </p:attrNameLst>
                                      </p:cBhvr>
                                      <p:to>
                                        <p:strVal val="visible"/>
                                      </p:to>
                                    </p:set>
                                    <p:animEffect transition="in" filter="fade">
                                      <p:cBhvr>
                                        <p:cTn id="33" dur="500"/>
                                        <p:tgtEl>
                                          <p:spTgt spid="7">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7">
                                            <p:txEl>
                                              <p:pRg st="6" end="6"/>
                                            </p:txEl>
                                          </p:spTgt>
                                        </p:tgtEl>
                                        <p:attrNameLst>
                                          <p:attrName>style.visibility</p:attrName>
                                        </p:attrNameLst>
                                      </p:cBhvr>
                                      <p:to>
                                        <p:strVal val="visible"/>
                                      </p:to>
                                    </p:set>
                                    <p:animEffect transition="in" filter="fade">
                                      <p:cBhvr>
                                        <p:cTn id="38"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značba mesta datuma 3"/>
          <p:cNvSpPr>
            <a:spLocks noGrp="1"/>
          </p:cNvSpPr>
          <p:nvPr>
            <p:ph type="dt" sz="half" idx="10"/>
          </p:nvPr>
        </p:nvSpPr>
        <p:spPr/>
        <p:txBody>
          <a:bodyPr/>
          <a:lstStyle/>
          <a:p>
            <a:r>
              <a:rPr lang="sl-SI" dirty="0" smtClean="0"/>
              <a:t>26.6.2015</a:t>
            </a:r>
            <a:endParaRPr lang="sl-SI" dirty="0"/>
          </a:p>
        </p:txBody>
      </p:sp>
      <p:sp>
        <p:nvSpPr>
          <p:cNvPr id="5" name="Označba mesta noge 4"/>
          <p:cNvSpPr>
            <a:spLocks noGrp="1"/>
          </p:cNvSpPr>
          <p:nvPr>
            <p:ph type="ftr" sz="quarter" idx="11"/>
          </p:nvPr>
        </p:nvSpPr>
        <p:spPr/>
        <p:txBody>
          <a:bodyPr/>
          <a:lstStyle/>
          <a:p>
            <a:r>
              <a:rPr lang="sl-SI" dirty="0" smtClean="0"/>
              <a:t>Mojca Pozvek, prof. RP</a:t>
            </a:r>
            <a:endParaRPr lang="sl-SI" dirty="0"/>
          </a:p>
        </p:txBody>
      </p:sp>
      <p:sp>
        <p:nvSpPr>
          <p:cNvPr id="6" name="Označba mesta številke diapozitiva 5"/>
          <p:cNvSpPr>
            <a:spLocks noGrp="1"/>
          </p:cNvSpPr>
          <p:nvPr>
            <p:ph type="sldNum" sz="quarter" idx="12"/>
          </p:nvPr>
        </p:nvSpPr>
        <p:spPr/>
        <p:txBody>
          <a:bodyPr/>
          <a:lstStyle/>
          <a:p>
            <a:fld id="{C17AB999-5063-47A3-886E-33D6F28143F1}" type="slidenum">
              <a:rPr lang="sl-SI" smtClean="0"/>
              <a:pPr/>
              <a:t>11</a:t>
            </a:fld>
            <a:endParaRPr lang="sl-SI" dirty="0"/>
          </a:p>
        </p:txBody>
      </p:sp>
      <p:sp>
        <p:nvSpPr>
          <p:cNvPr id="7" name="Pravokotnik 6"/>
          <p:cNvSpPr/>
          <p:nvPr/>
        </p:nvSpPr>
        <p:spPr>
          <a:xfrm>
            <a:off x="765014" y="1086349"/>
            <a:ext cx="7727757" cy="923330"/>
          </a:xfrm>
          <a:prstGeom prst="rect">
            <a:avLst/>
          </a:prstGeom>
          <a:noFill/>
        </p:spPr>
        <p:txBody>
          <a:bodyPr wrap="none" lIns="91440" tIns="45720" rIns="91440" bIns="45720">
            <a:spAutoFit/>
          </a:bodyPr>
          <a:lstStyle/>
          <a:p>
            <a:pPr algn="ctr"/>
            <a:r>
              <a:rPr lang="sl-SI" sz="5400" b="1" cap="none" spc="0" dirty="0" smtClean="0">
                <a:ln w="9525">
                  <a:solidFill>
                    <a:schemeClr val="bg1"/>
                  </a:solidFill>
                  <a:prstDash val="solid"/>
                </a:ln>
                <a:solidFill>
                  <a:schemeClr val="accent1">
                    <a:lumMod val="50000"/>
                  </a:schemeClr>
                </a:solidFill>
                <a:effectLst>
                  <a:outerShdw blurRad="12700" dist="38100" dir="2700000" algn="tl" rotWithShape="0">
                    <a:schemeClr val="bg1">
                      <a:lumMod val="50000"/>
                    </a:schemeClr>
                  </a:outerShdw>
                </a:effectLst>
                <a:latin typeface="Cambria" panose="02040503050406030204" pitchFamily="18" charset="0"/>
              </a:rPr>
              <a:t>DECEMBRSKI PRAZNIKI</a:t>
            </a:r>
            <a:endParaRPr lang="sl-SI" sz="5400" b="1" cap="none" spc="0" dirty="0">
              <a:ln w="9525">
                <a:solidFill>
                  <a:schemeClr val="bg1"/>
                </a:solidFill>
                <a:prstDash val="solid"/>
              </a:ln>
              <a:solidFill>
                <a:schemeClr val="accent1">
                  <a:lumMod val="50000"/>
                </a:schemeClr>
              </a:solidFill>
              <a:effectLst>
                <a:outerShdw blurRad="12700" dist="38100" dir="2700000" algn="tl" rotWithShape="0">
                  <a:schemeClr val="bg1">
                    <a:lumMod val="50000"/>
                  </a:schemeClr>
                </a:outerShdw>
              </a:effectLst>
              <a:latin typeface="Cambria" panose="02040503050406030204" pitchFamily="18" charset="0"/>
            </a:endParaRPr>
          </a:p>
        </p:txBody>
      </p:sp>
      <p:pic>
        <p:nvPicPr>
          <p:cNvPr id="2" name="Slika 1"/>
          <p:cNvPicPr>
            <a:picLocks noChangeAspect="1"/>
          </p:cNvPicPr>
          <p:nvPr/>
        </p:nvPicPr>
        <p:blipFill>
          <a:blip r:embed="rId2" cstate="print">
            <a:extLst>
              <a:ext uri="{28A0092B-C50C-407E-A947-70E740481C1C}">
                <a14:useLocalDpi xmlns="" xmlns:a14="http://schemas.microsoft.com/office/drawing/2010/main"/>
              </a:ext>
            </a:extLst>
          </a:blip>
          <a:stretch>
            <a:fillRect/>
          </a:stretch>
        </p:blipFill>
        <p:spPr>
          <a:xfrm>
            <a:off x="2772000" y="4183015"/>
            <a:ext cx="1800000" cy="1800000"/>
          </a:xfrm>
          <a:prstGeom prst="rect">
            <a:avLst/>
          </a:prstGeom>
        </p:spPr>
      </p:pic>
      <p:pic>
        <p:nvPicPr>
          <p:cNvPr id="8" name="Slika 7"/>
          <p:cNvPicPr>
            <a:picLocks noChangeAspect="1"/>
          </p:cNvPicPr>
          <p:nvPr/>
        </p:nvPicPr>
        <p:blipFill>
          <a:blip r:embed="rId2" cstate="print">
            <a:extLst>
              <a:ext uri="{28A0092B-C50C-407E-A947-70E740481C1C}">
                <a14:useLocalDpi xmlns="" xmlns:a14="http://schemas.microsoft.com/office/drawing/2010/main"/>
              </a:ext>
            </a:extLst>
          </a:blip>
          <a:stretch>
            <a:fillRect/>
          </a:stretch>
        </p:blipFill>
        <p:spPr>
          <a:xfrm flipH="1" flipV="1">
            <a:off x="4572000" y="2383015"/>
            <a:ext cx="1800000" cy="1800000"/>
          </a:xfrm>
          <a:prstGeom prst="rect">
            <a:avLst/>
          </a:prstGeom>
        </p:spPr>
      </p:pic>
      <p:pic>
        <p:nvPicPr>
          <p:cNvPr id="10" name="Slika 9"/>
          <p:cNvPicPr>
            <a:picLocks noChangeAspect="1"/>
          </p:cNvPicPr>
          <p:nvPr/>
        </p:nvPicPr>
        <p:blipFill>
          <a:blip r:embed="rId2" cstate="print">
            <a:extLst>
              <a:ext uri="{28A0092B-C50C-407E-A947-70E740481C1C}">
                <a14:useLocalDpi xmlns="" xmlns:a14="http://schemas.microsoft.com/office/drawing/2010/main"/>
              </a:ext>
            </a:extLst>
          </a:blip>
          <a:stretch>
            <a:fillRect/>
          </a:stretch>
        </p:blipFill>
        <p:spPr>
          <a:xfrm flipV="1">
            <a:off x="2772000" y="2383015"/>
            <a:ext cx="1800000" cy="1800000"/>
          </a:xfrm>
          <a:prstGeom prst="rect">
            <a:avLst/>
          </a:prstGeom>
        </p:spPr>
      </p:pic>
      <p:pic>
        <p:nvPicPr>
          <p:cNvPr id="11" name="Slika 10"/>
          <p:cNvPicPr>
            <a:picLocks noChangeAspect="1"/>
          </p:cNvPicPr>
          <p:nvPr/>
        </p:nvPicPr>
        <p:blipFill>
          <a:blip r:embed="rId2" cstate="print">
            <a:extLst>
              <a:ext uri="{28A0092B-C50C-407E-A947-70E740481C1C}">
                <a14:useLocalDpi xmlns="" xmlns:a14="http://schemas.microsoft.com/office/drawing/2010/main"/>
              </a:ext>
            </a:extLst>
          </a:blip>
          <a:stretch>
            <a:fillRect/>
          </a:stretch>
        </p:blipFill>
        <p:spPr>
          <a:xfrm flipH="1">
            <a:off x="4657950" y="4183015"/>
            <a:ext cx="1800000" cy="1800000"/>
          </a:xfrm>
          <a:prstGeom prst="rect">
            <a:avLst/>
          </a:prstGeom>
        </p:spPr>
      </p:pic>
    </p:spTree>
    <p:extLst>
      <p:ext uri="{BB962C8B-B14F-4D97-AF65-F5344CB8AC3E}">
        <p14:creationId xmlns="" xmlns:p14="http://schemas.microsoft.com/office/powerpoint/2010/main" val="262756813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slov 5"/>
          <p:cNvSpPr>
            <a:spLocks noGrp="1"/>
          </p:cNvSpPr>
          <p:nvPr>
            <p:ph type="title"/>
          </p:nvPr>
        </p:nvSpPr>
        <p:spPr>
          <a:xfrm>
            <a:off x="232102" y="257270"/>
            <a:ext cx="7886700" cy="595592"/>
          </a:xfrm>
        </p:spPr>
        <p:txBody>
          <a:bodyPr>
            <a:normAutofit fontScale="90000"/>
          </a:bodyPr>
          <a:lstStyle/>
          <a:p>
            <a:r>
              <a:rPr lang="sl-SI" b="1" dirty="0" smtClean="0">
                <a:solidFill>
                  <a:srgbClr val="FF0000"/>
                </a:solidFill>
                <a:effectLst>
                  <a:outerShdw blurRad="38100" dist="38100" dir="2700000" algn="tl">
                    <a:srgbClr val="000000">
                      <a:alpha val="43137"/>
                    </a:srgbClr>
                  </a:outerShdw>
                </a:effectLst>
                <a:latin typeface="Cambria" panose="02040503050406030204" pitchFamily="18" charset="0"/>
              </a:rPr>
              <a:t>Miklavž, </a:t>
            </a:r>
            <a:r>
              <a:rPr lang="sl-SI" b="1" dirty="0" smtClean="0">
                <a:solidFill>
                  <a:schemeClr val="bg1">
                    <a:lumMod val="50000"/>
                  </a:schemeClr>
                </a:solidFill>
                <a:effectLst>
                  <a:outerShdw blurRad="38100" dist="38100" dir="2700000" algn="tl">
                    <a:srgbClr val="000000">
                      <a:alpha val="43137"/>
                    </a:srgbClr>
                  </a:outerShdw>
                </a:effectLst>
                <a:latin typeface="Cambria" panose="02040503050406030204" pitchFamily="18" charset="0"/>
              </a:rPr>
              <a:t>6. december</a:t>
            </a:r>
            <a:endParaRPr lang="sl-SI" b="1" dirty="0">
              <a:solidFill>
                <a:schemeClr val="bg1">
                  <a:lumMod val="50000"/>
                </a:schemeClr>
              </a:solidFill>
              <a:effectLst>
                <a:outerShdw blurRad="38100" dist="38100" dir="2700000" algn="tl">
                  <a:srgbClr val="000000">
                    <a:alpha val="43137"/>
                  </a:srgbClr>
                </a:outerShdw>
              </a:effectLst>
              <a:latin typeface="Cambria" panose="02040503050406030204" pitchFamily="18" charset="0"/>
            </a:endParaRPr>
          </a:p>
        </p:txBody>
      </p:sp>
      <p:sp>
        <p:nvSpPr>
          <p:cNvPr id="3" name="Označba mesta datuma 2"/>
          <p:cNvSpPr>
            <a:spLocks noGrp="1"/>
          </p:cNvSpPr>
          <p:nvPr>
            <p:ph type="dt" sz="half" idx="10"/>
          </p:nvPr>
        </p:nvSpPr>
        <p:spPr/>
        <p:txBody>
          <a:bodyPr/>
          <a:lstStyle/>
          <a:p>
            <a:r>
              <a:rPr lang="sl-SI" dirty="0" smtClean="0"/>
              <a:t>26.6.2015</a:t>
            </a:r>
            <a:endParaRPr lang="sl-SI" dirty="0"/>
          </a:p>
        </p:txBody>
      </p:sp>
      <p:sp>
        <p:nvSpPr>
          <p:cNvPr id="4" name="Označba mesta noge 3"/>
          <p:cNvSpPr>
            <a:spLocks noGrp="1"/>
          </p:cNvSpPr>
          <p:nvPr>
            <p:ph type="ftr" sz="quarter" idx="11"/>
          </p:nvPr>
        </p:nvSpPr>
        <p:spPr/>
        <p:txBody>
          <a:bodyPr/>
          <a:lstStyle/>
          <a:p>
            <a:r>
              <a:rPr lang="sl-SI" dirty="0" smtClean="0"/>
              <a:t>Mojca Pozvek, prof. RP</a:t>
            </a:r>
            <a:endParaRPr lang="sl-SI" dirty="0"/>
          </a:p>
        </p:txBody>
      </p:sp>
      <p:sp>
        <p:nvSpPr>
          <p:cNvPr id="5" name="Označba mesta številke diapozitiva 4"/>
          <p:cNvSpPr>
            <a:spLocks noGrp="1"/>
          </p:cNvSpPr>
          <p:nvPr>
            <p:ph type="sldNum" sz="quarter" idx="12"/>
          </p:nvPr>
        </p:nvSpPr>
        <p:spPr/>
        <p:txBody>
          <a:bodyPr/>
          <a:lstStyle/>
          <a:p>
            <a:fld id="{C17AB999-5063-47A3-886E-33D6F28143F1}" type="slidenum">
              <a:rPr lang="sl-SI" smtClean="0"/>
              <a:pPr/>
              <a:t>12</a:t>
            </a:fld>
            <a:endParaRPr lang="sl-SI" dirty="0"/>
          </a:p>
        </p:txBody>
      </p:sp>
      <p:pic>
        <p:nvPicPr>
          <p:cNvPr id="9" name="Slika 8"/>
          <p:cNvPicPr>
            <a:picLocks noChangeAspect="1"/>
          </p:cNvPicPr>
          <p:nvPr/>
        </p:nvPicPr>
        <p:blipFill>
          <a:blip r:embed="rId2" cstate="print">
            <a:extLst>
              <a:ext uri="{28A0092B-C50C-407E-A947-70E740481C1C}">
                <a14:useLocalDpi xmlns="" xmlns:a14="http://schemas.microsoft.com/office/drawing/2010/main"/>
              </a:ext>
            </a:extLst>
          </a:blip>
          <a:stretch>
            <a:fillRect/>
          </a:stretch>
        </p:blipFill>
        <p:spPr>
          <a:xfrm>
            <a:off x="6115050" y="1088878"/>
            <a:ext cx="2400300" cy="4559422"/>
          </a:xfrm>
          <a:prstGeom prst="rect">
            <a:avLst/>
          </a:prstGeom>
          <a:ln>
            <a:noFill/>
          </a:ln>
          <a:effectLst>
            <a:outerShdw blurRad="292100" dist="139700" dir="2700000" algn="tl" rotWithShape="0">
              <a:srgbClr val="333333">
                <a:alpha val="65000"/>
              </a:srgbClr>
            </a:outerShdw>
          </a:effectLst>
        </p:spPr>
      </p:pic>
      <p:sp>
        <p:nvSpPr>
          <p:cNvPr id="14" name="Označba mesta vsebine 13"/>
          <p:cNvSpPr>
            <a:spLocks noGrp="1"/>
          </p:cNvSpPr>
          <p:nvPr>
            <p:ph idx="1"/>
          </p:nvPr>
        </p:nvSpPr>
        <p:spPr>
          <a:xfrm>
            <a:off x="232102" y="1088878"/>
            <a:ext cx="5738392" cy="5031456"/>
          </a:xfrm>
          <a:ln>
            <a:solidFill>
              <a:schemeClr val="bg1">
                <a:lumMod val="50000"/>
              </a:schemeClr>
            </a:solidFill>
          </a:ln>
        </p:spPr>
        <p:txBody>
          <a:bodyPr>
            <a:normAutofit/>
          </a:bodyPr>
          <a:lstStyle/>
          <a:p>
            <a:pPr fontAlgn="base">
              <a:lnSpc>
                <a:spcPct val="80000"/>
              </a:lnSpc>
              <a:spcBef>
                <a:spcPct val="20000"/>
              </a:spcBef>
              <a:spcAft>
                <a:spcPct val="0"/>
              </a:spcAft>
            </a:pPr>
            <a:r>
              <a:rPr lang="nb-NO" sz="2500" kern="0" dirty="0">
                <a:solidFill>
                  <a:srgbClr val="000000"/>
                </a:solidFill>
                <a:latin typeface="Cambria" panose="02040503050406030204" pitchFamily="18" charset="0"/>
                <a:cs typeface="Arial"/>
              </a:rPr>
              <a:t>God sv. Miklavža je </a:t>
            </a:r>
            <a:r>
              <a:rPr lang="nb-NO" sz="2500" b="1" kern="0" dirty="0">
                <a:solidFill>
                  <a:srgbClr val="FF0000"/>
                </a:solidFill>
                <a:effectLst>
                  <a:outerShdw blurRad="38100" dist="38100" dir="2700000" algn="tl">
                    <a:srgbClr val="C0C0C0"/>
                  </a:outerShdw>
                </a:effectLst>
                <a:latin typeface="Cambria" panose="02040503050406030204" pitchFamily="18" charset="0"/>
                <a:cs typeface="Arial"/>
              </a:rPr>
              <a:t>6. decembra</a:t>
            </a:r>
            <a:r>
              <a:rPr lang="nb-NO" sz="2500" kern="0" dirty="0">
                <a:solidFill>
                  <a:srgbClr val="000000"/>
                </a:solidFill>
                <a:latin typeface="Cambria" panose="02040503050406030204" pitchFamily="18" charset="0"/>
                <a:cs typeface="Arial"/>
              </a:rPr>
              <a:t>. </a:t>
            </a:r>
            <a:r>
              <a:rPr lang="pl-PL" sz="2500" kern="0" dirty="0">
                <a:solidFill>
                  <a:srgbClr val="000000"/>
                </a:solidFill>
                <a:latin typeface="Cambria" panose="02040503050406030204" pitchFamily="18" charset="0"/>
                <a:cs typeface="Arial"/>
              </a:rPr>
              <a:t>Na </a:t>
            </a:r>
            <a:endParaRPr lang="pl-PL" sz="2500" kern="0" dirty="0" smtClean="0">
              <a:solidFill>
                <a:srgbClr val="000000"/>
              </a:solidFill>
              <a:latin typeface="Cambria" panose="02040503050406030204" pitchFamily="18" charset="0"/>
              <a:cs typeface="Arial"/>
            </a:endParaRPr>
          </a:p>
          <a:p>
            <a:pPr marL="342900" lvl="0" indent="-342900" fontAlgn="base">
              <a:lnSpc>
                <a:spcPct val="80000"/>
              </a:lnSpc>
              <a:spcBef>
                <a:spcPct val="20000"/>
              </a:spcBef>
              <a:spcAft>
                <a:spcPct val="0"/>
              </a:spcAft>
              <a:buNone/>
            </a:pPr>
            <a:r>
              <a:rPr lang="pl-PL" sz="2500" b="1" kern="0" dirty="0" smtClean="0">
                <a:solidFill>
                  <a:srgbClr val="FF0000"/>
                </a:solidFill>
                <a:effectLst>
                  <a:outerShdw blurRad="38100" dist="38100" dir="2700000" algn="tl">
                    <a:srgbClr val="C0C0C0"/>
                  </a:outerShdw>
                </a:effectLst>
                <a:latin typeface="Cambria" panose="02040503050406030204" pitchFamily="18" charset="0"/>
                <a:cs typeface="Arial"/>
              </a:rPr>
              <a:t>   predvečer</a:t>
            </a:r>
            <a:r>
              <a:rPr lang="pl-PL" sz="2500" kern="0" dirty="0" smtClean="0">
                <a:solidFill>
                  <a:srgbClr val="000000"/>
                </a:solidFill>
                <a:latin typeface="Cambria" panose="02040503050406030204" pitchFamily="18" charset="0"/>
                <a:cs typeface="Arial"/>
              </a:rPr>
              <a:t> </a:t>
            </a:r>
            <a:r>
              <a:rPr lang="pl-PL" sz="2500" kern="0" dirty="0">
                <a:solidFill>
                  <a:srgbClr val="000000"/>
                </a:solidFill>
                <a:latin typeface="Cambria" panose="02040503050406030204" pitchFamily="18" charset="0"/>
                <a:cs typeface="Arial"/>
              </a:rPr>
              <a:t>tega </a:t>
            </a:r>
            <a:r>
              <a:rPr lang="pl-PL" sz="2500" kern="0" dirty="0" smtClean="0">
                <a:solidFill>
                  <a:srgbClr val="000000"/>
                </a:solidFill>
                <a:latin typeface="Cambria" panose="02040503050406030204" pitchFamily="18" charset="0"/>
                <a:cs typeface="Arial"/>
              </a:rPr>
              <a:t>dne (5. decembra)</a:t>
            </a:r>
          </a:p>
          <a:p>
            <a:pPr marL="342900" lvl="0" indent="-342900" fontAlgn="base">
              <a:lnSpc>
                <a:spcPct val="80000"/>
              </a:lnSpc>
              <a:spcBef>
                <a:spcPct val="20000"/>
              </a:spcBef>
              <a:spcAft>
                <a:spcPct val="0"/>
              </a:spcAft>
              <a:buNone/>
            </a:pPr>
            <a:r>
              <a:rPr lang="pl-PL" sz="2500" kern="0" dirty="0" smtClean="0">
                <a:solidFill>
                  <a:srgbClr val="000000"/>
                </a:solidFill>
                <a:latin typeface="Cambria" panose="02040503050406030204" pitchFamily="18" charset="0"/>
                <a:cs typeface="Arial"/>
              </a:rPr>
              <a:t>   Miklavž </a:t>
            </a:r>
            <a:r>
              <a:rPr lang="pl-PL" sz="2500" kern="0" dirty="0">
                <a:solidFill>
                  <a:srgbClr val="000000"/>
                </a:solidFill>
                <a:latin typeface="Cambria" panose="02040503050406030204" pitchFamily="18" charset="0"/>
                <a:cs typeface="Arial"/>
              </a:rPr>
              <a:t>obišče </a:t>
            </a:r>
            <a:r>
              <a:rPr lang="pl-PL" sz="2500" kern="0" dirty="0" smtClean="0">
                <a:solidFill>
                  <a:srgbClr val="000000"/>
                </a:solidFill>
                <a:latin typeface="Cambria" panose="02040503050406030204" pitchFamily="18" charset="0"/>
                <a:cs typeface="Arial"/>
              </a:rPr>
              <a:t>otroke</a:t>
            </a:r>
            <a:r>
              <a:rPr lang="pl-PL" sz="2500" kern="0" dirty="0">
                <a:solidFill>
                  <a:srgbClr val="000000"/>
                </a:solidFill>
                <a:latin typeface="Cambria" panose="02040503050406030204" pitchFamily="18" charset="0"/>
                <a:cs typeface="Arial"/>
              </a:rPr>
              <a:t>. </a:t>
            </a:r>
            <a:endParaRPr lang="pl-PL" sz="2500" kern="0" dirty="0" smtClean="0">
              <a:solidFill>
                <a:srgbClr val="000000"/>
              </a:solidFill>
              <a:latin typeface="Cambria" panose="02040503050406030204" pitchFamily="18" charset="0"/>
              <a:cs typeface="Arial"/>
            </a:endParaRPr>
          </a:p>
          <a:p>
            <a:pPr fontAlgn="base">
              <a:lnSpc>
                <a:spcPct val="80000"/>
              </a:lnSpc>
              <a:spcBef>
                <a:spcPct val="20000"/>
              </a:spcBef>
              <a:spcAft>
                <a:spcPct val="0"/>
              </a:spcAft>
            </a:pPr>
            <a:r>
              <a:rPr lang="pl-PL" sz="2500" kern="0" dirty="0">
                <a:solidFill>
                  <a:srgbClr val="000000"/>
                </a:solidFill>
                <a:latin typeface="Cambria" panose="02040503050406030204" pitchFamily="18" charset="0"/>
                <a:cs typeface="Arial"/>
              </a:rPr>
              <a:t>O</a:t>
            </a:r>
            <a:r>
              <a:rPr lang="pl-PL" sz="2500" kern="0" dirty="0" smtClean="0">
                <a:solidFill>
                  <a:srgbClr val="000000"/>
                </a:solidFill>
                <a:latin typeface="Cambria" panose="02040503050406030204" pitchFamily="18" charset="0"/>
                <a:cs typeface="Arial"/>
              </a:rPr>
              <a:t>blečen je v </a:t>
            </a:r>
            <a:r>
              <a:rPr lang="pl-PL" sz="2500" b="1" kern="0" dirty="0">
                <a:solidFill>
                  <a:srgbClr val="FF0000"/>
                </a:solidFill>
                <a:effectLst>
                  <a:outerShdw blurRad="38100" dist="38100" dir="2700000" algn="tl">
                    <a:srgbClr val="C0C0C0"/>
                  </a:outerShdw>
                </a:effectLst>
                <a:latin typeface="Cambria" panose="02040503050406030204" pitchFamily="18" charset="0"/>
                <a:cs typeface="Arial"/>
              </a:rPr>
              <a:t>bela škofovska </a:t>
            </a:r>
          </a:p>
          <a:p>
            <a:pPr marL="342900" lvl="0" indent="-342900" fontAlgn="base">
              <a:lnSpc>
                <a:spcPct val="80000"/>
              </a:lnSpc>
              <a:spcBef>
                <a:spcPct val="20000"/>
              </a:spcBef>
              <a:spcAft>
                <a:spcPct val="0"/>
              </a:spcAft>
              <a:buNone/>
            </a:pPr>
            <a:r>
              <a:rPr lang="pl-PL" sz="2500" b="1" kern="0" dirty="0" smtClean="0">
                <a:solidFill>
                  <a:srgbClr val="FF0000"/>
                </a:solidFill>
                <a:effectLst>
                  <a:outerShdw blurRad="38100" dist="38100" dir="2700000" algn="tl">
                    <a:srgbClr val="C0C0C0"/>
                  </a:outerShdw>
                </a:effectLst>
                <a:latin typeface="Cambria" panose="02040503050406030204" pitchFamily="18" charset="0"/>
                <a:cs typeface="Arial"/>
              </a:rPr>
              <a:t>   oblačila</a:t>
            </a:r>
            <a:r>
              <a:rPr lang="pl-PL" sz="2500" kern="0" dirty="0">
                <a:solidFill>
                  <a:srgbClr val="000000"/>
                </a:solidFill>
                <a:latin typeface="Cambria" panose="02040503050406030204" pitchFamily="18" charset="0"/>
                <a:cs typeface="Arial"/>
              </a:rPr>
              <a:t>, na glavi ima </a:t>
            </a:r>
            <a:r>
              <a:rPr lang="pl-PL" sz="2500" b="1" kern="0" dirty="0">
                <a:solidFill>
                  <a:srgbClr val="FF0000"/>
                </a:solidFill>
                <a:effectLst>
                  <a:outerShdw blurRad="38100" dist="38100" dir="2700000" algn="tl">
                    <a:srgbClr val="C0C0C0"/>
                  </a:outerShdw>
                </a:effectLst>
                <a:latin typeface="Cambria" panose="02040503050406030204" pitchFamily="18" charset="0"/>
                <a:cs typeface="Arial"/>
              </a:rPr>
              <a:t>mitro</a:t>
            </a:r>
            <a:r>
              <a:rPr lang="pl-PL" sz="2500" kern="0" dirty="0">
                <a:solidFill>
                  <a:srgbClr val="000000"/>
                </a:solidFill>
                <a:latin typeface="Cambria" panose="02040503050406030204" pitchFamily="18" charset="0"/>
                <a:cs typeface="Arial"/>
              </a:rPr>
              <a:t>, v rokah </a:t>
            </a:r>
          </a:p>
          <a:p>
            <a:pPr marL="342900" lvl="0" indent="-342900" fontAlgn="base">
              <a:lnSpc>
                <a:spcPct val="80000"/>
              </a:lnSpc>
              <a:spcBef>
                <a:spcPct val="20000"/>
              </a:spcBef>
              <a:spcAft>
                <a:spcPct val="0"/>
              </a:spcAft>
              <a:buNone/>
            </a:pPr>
            <a:r>
              <a:rPr lang="pl-PL" sz="2500" kern="0" dirty="0" smtClean="0">
                <a:solidFill>
                  <a:srgbClr val="000000"/>
                </a:solidFill>
                <a:latin typeface="Cambria" panose="02040503050406030204" pitchFamily="18" charset="0"/>
                <a:cs typeface="Arial"/>
              </a:rPr>
              <a:t>   pa </a:t>
            </a:r>
            <a:r>
              <a:rPr lang="pl-PL" sz="2500" b="1" kern="0" dirty="0">
                <a:solidFill>
                  <a:srgbClr val="FF0000"/>
                </a:solidFill>
                <a:effectLst>
                  <a:outerShdw blurRad="38100" dist="38100" dir="2700000" algn="tl">
                    <a:srgbClr val="C0C0C0"/>
                  </a:outerShdw>
                </a:effectLst>
                <a:latin typeface="Cambria" panose="02040503050406030204" pitchFamily="18" charset="0"/>
                <a:cs typeface="Arial"/>
              </a:rPr>
              <a:t>škofovsko palico</a:t>
            </a:r>
            <a:r>
              <a:rPr lang="pl-PL" sz="2500" kern="0" dirty="0">
                <a:solidFill>
                  <a:srgbClr val="000000"/>
                </a:solidFill>
                <a:latin typeface="Cambria" panose="02040503050406030204" pitchFamily="18" charset="0"/>
                <a:cs typeface="Arial"/>
              </a:rPr>
              <a:t> in </a:t>
            </a:r>
            <a:r>
              <a:rPr lang="pl-PL" sz="2500" b="1" kern="0" dirty="0">
                <a:solidFill>
                  <a:srgbClr val="FF0000"/>
                </a:solidFill>
                <a:effectLst>
                  <a:outerShdw blurRad="38100" dist="38100" dir="2700000" algn="tl">
                    <a:srgbClr val="C0C0C0"/>
                  </a:outerShdw>
                </a:effectLst>
                <a:latin typeface="Cambria" panose="02040503050406030204" pitchFamily="18" charset="0"/>
                <a:cs typeface="Arial"/>
              </a:rPr>
              <a:t>knjigo</a:t>
            </a:r>
            <a:r>
              <a:rPr lang="pl-PL" sz="2500" kern="0" dirty="0" smtClean="0">
                <a:solidFill>
                  <a:srgbClr val="000000"/>
                </a:solidFill>
                <a:latin typeface="Cambria" panose="02040503050406030204" pitchFamily="18" charset="0"/>
                <a:cs typeface="Arial"/>
              </a:rPr>
              <a:t>.</a:t>
            </a:r>
          </a:p>
          <a:p>
            <a:pPr fontAlgn="base">
              <a:lnSpc>
                <a:spcPct val="80000"/>
              </a:lnSpc>
              <a:spcBef>
                <a:spcPct val="20000"/>
              </a:spcBef>
              <a:spcAft>
                <a:spcPct val="0"/>
              </a:spcAft>
            </a:pPr>
            <a:r>
              <a:rPr lang="pl-PL" sz="2500" kern="0" dirty="0" smtClean="0">
                <a:solidFill>
                  <a:srgbClr val="000000"/>
                </a:solidFill>
                <a:latin typeface="Cambria" panose="02040503050406030204" pitchFamily="18" charset="0"/>
                <a:cs typeface="Arial"/>
              </a:rPr>
              <a:t>Pridni otroci so zapisani v knjigi z </a:t>
            </a:r>
          </a:p>
          <a:p>
            <a:pPr marL="0" indent="0" fontAlgn="base">
              <a:lnSpc>
                <a:spcPct val="80000"/>
              </a:lnSpc>
              <a:spcBef>
                <a:spcPct val="20000"/>
              </a:spcBef>
              <a:spcAft>
                <a:spcPct val="0"/>
              </a:spcAft>
              <a:buNone/>
            </a:pPr>
            <a:r>
              <a:rPr lang="pl-PL" sz="2500" kern="0" dirty="0">
                <a:solidFill>
                  <a:srgbClr val="000000"/>
                </a:solidFill>
                <a:latin typeface="Cambria" panose="02040503050406030204" pitchFamily="18" charset="0"/>
                <a:cs typeface="Arial"/>
              </a:rPr>
              <a:t> </a:t>
            </a:r>
            <a:r>
              <a:rPr lang="pl-PL" sz="2500" kern="0" dirty="0" smtClean="0">
                <a:solidFill>
                  <a:srgbClr val="000000"/>
                </a:solidFill>
                <a:latin typeface="Cambria" panose="02040503050406030204" pitchFamily="18" charset="0"/>
                <a:cs typeface="Arial"/>
              </a:rPr>
              <a:t>  zlatimi črkami in jim </a:t>
            </a:r>
            <a:r>
              <a:rPr lang="pl-PL" sz="2500" kern="0" dirty="0">
                <a:solidFill>
                  <a:srgbClr val="000000"/>
                </a:solidFill>
                <a:latin typeface="Cambria" panose="02040503050406030204" pitchFamily="18" charset="0"/>
                <a:cs typeface="Arial"/>
              </a:rPr>
              <a:t>prinese </a:t>
            </a:r>
            <a:endParaRPr lang="pl-PL" sz="2500" kern="0" dirty="0" smtClean="0">
              <a:solidFill>
                <a:srgbClr val="000000"/>
              </a:solidFill>
              <a:latin typeface="Cambria" panose="02040503050406030204" pitchFamily="18" charset="0"/>
              <a:cs typeface="Arial"/>
            </a:endParaRPr>
          </a:p>
          <a:p>
            <a:pPr marL="0" indent="0" fontAlgn="base">
              <a:lnSpc>
                <a:spcPct val="80000"/>
              </a:lnSpc>
              <a:spcBef>
                <a:spcPct val="20000"/>
              </a:spcBef>
              <a:spcAft>
                <a:spcPct val="0"/>
              </a:spcAft>
              <a:buNone/>
            </a:pPr>
            <a:r>
              <a:rPr lang="pl-PL" sz="2500" kern="0" dirty="0">
                <a:solidFill>
                  <a:srgbClr val="000000"/>
                </a:solidFill>
                <a:latin typeface="Cambria" panose="02040503050406030204" pitchFamily="18" charset="0"/>
                <a:cs typeface="Arial"/>
              </a:rPr>
              <a:t> </a:t>
            </a:r>
            <a:r>
              <a:rPr lang="pl-PL" sz="2500" kern="0" dirty="0" smtClean="0">
                <a:solidFill>
                  <a:srgbClr val="000000"/>
                </a:solidFill>
                <a:latin typeface="Cambria" panose="02040503050406030204" pitchFamily="18" charset="0"/>
                <a:cs typeface="Arial"/>
              </a:rPr>
              <a:t>  skromna darila</a:t>
            </a:r>
            <a:r>
              <a:rPr lang="pl-PL" sz="2500" kern="0" dirty="0">
                <a:solidFill>
                  <a:srgbClr val="000000"/>
                </a:solidFill>
                <a:latin typeface="Cambria" panose="02040503050406030204" pitchFamily="18" charset="0"/>
                <a:cs typeface="Arial"/>
              </a:rPr>
              <a:t>, </a:t>
            </a:r>
            <a:r>
              <a:rPr lang="pl-PL" sz="2500" kern="0" dirty="0" smtClean="0">
                <a:solidFill>
                  <a:srgbClr val="000000"/>
                </a:solidFill>
                <a:latin typeface="Cambria" panose="02040503050406030204" pitchFamily="18" charset="0"/>
                <a:cs typeface="Arial"/>
              </a:rPr>
              <a:t>poredni </a:t>
            </a:r>
            <a:r>
              <a:rPr lang="pl-PL" sz="2500" kern="0" dirty="0">
                <a:solidFill>
                  <a:srgbClr val="000000"/>
                </a:solidFill>
                <a:latin typeface="Cambria" panose="02040503050406030204" pitchFamily="18" charset="0"/>
                <a:cs typeface="Arial"/>
              </a:rPr>
              <a:t>pa </a:t>
            </a:r>
            <a:r>
              <a:rPr lang="pl-PL" sz="2500" kern="0" dirty="0" smtClean="0">
                <a:solidFill>
                  <a:srgbClr val="000000"/>
                </a:solidFill>
                <a:latin typeface="Cambria" panose="02040503050406030204" pitchFamily="18" charset="0"/>
                <a:cs typeface="Arial"/>
              </a:rPr>
              <a:t>so  </a:t>
            </a:r>
          </a:p>
          <a:p>
            <a:pPr marL="0" indent="0" fontAlgn="base">
              <a:lnSpc>
                <a:spcPct val="80000"/>
              </a:lnSpc>
              <a:spcBef>
                <a:spcPct val="20000"/>
              </a:spcBef>
              <a:spcAft>
                <a:spcPct val="0"/>
              </a:spcAft>
              <a:buNone/>
            </a:pPr>
            <a:r>
              <a:rPr lang="pl-PL" sz="2500" kern="0" dirty="0">
                <a:solidFill>
                  <a:srgbClr val="000000"/>
                </a:solidFill>
                <a:latin typeface="Cambria" panose="02040503050406030204" pitchFamily="18" charset="0"/>
                <a:cs typeface="Arial"/>
              </a:rPr>
              <a:t> </a:t>
            </a:r>
            <a:r>
              <a:rPr lang="pl-PL" sz="2500" kern="0" dirty="0" smtClean="0">
                <a:solidFill>
                  <a:srgbClr val="000000"/>
                </a:solidFill>
                <a:latin typeface="Cambria" panose="02040503050406030204" pitchFamily="18" charset="0"/>
                <a:cs typeface="Arial"/>
              </a:rPr>
              <a:t>  zapisani s črnimi črkami in dobijo šibo</a:t>
            </a:r>
            <a:r>
              <a:rPr lang="pl-PL" sz="2500" kern="0" dirty="0">
                <a:solidFill>
                  <a:srgbClr val="000000"/>
                </a:solidFill>
                <a:latin typeface="Cambria" panose="02040503050406030204" pitchFamily="18" charset="0"/>
                <a:cs typeface="Arial"/>
              </a:rPr>
              <a:t>. </a:t>
            </a:r>
            <a:endParaRPr lang="pl-PL" sz="2500" kern="0" dirty="0" smtClean="0">
              <a:solidFill>
                <a:srgbClr val="000000"/>
              </a:solidFill>
              <a:latin typeface="Cambria" panose="02040503050406030204" pitchFamily="18" charset="0"/>
              <a:cs typeface="Arial"/>
            </a:endParaRPr>
          </a:p>
          <a:p>
            <a:pPr fontAlgn="base">
              <a:lnSpc>
                <a:spcPct val="80000"/>
              </a:lnSpc>
              <a:spcBef>
                <a:spcPct val="20000"/>
              </a:spcBef>
              <a:spcAft>
                <a:spcPct val="0"/>
              </a:spcAft>
            </a:pPr>
            <a:r>
              <a:rPr lang="pl-PL" sz="2500" kern="0" dirty="0" smtClean="0">
                <a:solidFill>
                  <a:srgbClr val="000000"/>
                </a:solidFill>
                <a:latin typeface="Cambria" panose="02040503050406030204" pitchFamily="18" charset="0"/>
                <a:cs typeface="Arial"/>
              </a:rPr>
              <a:t>Miklavževo </a:t>
            </a:r>
            <a:r>
              <a:rPr lang="pl-PL" sz="2500" kern="0" dirty="0">
                <a:solidFill>
                  <a:srgbClr val="000000"/>
                </a:solidFill>
                <a:latin typeface="Cambria" panose="02040503050406030204" pitchFamily="18" charset="0"/>
                <a:cs typeface="Arial"/>
              </a:rPr>
              <a:t>spremstvo </a:t>
            </a:r>
            <a:r>
              <a:rPr lang="pl-PL" sz="2500" kern="0" dirty="0" smtClean="0">
                <a:solidFill>
                  <a:srgbClr val="000000"/>
                </a:solidFill>
                <a:latin typeface="Cambria" panose="02040503050406030204" pitchFamily="18" charset="0"/>
                <a:cs typeface="Arial"/>
              </a:rPr>
              <a:t>sta </a:t>
            </a:r>
            <a:r>
              <a:rPr lang="pl-PL" sz="2500" b="1" kern="0" dirty="0" smtClean="0">
                <a:solidFill>
                  <a:srgbClr val="FF0000"/>
                </a:solidFill>
                <a:latin typeface="Cambria" panose="02040503050406030204" pitchFamily="18" charset="0"/>
                <a:cs typeface="Arial"/>
              </a:rPr>
              <a:t>dva</a:t>
            </a:r>
            <a:r>
              <a:rPr lang="pl-PL" sz="2500" kern="0" dirty="0" smtClean="0">
                <a:solidFill>
                  <a:srgbClr val="FF0000"/>
                </a:solidFill>
                <a:latin typeface="Cambria" panose="02040503050406030204" pitchFamily="18" charset="0"/>
                <a:cs typeface="Arial"/>
              </a:rPr>
              <a:t> </a:t>
            </a:r>
            <a:r>
              <a:rPr lang="pl-PL" sz="2500" b="1" kern="0" dirty="0">
                <a:solidFill>
                  <a:srgbClr val="FF0000"/>
                </a:solidFill>
                <a:latin typeface="Cambria" panose="02040503050406030204" pitchFamily="18" charset="0"/>
                <a:cs typeface="Arial"/>
              </a:rPr>
              <a:t>angela</a:t>
            </a:r>
            <a:r>
              <a:rPr lang="pl-PL" sz="2500" kern="0" dirty="0">
                <a:solidFill>
                  <a:srgbClr val="FF0000"/>
                </a:solidFill>
                <a:latin typeface="Cambria" panose="02040503050406030204" pitchFamily="18" charset="0"/>
                <a:cs typeface="Arial"/>
              </a:rPr>
              <a:t> </a:t>
            </a:r>
            <a:endParaRPr lang="pl-PL" sz="2500" kern="0" dirty="0" smtClean="0">
              <a:solidFill>
                <a:srgbClr val="FF0000"/>
              </a:solidFill>
              <a:latin typeface="Cambria" panose="02040503050406030204" pitchFamily="18" charset="0"/>
              <a:cs typeface="Arial"/>
            </a:endParaRPr>
          </a:p>
          <a:p>
            <a:pPr marL="0" indent="0" fontAlgn="base">
              <a:lnSpc>
                <a:spcPct val="80000"/>
              </a:lnSpc>
              <a:spcBef>
                <a:spcPct val="20000"/>
              </a:spcBef>
              <a:spcAft>
                <a:spcPct val="0"/>
              </a:spcAft>
              <a:buNone/>
            </a:pPr>
            <a:r>
              <a:rPr lang="pl-PL" sz="2500" kern="0" dirty="0">
                <a:solidFill>
                  <a:srgbClr val="000000"/>
                </a:solidFill>
                <a:latin typeface="Cambria" panose="02040503050406030204" pitchFamily="18" charset="0"/>
                <a:cs typeface="Arial"/>
              </a:rPr>
              <a:t> </a:t>
            </a:r>
            <a:r>
              <a:rPr lang="pl-PL" sz="2500" kern="0" dirty="0" smtClean="0">
                <a:solidFill>
                  <a:srgbClr val="000000"/>
                </a:solidFill>
                <a:latin typeface="Cambria" panose="02040503050406030204" pitchFamily="18" charset="0"/>
                <a:cs typeface="Arial"/>
              </a:rPr>
              <a:t>   in </a:t>
            </a:r>
            <a:r>
              <a:rPr lang="pl-PL" sz="2500" b="1" kern="0" dirty="0" smtClean="0">
                <a:solidFill>
                  <a:srgbClr val="FF0000"/>
                </a:solidFill>
                <a:latin typeface="Cambria" panose="02040503050406030204" pitchFamily="18" charset="0"/>
                <a:cs typeface="Arial"/>
              </a:rPr>
              <a:t>parkelj</a:t>
            </a:r>
            <a:r>
              <a:rPr lang="pl-PL" sz="2500" kern="0" dirty="0">
                <a:solidFill>
                  <a:srgbClr val="000000"/>
                </a:solidFill>
                <a:latin typeface="Cambria" panose="02040503050406030204" pitchFamily="18" charset="0"/>
                <a:cs typeface="Arial"/>
              </a:rPr>
              <a:t>, ki straši poredne otroke. </a:t>
            </a:r>
            <a:endParaRPr lang="pl-PL" sz="2500" kern="0" dirty="0" smtClean="0">
              <a:solidFill>
                <a:srgbClr val="000000"/>
              </a:solidFill>
              <a:latin typeface="Cambria" panose="02040503050406030204" pitchFamily="18" charset="0"/>
              <a:cs typeface="Arial"/>
            </a:endParaRPr>
          </a:p>
        </p:txBody>
      </p:sp>
    </p:spTree>
    <p:extLst>
      <p:ext uri="{BB962C8B-B14F-4D97-AF65-F5344CB8AC3E}">
        <p14:creationId xmlns="" xmlns:p14="http://schemas.microsoft.com/office/powerpoint/2010/main" val="349834561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xEl>
                                              <p:pRg st="3" end="3"/>
                                            </p:txEl>
                                          </p:spTgt>
                                        </p:tgtEl>
                                        <p:attrNameLst>
                                          <p:attrName>style.visibility</p:attrName>
                                        </p:attrNameLst>
                                      </p:cBhvr>
                                      <p:to>
                                        <p:strVal val="visible"/>
                                      </p:to>
                                    </p:set>
                                    <p:animEffect transition="in" filter="fade">
                                      <p:cBhvr>
                                        <p:cTn id="7" dur="500"/>
                                        <p:tgtEl>
                                          <p:spTgt spid="14">
                                            <p:txEl>
                                              <p:pRg st="3" end="3"/>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xEl>
                                              <p:pRg st="4" end="4"/>
                                            </p:txEl>
                                          </p:spTgt>
                                        </p:tgtEl>
                                        <p:attrNameLst>
                                          <p:attrName>style.visibility</p:attrName>
                                        </p:attrNameLst>
                                      </p:cBhvr>
                                      <p:to>
                                        <p:strVal val="visible"/>
                                      </p:to>
                                    </p:set>
                                    <p:animEffect transition="in" filter="fade">
                                      <p:cBhvr>
                                        <p:cTn id="10" dur="500"/>
                                        <p:tgtEl>
                                          <p:spTgt spid="14">
                                            <p:txEl>
                                              <p:pRg st="4" end="4"/>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xEl>
                                              <p:pRg st="5" end="5"/>
                                            </p:txEl>
                                          </p:spTgt>
                                        </p:tgtEl>
                                        <p:attrNameLst>
                                          <p:attrName>style.visibility</p:attrName>
                                        </p:attrNameLst>
                                      </p:cBhvr>
                                      <p:to>
                                        <p:strVal val="visible"/>
                                      </p:to>
                                    </p:set>
                                    <p:animEffect transition="in" filter="fade">
                                      <p:cBhvr>
                                        <p:cTn id="13" dur="500"/>
                                        <p:tgtEl>
                                          <p:spTgt spid="14">
                                            <p:txEl>
                                              <p:pRg st="5" end="5"/>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4">
                                            <p:txEl>
                                              <p:pRg st="6" end="6"/>
                                            </p:txEl>
                                          </p:spTgt>
                                        </p:tgtEl>
                                        <p:attrNameLst>
                                          <p:attrName>style.visibility</p:attrName>
                                        </p:attrNameLst>
                                      </p:cBhvr>
                                      <p:to>
                                        <p:strVal val="visible"/>
                                      </p:to>
                                    </p:set>
                                    <p:animEffect transition="in" filter="fade">
                                      <p:cBhvr>
                                        <p:cTn id="18" dur="500"/>
                                        <p:tgtEl>
                                          <p:spTgt spid="14">
                                            <p:txEl>
                                              <p:pRg st="6" end="6"/>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4">
                                            <p:txEl>
                                              <p:pRg st="7" end="7"/>
                                            </p:txEl>
                                          </p:spTgt>
                                        </p:tgtEl>
                                        <p:attrNameLst>
                                          <p:attrName>style.visibility</p:attrName>
                                        </p:attrNameLst>
                                      </p:cBhvr>
                                      <p:to>
                                        <p:strVal val="visible"/>
                                      </p:to>
                                    </p:set>
                                    <p:animEffect transition="in" filter="fade">
                                      <p:cBhvr>
                                        <p:cTn id="21" dur="500"/>
                                        <p:tgtEl>
                                          <p:spTgt spid="14">
                                            <p:txEl>
                                              <p:pRg st="7" end="7"/>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4">
                                            <p:txEl>
                                              <p:pRg st="8" end="8"/>
                                            </p:txEl>
                                          </p:spTgt>
                                        </p:tgtEl>
                                        <p:attrNameLst>
                                          <p:attrName>style.visibility</p:attrName>
                                        </p:attrNameLst>
                                      </p:cBhvr>
                                      <p:to>
                                        <p:strVal val="visible"/>
                                      </p:to>
                                    </p:set>
                                    <p:animEffect transition="in" filter="fade">
                                      <p:cBhvr>
                                        <p:cTn id="24" dur="500"/>
                                        <p:tgtEl>
                                          <p:spTgt spid="14">
                                            <p:txEl>
                                              <p:pRg st="8" end="8"/>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4">
                                            <p:txEl>
                                              <p:pRg st="9" end="9"/>
                                            </p:txEl>
                                          </p:spTgt>
                                        </p:tgtEl>
                                        <p:attrNameLst>
                                          <p:attrName>style.visibility</p:attrName>
                                        </p:attrNameLst>
                                      </p:cBhvr>
                                      <p:to>
                                        <p:strVal val="visible"/>
                                      </p:to>
                                    </p:set>
                                    <p:animEffect transition="in" filter="fade">
                                      <p:cBhvr>
                                        <p:cTn id="27" dur="500"/>
                                        <p:tgtEl>
                                          <p:spTgt spid="14">
                                            <p:txEl>
                                              <p:pRg st="9" end="9"/>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4">
                                            <p:txEl>
                                              <p:pRg st="10" end="10"/>
                                            </p:txEl>
                                          </p:spTgt>
                                        </p:tgtEl>
                                        <p:attrNameLst>
                                          <p:attrName>style.visibility</p:attrName>
                                        </p:attrNameLst>
                                      </p:cBhvr>
                                      <p:to>
                                        <p:strVal val="visible"/>
                                      </p:to>
                                    </p:set>
                                    <p:animEffect transition="in" filter="fade">
                                      <p:cBhvr>
                                        <p:cTn id="32" dur="500"/>
                                        <p:tgtEl>
                                          <p:spTgt spid="14">
                                            <p:txEl>
                                              <p:pRg st="10" end="10"/>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4">
                                            <p:txEl>
                                              <p:pRg st="11" end="11"/>
                                            </p:txEl>
                                          </p:spTgt>
                                        </p:tgtEl>
                                        <p:attrNameLst>
                                          <p:attrName>style.visibility</p:attrName>
                                        </p:attrNameLst>
                                      </p:cBhvr>
                                      <p:to>
                                        <p:strVal val="visible"/>
                                      </p:to>
                                    </p:set>
                                    <p:animEffect transition="in" filter="fade">
                                      <p:cBhvr>
                                        <p:cTn id="35" dur="500"/>
                                        <p:tgtEl>
                                          <p:spTgt spid="14">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359709" y="187417"/>
            <a:ext cx="7886700" cy="602408"/>
          </a:xfrm>
        </p:spPr>
        <p:txBody>
          <a:bodyPr>
            <a:normAutofit fontScale="90000"/>
          </a:bodyPr>
          <a:lstStyle/>
          <a:p>
            <a:r>
              <a:rPr lang="sl-SI" b="1" dirty="0" smtClean="0">
                <a:latin typeface="Cambria" panose="02040503050406030204" pitchFamily="18" charset="0"/>
              </a:rPr>
              <a:t>Kdo je bil Miklavž?</a:t>
            </a:r>
            <a:endParaRPr lang="sl-SI" b="1" dirty="0">
              <a:latin typeface="Cambria" panose="02040503050406030204" pitchFamily="18" charset="0"/>
            </a:endParaRPr>
          </a:p>
        </p:txBody>
      </p:sp>
      <p:sp>
        <p:nvSpPr>
          <p:cNvPr id="10" name="Označba mesta vsebine 9"/>
          <p:cNvSpPr>
            <a:spLocks noGrp="1"/>
          </p:cNvSpPr>
          <p:nvPr>
            <p:ph sz="half" idx="2"/>
          </p:nvPr>
        </p:nvSpPr>
        <p:spPr>
          <a:xfrm>
            <a:off x="2918012" y="967535"/>
            <a:ext cx="5943600" cy="5258453"/>
          </a:xfrm>
          <a:ln>
            <a:solidFill>
              <a:schemeClr val="bg1">
                <a:lumMod val="50000"/>
              </a:schemeClr>
            </a:solidFill>
          </a:ln>
        </p:spPr>
        <p:txBody>
          <a:bodyPr>
            <a:noAutofit/>
          </a:bodyPr>
          <a:lstStyle/>
          <a:p>
            <a:pPr>
              <a:buFontTx/>
              <a:buNone/>
            </a:pPr>
            <a:r>
              <a:rPr lang="sl-SI" sz="2000" b="1" dirty="0" smtClean="0">
                <a:latin typeface="Cambria" panose="02040503050406030204" pitchFamily="18" charset="0"/>
              </a:rPr>
              <a:t>Sv. Nikolaj – Miklavž</a:t>
            </a:r>
            <a:r>
              <a:rPr lang="sl-SI" sz="2000" dirty="0" smtClean="0">
                <a:latin typeface="Cambria" panose="02040503050406030204" pitchFamily="18" charset="0"/>
              </a:rPr>
              <a:t> se je rodil l. 240 ali 250. </a:t>
            </a:r>
          </a:p>
          <a:p>
            <a:pPr>
              <a:buFontTx/>
              <a:buNone/>
            </a:pPr>
            <a:r>
              <a:rPr lang="sl-SI" sz="2000" dirty="0" smtClean="0">
                <a:latin typeface="Cambria" panose="02040503050406030204" pitchFamily="18" charset="0"/>
              </a:rPr>
              <a:t>bogatim in </a:t>
            </a:r>
            <a:r>
              <a:rPr lang="sl-SI" sz="2000" dirty="0">
                <a:latin typeface="Cambria" panose="02040503050406030204" pitchFamily="18" charset="0"/>
              </a:rPr>
              <a:t>zelo pobožnim staršem. V </a:t>
            </a:r>
            <a:r>
              <a:rPr lang="sl-SI" sz="2000" dirty="0" smtClean="0">
                <a:latin typeface="Cambria" panose="02040503050406030204" pitchFamily="18" charset="0"/>
              </a:rPr>
              <a:t>duhovnika </a:t>
            </a:r>
            <a:r>
              <a:rPr lang="sl-SI" sz="2000" dirty="0">
                <a:latin typeface="Cambria" panose="02040503050406030204" pitchFamily="18" charset="0"/>
              </a:rPr>
              <a:t>ga je </a:t>
            </a:r>
            <a:endParaRPr lang="sl-SI" sz="2000" dirty="0" smtClean="0">
              <a:latin typeface="Cambria" panose="02040503050406030204" pitchFamily="18" charset="0"/>
            </a:endParaRPr>
          </a:p>
          <a:p>
            <a:pPr>
              <a:buFontTx/>
              <a:buNone/>
            </a:pPr>
            <a:r>
              <a:rPr lang="sl-SI" sz="2000" dirty="0" smtClean="0">
                <a:latin typeface="Cambria" panose="02040503050406030204" pitchFamily="18" charset="0"/>
              </a:rPr>
              <a:t>posvetil njegov </a:t>
            </a:r>
            <a:r>
              <a:rPr lang="sl-SI" sz="2000" dirty="0">
                <a:latin typeface="Cambria" panose="02040503050406030204" pitchFamily="18" charset="0"/>
              </a:rPr>
              <a:t>stric, ki je bil </a:t>
            </a:r>
            <a:r>
              <a:rPr lang="sl-SI" sz="2000" dirty="0" smtClean="0">
                <a:latin typeface="Cambria" panose="02040503050406030204" pitchFamily="18" charset="0"/>
              </a:rPr>
              <a:t>škof</a:t>
            </a:r>
            <a:r>
              <a:rPr lang="sl-SI" sz="2000" dirty="0">
                <a:latin typeface="Cambria" panose="02040503050406030204" pitchFamily="18" charset="0"/>
              </a:rPr>
              <a:t>. Kmalu za tem naj </a:t>
            </a:r>
            <a:endParaRPr lang="sl-SI" sz="2000" dirty="0" smtClean="0">
              <a:latin typeface="Cambria" panose="02040503050406030204" pitchFamily="18" charset="0"/>
            </a:endParaRPr>
          </a:p>
          <a:p>
            <a:pPr>
              <a:buFontTx/>
              <a:buNone/>
            </a:pPr>
            <a:r>
              <a:rPr lang="sl-SI" sz="2000" dirty="0" smtClean="0">
                <a:latin typeface="Cambria" panose="02040503050406030204" pitchFamily="18" charset="0"/>
              </a:rPr>
              <a:t>bi mu </a:t>
            </a:r>
            <a:r>
              <a:rPr lang="sl-SI" sz="2000" dirty="0">
                <a:latin typeface="Cambria" panose="02040503050406030204" pitchFamily="18" charset="0"/>
              </a:rPr>
              <a:t>zaradi </a:t>
            </a:r>
            <a:r>
              <a:rPr lang="sl-SI" sz="2000" dirty="0" smtClean="0">
                <a:latin typeface="Cambria" panose="02040503050406030204" pitchFamily="18" charset="0"/>
              </a:rPr>
              <a:t>kuge </a:t>
            </a:r>
            <a:r>
              <a:rPr lang="sl-SI" sz="2000" dirty="0">
                <a:latin typeface="Cambria" panose="02040503050406030204" pitchFamily="18" charset="0"/>
              </a:rPr>
              <a:t>umrli </a:t>
            </a:r>
            <a:r>
              <a:rPr lang="sl-SI" sz="2000" dirty="0" smtClean="0">
                <a:latin typeface="Cambria" panose="02040503050406030204" pitchFamily="18" charset="0"/>
              </a:rPr>
              <a:t>starši</a:t>
            </a:r>
            <a:r>
              <a:rPr lang="sl-SI" sz="2000" dirty="0">
                <a:latin typeface="Cambria" panose="02040503050406030204" pitchFamily="18" charset="0"/>
              </a:rPr>
              <a:t>. Podedoval je veliko </a:t>
            </a:r>
            <a:endParaRPr lang="sl-SI" sz="2000" dirty="0" smtClean="0">
              <a:latin typeface="Cambria" panose="02040503050406030204" pitchFamily="18" charset="0"/>
            </a:endParaRPr>
          </a:p>
          <a:p>
            <a:pPr>
              <a:buFontTx/>
              <a:buNone/>
            </a:pPr>
            <a:r>
              <a:rPr lang="sl-SI" sz="2000" dirty="0" smtClean="0">
                <a:latin typeface="Cambria" panose="02040503050406030204" pitchFamily="18" charset="0"/>
              </a:rPr>
              <a:t>premoženje</a:t>
            </a:r>
            <a:r>
              <a:rPr lang="sl-SI" sz="2000" dirty="0">
                <a:latin typeface="Cambria" panose="02040503050406030204" pitchFamily="18" charset="0"/>
              </a:rPr>
              <a:t>, ki pa </a:t>
            </a:r>
            <a:r>
              <a:rPr lang="sl-SI" sz="2000" dirty="0" smtClean="0">
                <a:latin typeface="Cambria" panose="02040503050406030204" pitchFamily="18" charset="0"/>
              </a:rPr>
              <a:t>ga </a:t>
            </a:r>
            <a:r>
              <a:rPr lang="sl-SI" sz="2000" dirty="0">
                <a:latin typeface="Cambria" panose="02040503050406030204" pitchFamily="18" charset="0"/>
              </a:rPr>
              <a:t>je razdelil med reveže. Kasneje </a:t>
            </a:r>
            <a:endParaRPr lang="sl-SI" sz="2000" dirty="0" smtClean="0">
              <a:latin typeface="Cambria" panose="02040503050406030204" pitchFamily="18" charset="0"/>
            </a:endParaRPr>
          </a:p>
          <a:p>
            <a:pPr>
              <a:buFontTx/>
              <a:buNone/>
            </a:pPr>
            <a:r>
              <a:rPr lang="sl-SI" sz="2000" dirty="0" smtClean="0">
                <a:latin typeface="Cambria" panose="02040503050406030204" pitchFamily="18" charset="0"/>
              </a:rPr>
              <a:t>je postal škof </a:t>
            </a:r>
            <a:r>
              <a:rPr lang="sl-SI" sz="2000" dirty="0">
                <a:latin typeface="Cambria" panose="02040503050406030204" pitchFamily="18" charset="0"/>
              </a:rPr>
              <a:t>v Miri </a:t>
            </a:r>
            <a:r>
              <a:rPr lang="sl-SI" sz="2000" dirty="0" smtClean="0">
                <a:latin typeface="Cambria" panose="02040503050406030204" pitchFamily="18" charset="0"/>
              </a:rPr>
              <a:t>(</a:t>
            </a:r>
            <a:r>
              <a:rPr lang="sl-SI" sz="2000" dirty="0">
                <a:latin typeface="Cambria" panose="02040503050406030204" pitchFamily="18" charset="0"/>
              </a:rPr>
              <a:t>današnji Demre, Turčija). </a:t>
            </a:r>
          </a:p>
          <a:p>
            <a:pPr>
              <a:buFontTx/>
              <a:buNone/>
            </a:pPr>
            <a:r>
              <a:rPr lang="sl-SI" sz="2000" b="1" dirty="0">
                <a:latin typeface="Cambria" panose="02040503050406030204" pitchFamily="18" charset="0"/>
              </a:rPr>
              <a:t>Legenda</a:t>
            </a:r>
            <a:r>
              <a:rPr lang="sl-SI" sz="2000" dirty="0">
                <a:latin typeface="Cambria" panose="02040503050406030204" pitchFamily="18" charset="0"/>
              </a:rPr>
              <a:t> pravi, da je neke noči pred oknom </a:t>
            </a:r>
            <a:r>
              <a:rPr lang="sl-SI" sz="2000" dirty="0" smtClean="0">
                <a:latin typeface="Cambria" panose="02040503050406030204" pitchFamily="18" charset="0"/>
              </a:rPr>
              <a:t>neke </a:t>
            </a:r>
          </a:p>
          <a:p>
            <a:pPr>
              <a:buFontTx/>
              <a:buNone/>
            </a:pPr>
            <a:r>
              <a:rPr lang="sl-SI" sz="2000" dirty="0" smtClean="0">
                <a:latin typeface="Cambria" panose="02040503050406030204" pitchFamily="18" charset="0"/>
              </a:rPr>
              <a:t>koče skrivaj </a:t>
            </a:r>
            <a:r>
              <a:rPr lang="sl-SI" sz="2000" dirty="0">
                <a:latin typeface="Cambria" panose="02040503050406030204" pitchFamily="18" charset="0"/>
              </a:rPr>
              <a:t>poslušal pogovor revnega </a:t>
            </a:r>
            <a:r>
              <a:rPr lang="sl-SI" sz="2000" dirty="0" smtClean="0">
                <a:latin typeface="Cambria" panose="02040503050406030204" pitchFamily="18" charset="0"/>
              </a:rPr>
              <a:t>očeta </a:t>
            </a:r>
            <a:r>
              <a:rPr lang="sl-SI" sz="2000" dirty="0">
                <a:latin typeface="Cambria" panose="02040503050406030204" pitchFamily="18" charset="0"/>
              </a:rPr>
              <a:t>s tremi </a:t>
            </a:r>
            <a:endParaRPr lang="sl-SI" sz="2000" dirty="0" smtClean="0">
              <a:latin typeface="Cambria" panose="02040503050406030204" pitchFamily="18" charset="0"/>
            </a:endParaRPr>
          </a:p>
          <a:p>
            <a:pPr>
              <a:buFontTx/>
              <a:buNone/>
            </a:pPr>
            <a:r>
              <a:rPr lang="sl-SI" sz="2000" dirty="0" smtClean="0">
                <a:latin typeface="Cambria" panose="02040503050406030204" pitchFamily="18" charset="0"/>
              </a:rPr>
              <a:t>hčerami</a:t>
            </a:r>
            <a:r>
              <a:rPr lang="sl-SI" sz="2000" dirty="0">
                <a:latin typeface="Cambria" panose="02040503050406030204" pitchFamily="18" charset="0"/>
              </a:rPr>
              <a:t>, </a:t>
            </a:r>
            <a:r>
              <a:rPr lang="sl-SI" sz="2000" dirty="0" smtClean="0">
                <a:latin typeface="Cambria" panose="02040503050406030204" pitchFamily="18" charset="0"/>
              </a:rPr>
              <a:t>ki </a:t>
            </a:r>
            <a:r>
              <a:rPr lang="sl-SI" sz="2000" dirty="0">
                <a:latin typeface="Cambria" panose="02040503050406030204" pitchFamily="18" charset="0"/>
              </a:rPr>
              <a:t>se niso mogle </a:t>
            </a:r>
            <a:r>
              <a:rPr lang="sl-SI" sz="2000" dirty="0" smtClean="0">
                <a:latin typeface="Cambria" panose="02040503050406030204" pitchFamily="18" charset="0"/>
              </a:rPr>
              <a:t>poročiti</a:t>
            </a:r>
            <a:r>
              <a:rPr lang="sl-SI" sz="2000" dirty="0">
                <a:latin typeface="Cambria" panose="02040503050406030204" pitchFamily="18" charset="0"/>
              </a:rPr>
              <a:t>, ker niso imele </a:t>
            </a:r>
            <a:endParaRPr lang="sl-SI" sz="2000" dirty="0" smtClean="0">
              <a:latin typeface="Cambria" panose="02040503050406030204" pitchFamily="18" charset="0"/>
            </a:endParaRPr>
          </a:p>
          <a:p>
            <a:pPr>
              <a:buFontTx/>
              <a:buNone/>
            </a:pPr>
            <a:r>
              <a:rPr lang="sl-SI" sz="2000" dirty="0" smtClean="0">
                <a:latin typeface="Cambria" panose="02040503050406030204" pitchFamily="18" charset="0"/>
              </a:rPr>
              <a:t>dote</a:t>
            </a:r>
            <a:r>
              <a:rPr lang="sl-SI" sz="2000" dirty="0">
                <a:latin typeface="Cambria" panose="02040503050406030204" pitchFamily="18" charset="0"/>
              </a:rPr>
              <a:t>. </a:t>
            </a:r>
            <a:r>
              <a:rPr lang="sl-SI" sz="2000" dirty="0" smtClean="0">
                <a:latin typeface="Cambria" panose="02040503050406030204" pitchFamily="18" charset="0"/>
              </a:rPr>
              <a:t>Ponoči </a:t>
            </a:r>
            <a:r>
              <a:rPr lang="sl-SI" sz="2000" dirty="0">
                <a:latin typeface="Cambria" panose="02040503050406030204" pitchFamily="18" charset="0"/>
              </a:rPr>
              <a:t>je v </a:t>
            </a:r>
            <a:r>
              <a:rPr lang="sl-SI" sz="2000" dirty="0" smtClean="0">
                <a:latin typeface="Cambria" panose="02040503050406030204" pitchFamily="18" charset="0"/>
              </a:rPr>
              <a:t>izbo vrgel </a:t>
            </a:r>
            <a:r>
              <a:rPr lang="sl-SI" sz="2000" dirty="0">
                <a:latin typeface="Cambria" panose="02040503050406030204" pitchFamily="18" charset="0"/>
              </a:rPr>
              <a:t>tri kepe zlata. Ena od njih </a:t>
            </a:r>
            <a:endParaRPr lang="sl-SI" sz="2000" dirty="0" smtClean="0">
              <a:latin typeface="Cambria" panose="02040503050406030204" pitchFamily="18" charset="0"/>
            </a:endParaRPr>
          </a:p>
          <a:p>
            <a:pPr>
              <a:buFontTx/>
              <a:buNone/>
            </a:pPr>
            <a:r>
              <a:rPr lang="sl-SI" sz="2000" dirty="0" smtClean="0">
                <a:latin typeface="Cambria" panose="02040503050406030204" pitchFamily="18" charset="0"/>
              </a:rPr>
              <a:t>se </a:t>
            </a:r>
            <a:r>
              <a:rPr lang="sl-SI" sz="2000" dirty="0">
                <a:latin typeface="Cambria" panose="02040503050406030204" pitchFamily="18" charset="0"/>
              </a:rPr>
              <a:t>je </a:t>
            </a:r>
            <a:r>
              <a:rPr lang="sl-SI" sz="2000" dirty="0" smtClean="0">
                <a:latin typeface="Cambria" panose="02040503050406030204" pitchFamily="18" charset="0"/>
              </a:rPr>
              <a:t>odkotalila v copat </a:t>
            </a:r>
            <a:r>
              <a:rPr lang="sl-SI" sz="2000" dirty="0">
                <a:latin typeface="Cambria" panose="02040503050406030204" pitchFamily="18" charset="0"/>
              </a:rPr>
              <a:t>pred ognjiščem (od tod </a:t>
            </a:r>
            <a:endParaRPr lang="sl-SI" sz="2000" dirty="0" smtClean="0">
              <a:latin typeface="Cambria" panose="02040503050406030204" pitchFamily="18" charset="0"/>
            </a:endParaRPr>
          </a:p>
          <a:p>
            <a:pPr>
              <a:buFontTx/>
              <a:buNone/>
            </a:pPr>
            <a:r>
              <a:rPr lang="sl-SI" sz="2000" dirty="0" smtClean="0">
                <a:latin typeface="Cambria" panose="02040503050406030204" pitchFamily="18" charset="0"/>
              </a:rPr>
              <a:t>navada</a:t>
            </a:r>
            <a:r>
              <a:rPr lang="sl-SI" sz="2000" dirty="0">
                <a:latin typeface="Cambria" panose="02040503050406030204" pitchFamily="18" charset="0"/>
              </a:rPr>
              <a:t>, da </a:t>
            </a:r>
            <a:r>
              <a:rPr lang="sl-SI" sz="2000" dirty="0" smtClean="0">
                <a:latin typeface="Cambria" panose="02040503050406030204" pitchFamily="18" charset="0"/>
              </a:rPr>
              <a:t>se nastavijo krožniki </a:t>
            </a:r>
            <a:r>
              <a:rPr lang="sl-SI" sz="2000" dirty="0">
                <a:latin typeface="Cambria" panose="02040503050406030204" pitchFamily="18" charset="0"/>
              </a:rPr>
              <a:t>ali copati </a:t>
            </a:r>
            <a:r>
              <a:rPr lang="sl-SI" sz="2000" dirty="0" smtClean="0">
                <a:latin typeface="Cambria" panose="02040503050406030204" pitchFamily="18" charset="0"/>
              </a:rPr>
              <a:t>za</a:t>
            </a:r>
          </a:p>
          <a:p>
            <a:pPr>
              <a:buFontTx/>
              <a:buNone/>
            </a:pPr>
            <a:r>
              <a:rPr lang="sl-SI" sz="2000" dirty="0" smtClean="0">
                <a:latin typeface="Cambria" panose="02040503050406030204" pitchFamily="18" charset="0"/>
              </a:rPr>
              <a:t>Miklavževa </a:t>
            </a:r>
            <a:r>
              <a:rPr lang="sl-SI" sz="2000" dirty="0">
                <a:latin typeface="Cambria" panose="02040503050406030204" pitchFamily="18" charset="0"/>
              </a:rPr>
              <a:t>darila).</a:t>
            </a:r>
            <a:endParaRPr lang="sl-SI" sz="2000" b="1" dirty="0">
              <a:latin typeface="Cambria" panose="02040503050406030204" pitchFamily="18" charset="0"/>
            </a:endParaRPr>
          </a:p>
          <a:p>
            <a:endParaRPr lang="sl-SI" sz="2000" dirty="0">
              <a:latin typeface="Cambria" panose="02040503050406030204" pitchFamily="18" charset="0"/>
            </a:endParaRPr>
          </a:p>
        </p:txBody>
      </p:sp>
      <p:sp>
        <p:nvSpPr>
          <p:cNvPr id="5" name="Označba mesta datuma 4"/>
          <p:cNvSpPr>
            <a:spLocks noGrp="1"/>
          </p:cNvSpPr>
          <p:nvPr>
            <p:ph type="dt" sz="half" idx="10"/>
          </p:nvPr>
        </p:nvSpPr>
        <p:spPr/>
        <p:txBody>
          <a:bodyPr/>
          <a:lstStyle/>
          <a:p>
            <a:r>
              <a:rPr lang="sl-SI" dirty="0" smtClean="0"/>
              <a:t>26.6.2015</a:t>
            </a:r>
            <a:endParaRPr lang="sl-SI" dirty="0"/>
          </a:p>
        </p:txBody>
      </p:sp>
      <p:sp>
        <p:nvSpPr>
          <p:cNvPr id="6" name="Označba mesta noge 5"/>
          <p:cNvSpPr>
            <a:spLocks noGrp="1"/>
          </p:cNvSpPr>
          <p:nvPr>
            <p:ph type="ftr" sz="quarter" idx="11"/>
          </p:nvPr>
        </p:nvSpPr>
        <p:spPr/>
        <p:txBody>
          <a:bodyPr/>
          <a:lstStyle/>
          <a:p>
            <a:r>
              <a:rPr lang="sl-SI" dirty="0" smtClean="0"/>
              <a:t>Mojca Pozvek, prof. RP</a:t>
            </a:r>
            <a:endParaRPr lang="sl-SI" dirty="0"/>
          </a:p>
        </p:txBody>
      </p:sp>
      <p:sp>
        <p:nvSpPr>
          <p:cNvPr id="7" name="Označba mesta številke diapozitiva 6"/>
          <p:cNvSpPr>
            <a:spLocks noGrp="1"/>
          </p:cNvSpPr>
          <p:nvPr>
            <p:ph type="sldNum" sz="quarter" idx="12"/>
          </p:nvPr>
        </p:nvSpPr>
        <p:spPr/>
        <p:txBody>
          <a:bodyPr/>
          <a:lstStyle/>
          <a:p>
            <a:fld id="{C17AB999-5063-47A3-886E-33D6F28143F1}" type="slidenum">
              <a:rPr lang="sl-SI" smtClean="0"/>
              <a:pPr/>
              <a:t>13</a:t>
            </a:fld>
            <a:endParaRPr lang="sl-SI" dirty="0"/>
          </a:p>
        </p:txBody>
      </p:sp>
      <p:pic>
        <p:nvPicPr>
          <p:cNvPr id="12" name="Označba mesta vsebine 1"/>
          <p:cNvPicPr>
            <a:picLocks noChangeAspect="1"/>
          </p:cNvPicPr>
          <p:nvPr/>
        </p:nvPicPr>
        <p:blipFill>
          <a:blip r:embed="rId2" cstate="print">
            <a:extLst>
              <a:ext uri="{28A0092B-C50C-407E-A947-70E740481C1C}">
                <a14:useLocalDpi xmlns="" xmlns:a14="http://schemas.microsoft.com/office/drawing/2010/main"/>
              </a:ext>
            </a:extLst>
          </a:blip>
          <a:stretch>
            <a:fillRect/>
          </a:stretch>
        </p:blipFill>
        <p:spPr>
          <a:xfrm>
            <a:off x="209078" y="1486274"/>
            <a:ext cx="2592953" cy="365050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 xmlns:p14="http://schemas.microsoft.com/office/powerpoint/2010/main" val="428303758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628650" y="365127"/>
            <a:ext cx="7886700" cy="670297"/>
          </a:xfrm>
        </p:spPr>
        <p:txBody>
          <a:bodyPr>
            <a:normAutofit fontScale="90000"/>
          </a:bodyPr>
          <a:lstStyle/>
          <a:p>
            <a:r>
              <a:rPr lang="sl-SI" b="1" dirty="0" smtClean="0">
                <a:solidFill>
                  <a:srgbClr val="FF0000"/>
                </a:solidFill>
                <a:effectLst>
                  <a:outerShdw blurRad="38100" dist="38100" dir="2700000" algn="tl">
                    <a:srgbClr val="000000">
                      <a:alpha val="43137"/>
                    </a:srgbClr>
                  </a:outerShdw>
                </a:effectLst>
                <a:latin typeface="Cambria" panose="02040503050406030204" pitchFamily="18" charset="0"/>
              </a:rPr>
              <a:t>BOŽIČ, </a:t>
            </a:r>
            <a:r>
              <a:rPr lang="sl-SI" b="1" dirty="0" smtClean="0">
                <a:solidFill>
                  <a:schemeClr val="bg1">
                    <a:lumMod val="50000"/>
                  </a:schemeClr>
                </a:solidFill>
                <a:effectLst>
                  <a:outerShdw blurRad="38100" dist="38100" dir="2700000" algn="tl">
                    <a:srgbClr val="000000">
                      <a:alpha val="43137"/>
                    </a:srgbClr>
                  </a:outerShdw>
                </a:effectLst>
                <a:latin typeface="Cambria" panose="02040503050406030204" pitchFamily="18" charset="0"/>
              </a:rPr>
              <a:t>25. december</a:t>
            </a:r>
            <a:endParaRPr lang="sl-SI" b="1" dirty="0">
              <a:solidFill>
                <a:schemeClr val="bg1">
                  <a:lumMod val="50000"/>
                </a:schemeClr>
              </a:solidFill>
              <a:effectLst>
                <a:outerShdw blurRad="38100" dist="38100" dir="2700000" algn="tl">
                  <a:srgbClr val="000000">
                    <a:alpha val="43137"/>
                  </a:srgbClr>
                </a:outerShdw>
              </a:effectLst>
              <a:latin typeface="Cambria" panose="02040503050406030204" pitchFamily="18" charset="0"/>
            </a:endParaRPr>
          </a:p>
        </p:txBody>
      </p:sp>
      <p:sp>
        <p:nvSpPr>
          <p:cNvPr id="7" name="Označba mesta vsebine 6"/>
          <p:cNvSpPr>
            <a:spLocks noGrp="1"/>
          </p:cNvSpPr>
          <p:nvPr>
            <p:ph sz="half" idx="1"/>
          </p:nvPr>
        </p:nvSpPr>
        <p:spPr>
          <a:xfrm>
            <a:off x="205907" y="1259029"/>
            <a:ext cx="4960285" cy="4899724"/>
          </a:xfrm>
          <a:ln>
            <a:solidFill>
              <a:schemeClr val="bg1">
                <a:lumMod val="50000"/>
              </a:schemeClr>
            </a:solidFill>
          </a:ln>
        </p:spPr>
        <p:txBody>
          <a:bodyPr>
            <a:noAutofit/>
          </a:bodyPr>
          <a:lstStyle/>
          <a:p>
            <a:pPr>
              <a:lnSpc>
                <a:spcPct val="80000"/>
              </a:lnSpc>
              <a:buFontTx/>
              <a:buNone/>
            </a:pPr>
            <a:r>
              <a:rPr lang="sl-SI" sz="2400" b="1" dirty="0">
                <a:latin typeface="Cambria" panose="02040503050406030204" pitchFamily="18" charset="0"/>
              </a:rPr>
              <a:t>Božič</a:t>
            </a:r>
            <a:r>
              <a:rPr lang="sl-SI" sz="2400" dirty="0">
                <a:latin typeface="Cambria" panose="02040503050406030204" pitchFamily="18" charset="0"/>
              </a:rPr>
              <a:t> je drugi največji krščanski </a:t>
            </a:r>
            <a:endParaRPr lang="sl-SI" sz="2400" dirty="0" smtClean="0">
              <a:latin typeface="Cambria" panose="02040503050406030204" pitchFamily="18" charset="0"/>
            </a:endParaRPr>
          </a:p>
          <a:p>
            <a:pPr>
              <a:lnSpc>
                <a:spcPct val="80000"/>
              </a:lnSpc>
              <a:buFontTx/>
              <a:buNone/>
            </a:pPr>
            <a:r>
              <a:rPr lang="sl-SI" sz="2400" dirty="0" smtClean="0">
                <a:latin typeface="Cambria" panose="02040503050406030204" pitchFamily="18" charset="0"/>
              </a:rPr>
              <a:t>praznik</a:t>
            </a:r>
            <a:r>
              <a:rPr lang="sl-SI" sz="2400" dirty="0">
                <a:latin typeface="Cambria" panose="02040503050406030204" pitchFamily="18" charset="0"/>
              </a:rPr>
              <a:t>, </a:t>
            </a:r>
            <a:r>
              <a:rPr lang="sl-SI" sz="2400" dirty="0" smtClean="0">
                <a:latin typeface="Cambria" panose="02040503050406030204" pitchFamily="18" charset="0"/>
              </a:rPr>
              <a:t>vendar </a:t>
            </a:r>
            <a:r>
              <a:rPr lang="sl-SI" sz="2400" dirty="0">
                <a:latin typeface="Cambria" panose="02040503050406030204" pitchFamily="18" charset="0"/>
              </a:rPr>
              <a:t>pa </a:t>
            </a:r>
            <a:r>
              <a:rPr lang="sl-SI" sz="2400" dirty="0" smtClean="0">
                <a:latin typeface="Cambria" panose="02040503050406030204" pitchFamily="18" charset="0"/>
              </a:rPr>
              <a:t>veliko mlajši </a:t>
            </a:r>
            <a:r>
              <a:rPr lang="sl-SI" sz="2400" dirty="0">
                <a:latin typeface="Cambria" panose="02040503050406030204" pitchFamily="18" charset="0"/>
              </a:rPr>
              <a:t>od </a:t>
            </a:r>
            <a:endParaRPr lang="sl-SI" sz="2400" dirty="0" smtClean="0">
              <a:latin typeface="Cambria" panose="02040503050406030204" pitchFamily="18" charset="0"/>
            </a:endParaRPr>
          </a:p>
          <a:p>
            <a:pPr>
              <a:lnSpc>
                <a:spcPct val="80000"/>
              </a:lnSpc>
              <a:buFontTx/>
              <a:buNone/>
            </a:pPr>
            <a:r>
              <a:rPr lang="sl-SI" sz="2400" dirty="0" smtClean="0">
                <a:latin typeface="Cambria" panose="02040503050406030204" pitchFamily="18" charset="0"/>
              </a:rPr>
              <a:t>velike </a:t>
            </a:r>
            <a:r>
              <a:rPr lang="sl-SI" sz="2400" dirty="0">
                <a:latin typeface="Cambria" panose="02040503050406030204" pitchFamily="18" charset="0"/>
              </a:rPr>
              <a:t>noči. </a:t>
            </a:r>
            <a:r>
              <a:rPr lang="sl-SI" sz="2400" dirty="0" smtClean="0">
                <a:latin typeface="Cambria" panose="02040503050406030204" pitchFamily="18" charset="0"/>
              </a:rPr>
              <a:t>Praznovanje </a:t>
            </a:r>
            <a:r>
              <a:rPr lang="sl-SI" sz="2400" dirty="0">
                <a:latin typeface="Cambria" panose="02040503050406030204" pitchFamily="18" charset="0"/>
              </a:rPr>
              <a:t>božiča se je </a:t>
            </a:r>
            <a:endParaRPr lang="sl-SI" sz="2400" dirty="0" smtClean="0">
              <a:latin typeface="Cambria" panose="02040503050406030204" pitchFamily="18" charset="0"/>
            </a:endParaRPr>
          </a:p>
          <a:p>
            <a:pPr>
              <a:lnSpc>
                <a:spcPct val="80000"/>
              </a:lnSpc>
              <a:buFontTx/>
              <a:buNone/>
            </a:pPr>
            <a:r>
              <a:rPr lang="sl-SI" sz="2400" dirty="0" smtClean="0">
                <a:latin typeface="Cambria" panose="02040503050406030204" pitchFamily="18" charset="0"/>
              </a:rPr>
              <a:t>začelo </a:t>
            </a:r>
            <a:r>
              <a:rPr lang="sl-SI" sz="2400" dirty="0">
                <a:latin typeface="Cambria" panose="02040503050406030204" pitchFamily="18" charset="0"/>
              </a:rPr>
              <a:t>šele </a:t>
            </a:r>
            <a:r>
              <a:rPr lang="sl-SI" sz="2400" dirty="0" smtClean="0">
                <a:latin typeface="Cambria" panose="02040503050406030204" pitchFamily="18" charset="0"/>
              </a:rPr>
              <a:t>okoli </a:t>
            </a:r>
            <a:r>
              <a:rPr lang="sl-SI" sz="2400" dirty="0">
                <a:latin typeface="Cambria" panose="02040503050406030204" pitchFamily="18" charset="0"/>
              </a:rPr>
              <a:t>l. </a:t>
            </a:r>
            <a:r>
              <a:rPr lang="sl-SI" sz="2400" dirty="0" smtClean="0">
                <a:latin typeface="Cambria" panose="02040503050406030204" pitchFamily="18" charset="0"/>
              </a:rPr>
              <a:t>350 </a:t>
            </a:r>
            <a:r>
              <a:rPr lang="sl-SI" sz="2400" dirty="0">
                <a:latin typeface="Cambria" panose="02040503050406030204" pitchFamily="18" charset="0"/>
              </a:rPr>
              <a:t>v Rimu, kjer </a:t>
            </a:r>
            <a:endParaRPr lang="sl-SI" sz="2400" dirty="0" smtClean="0">
              <a:latin typeface="Cambria" panose="02040503050406030204" pitchFamily="18" charset="0"/>
            </a:endParaRPr>
          </a:p>
          <a:p>
            <a:pPr>
              <a:lnSpc>
                <a:spcPct val="80000"/>
              </a:lnSpc>
              <a:buFontTx/>
              <a:buNone/>
            </a:pPr>
            <a:r>
              <a:rPr lang="sl-SI" sz="2400" dirty="0" smtClean="0">
                <a:latin typeface="Cambria" panose="02040503050406030204" pitchFamily="18" charset="0"/>
              </a:rPr>
              <a:t>so </a:t>
            </a:r>
            <a:r>
              <a:rPr lang="sl-SI" sz="2400" dirty="0">
                <a:latin typeface="Cambria" panose="02040503050406030204" pitchFamily="18" charset="0"/>
              </a:rPr>
              <a:t>tudi izbrali </a:t>
            </a:r>
            <a:r>
              <a:rPr lang="sl-SI" sz="2400" b="1" dirty="0" smtClean="0">
                <a:latin typeface="Cambria" panose="02040503050406030204" pitchFamily="18" charset="0"/>
              </a:rPr>
              <a:t>25</a:t>
            </a:r>
            <a:r>
              <a:rPr lang="sl-SI" sz="2400" b="1" dirty="0">
                <a:latin typeface="Cambria" panose="02040503050406030204" pitchFamily="18" charset="0"/>
              </a:rPr>
              <a:t>. </a:t>
            </a:r>
            <a:r>
              <a:rPr lang="sl-SI" sz="2400" b="1" dirty="0" smtClean="0">
                <a:latin typeface="Cambria" panose="02040503050406030204" pitchFamily="18" charset="0"/>
              </a:rPr>
              <a:t>december</a:t>
            </a:r>
            <a:r>
              <a:rPr lang="sl-SI" sz="2400" dirty="0" smtClean="0">
                <a:latin typeface="Cambria" panose="02040503050406030204" pitchFamily="18" charset="0"/>
              </a:rPr>
              <a:t> </a:t>
            </a:r>
            <a:r>
              <a:rPr lang="sl-SI" sz="2400" dirty="0">
                <a:latin typeface="Cambria" panose="02040503050406030204" pitchFamily="18" charset="0"/>
              </a:rPr>
              <a:t>kot </a:t>
            </a:r>
            <a:endParaRPr lang="sl-SI" sz="2400" dirty="0" smtClean="0">
              <a:latin typeface="Cambria" panose="02040503050406030204" pitchFamily="18" charset="0"/>
            </a:endParaRPr>
          </a:p>
          <a:p>
            <a:pPr>
              <a:lnSpc>
                <a:spcPct val="80000"/>
              </a:lnSpc>
              <a:buFontTx/>
              <a:buNone/>
            </a:pPr>
            <a:r>
              <a:rPr lang="sl-SI" sz="2400" dirty="0" smtClean="0">
                <a:latin typeface="Cambria" panose="02040503050406030204" pitchFamily="18" charset="0"/>
              </a:rPr>
              <a:t>datum Kristusovega </a:t>
            </a:r>
            <a:r>
              <a:rPr lang="sl-SI" sz="2400" dirty="0">
                <a:latin typeface="Cambria" panose="02040503050406030204" pitchFamily="18" charset="0"/>
              </a:rPr>
              <a:t>rojstva. </a:t>
            </a:r>
          </a:p>
          <a:p>
            <a:pPr>
              <a:lnSpc>
                <a:spcPct val="80000"/>
              </a:lnSpc>
              <a:buFontTx/>
              <a:buNone/>
            </a:pPr>
            <a:r>
              <a:rPr lang="sl-SI" sz="2400" dirty="0" smtClean="0">
                <a:latin typeface="Cambria" panose="02040503050406030204" pitchFamily="18" charset="0"/>
              </a:rPr>
              <a:t>Jezus </a:t>
            </a:r>
            <a:r>
              <a:rPr lang="sl-SI" sz="2400" dirty="0">
                <a:latin typeface="Cambria" panose="02040503050406030204" pitchFamily="18" charset="0"/>
              </a:rPr>
              <a:t>Kristus se je rodil </a:t>
            </a:r>
            <a:r>
              <a:rPr lang="sl-SI" sz="2400" dirty="0" smtClean="0">
                <a:latin typeface="Cambria" panose="02040503050406030204" pitchFamily="18" charset="0"/>
              </a:rPr>
              <a:t>v</a:t>
            </a:r>
          </a:p>
          <a:p>
            <a:pPr>
              <a:lnSpc>
                <a:spcPct val="80000"/>
              </a:lnSpc>
              <a:buFontTx/>
              <a:buNone/>
            </a:pPr>
            <a:r>
              <a:rPr lang="sl-SI" sz="2400" dirty="0" smtClean="0">
                <a:latin typeface="Cambria" panose="02040503050406030204" pitchFamily="18" charset="0"/>
              </a:rPr>
              <a:t>betlehemski votlini</a:t>
            </a:r>
            <a:r>
              <a:rPr lang="sl-SI" sz="2400" dirty="0">
                <a:latin typeface="Cambria" panose="02040503050406030204" pitchFamily="18" charset="0"/>
              </a:rPr>
              <a:t>, </a:t>
            </a:r>
            <a:r>
              <a:rPr lang="sl-SI" sz="2400" dirty="0" smtClean="0">
                <a:latin typeface="Cambria" panose="02040503050406030204" pitchFamily="18" charset="0"/>
              </a:rPr>
              <a:t>materi Mariji </a:t>
            </a:r>
            <a:r>
              <a:rPr lang="sl-SI" sz="2400" dirty="0">
                <a:latin typeface="Cambria" panose="02040503050406030204" pitchFamily="18" charset="0"/>
              </a:rPr>
              <a:t>in </a:t>
            </a:r>
            <a:endParaRPr lang="sl-SI" sz="2400" dirty="0" smtClean="0">
              <a:latin typeface="Cambria" panose="02040503050406030204" pitchFamily="18" charset="0"/>
            </a:endParaRPr>
          </a:p>
          <a:p>
            <a:pPr>
              <a:lnSpc>
                <a:spcPct val="80000"/>
              </a:lnSpc>
              <a:buFontTx/>
              <a:buNone/>
            </a:pPr>
            <a:r>
              <a:rPr lang="sl-SI" sz="2400" dirty="0" smtClean="0">
                <a:latin typeface="Cambria" panose="02040503050406030204" pitchFamily="18" charset="0"/>
              </a:rPr>
              <a:t>očetu </a:t>
            </a:r>
            <a:r>
              <a:rPr lang="sl-SI" sz="2400" dirty="0">
                <a:latin typeface="Cambria" panose="02040503050406030204" pitchFamily="18" charset="0"/>
              </a:rPr>
              <a:t>tesarju </a:t>
            </a:r>
            <a:r>
              <a:rPr lang="sl-SI" sz="2400" dirty="0" smtClean="0">
                <a:latin typeface="Cambria" panose="02040503050406030204" pitchFamily="18" charset="0"/>
              </a:rPr>
              <a:t>Jožefu. </a:t>
            </a:r>
          </a:p>
          <a:p>
            <a:pPr>
              <a:lnSpc>
                <a:spcPct val="80000"/>
              </a:lnSpc>
              <a:buFontTx/>
              <a:buNone/>
            </a:pPr>
            <a:r>
              <a:rPr lang="sl-SI" sz="2400" dirty="0" smtClean="0">
                <a:latin typeface="Cambria" panose="02040503050406030204" pitchFamily="18" charset="0"/>
              </a:rPr>
              <a:t>Kristjani </a:t>
            </a:r>
            <a:r>
              <a:rPr lang="sl-SI" sz="2400" dirty="0">
                <a:latin typeface="Cambria" panose="02040503050406030204" pitchFamily="18" charset="0"/>
              </a:rPr>
              <a:t>se na </a:t>
            </a:r>
            <a:r>
              <a:rPr lang="sl-SI" sz="2400" dirty="0" smtClean="0">
                <a:latin typeface="Cambria" panose="02040503050406030204" pitchFamily="18" charset="0"/>
              </a:rPr>
              <a:t>praznovanje </a:t>
            </a:r>
          </a:p>
          <a:p>
            <a:pPr>
              <a:lnSpc>
                <a:spcPct val="80000"/>
              </a:lnSpc>
              <a:buFontTx/>
              <a:buNone/>
            </a:pPr>
            <a:r>
              <a:rPr lang="sl-SI" sz="2400" dirty="0" smtClean="0">
                <a:latin typeface="Cambria" panose="02040503050406030204" pitchFamily="18" charset="0"/>
              </a:rPr>
              <a:t>pripravljajo </a:t>
            </a:r>
            <a:r>
              <a:rPr lang="sl-SI" sz="2400" dirty="0">
                <a:latin typeface="Cambria" panose="02040503050406030204" pitchFamily="18" charset="0"/>
              </a:rPr>
              <a:t>štiri </a:t>
            </a:r>
            <a:r>
              <a:rPr lang="sl-SI" sz="2400" dirty="0" smtClean="0">
                <a:latin typeface="Cambria" panose="02040503050406030204" pitchFamily="18" charset="0"/>
              </a:rPr>
              <a:t>adventne </a:t>
            </a:r>
            <a:r>
              <a:rPr lang="sl-SI" sz="2400" dirty="0">
                <a:latin typeface="Cambria" panose="02040503050406030204" pitchFamily="18" charset="0"/>
              </a:rPr>
              <a:t>nedelje </a:t>
            </a:r>
            <a:endParaRPr lang="sl-SI" sz="2400" dirty="0" smtClean="0">
              <a:latin typeface="Cambria" panose="02040503050406030204" pitchFamily="18" charset="0"/>
            </a:endParaRPr>
          </a:p>
          <a:p>
            <a:pPr>
              <a:lnSpc>
                <a:spcPct val="80000"/>
              </a:lnSpc>
              <a:buFontTx/>
              <a:buNone/>
            </a:pPr>
            <a:r>
              <a:rPr lang="sl-SI" sz="2400" dirty="0" smtClean="0">
                <a:latin typeface="Cambria" panose="02040503050406030204" pitchFamily="18" charset="0"/>
              </a:rPr>
              <a:t>(</a:t>
            </a:r>
            <a:r>
              <a:rPr lang="sl-SI" sz="2400" dirty="0">
                <a:latin typeface="Cambria" panose="02040503050406030204" pitchFamily="18" charset="0"/>
              </a:rPr>
              <a:t>advent – prihod).</a:t>
            </a:r>
          </a:p>
        </p:txBody>
      </p:sp>
      <p:sp>
        <p:nvSpPr>
          <p:cNvPr id="4" name="Označba mesta datuma 3"/>
          <p:cNvSpPr>
            <a:spLocks noGrp="1"/>
          </p:cNvSpPr>
          <p:nvPr>
            <p:ph type="dt" sz="half" idx="10"/>
          </p:nvPr>
        </p:nvSpPr>
        <p:spPr/>
        <p:txBody>
          <a:bodyPr/>
          <a:lstStyle/>
          <a:p>
            <a:r>
              <a:rPr lang="sl-SI" dirty="0" smtClean="0"/>
              <a:t>26.6.2015</a:t>
            </a:r>
            <a:endParaRPr lang="sl-SI" dirty="0"/>
          </a:p>
        </p:txBody>
      </p:sp>
      <p:sp>
        <p:nvSpPr>
          <p:cNvPr id="5" name="Označba mesta noge 4"/>
          <p:cNvSpPr>
            <a:spLocks noGrp="1"/>
          </p:cNvSpPr>
          <p:nvPr>
            <p:ph type="ftr" sz="quarter" idx="11"/>
          </p:nvPr>
        </p:nvSpPr>
        <p:spPr/>
        <p:txBody>
          <a:bodyPr/>
          <a:lstStyle/>
          <a:p>
            <a:r>
              <a:rPr lang="sl-SI" dirty="0" smtClean="0"/>
              <a:t>Mojca Pozvek, prof. RP</a:t>
            </a:r>
            <a:endParaRPr lang="sl-SI" dirty="0"/>
          </a:p>
        </p:txBody>
      </p:sp>
      <p:sp>
        <p:nvSpPr>
          <p:cNvPr id="6" name="Označba mesta številke diapozitiva 5"/>
          <p:cNvSpPr>
            <a:spLocks noGrp="1"/>
          </p:cNvSpPr>
          <p:nvPr>
            <p:ph type="sldNum" sz="quarter" idx="12"/>
          </p:nvPr>
        </p:nvSpPr>
        <p:spPr/>
        <p:txBody>
          <a:bodyPr/>
          <a:lstStyle/>
          <a:p>
            <a:fld id="{C17AB999-5063-47A3-886E-33D6F28143F1}" type="slidenum">
              <a:rPr lang="sl-SI" smtClean="0"/>
              <a:pPr/>
              <a:t>14</a:t>
            </a:fld>
            <a:endParaRPr lang="sl-SI" dirty="0"/>
          </a:p>
        </p:txBody>
      </p:sp>
      <p:pic>
        <p:nvPicPr>
          <p:cNvPr id="8" name="Slika 7"/>
          <p:cNvPicPr>
            <a:picLocks noChangeAspect="1"/>
          </p:cNvPicPr>
          <p:nvPr/>
        </p:nvPicPr>
        <p:blipFill>
          <a:blip r:embed="rId2" cstate="print">
            <a:extLst>
              <a:ext uri="{28A0092B-C50C-407E-A947-70E740481C1C}">
                <a14:useLocalDpi xmlns="" xmlns:a14="http://schemas.microsoft.com/office/drawing/2010/main"/>
              </a:ext>
            </a:extLst>
          </a:blip>
          <a:stretch>
            <a:fillRect/>
          </a:stretch>
        </p:blipFill>
        <p:spPr>
          <a:xfrm>
            <a:off x="5299093" y="1259029"/>
            <a:ext cx="3629753" cy="429762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 xmlns:p14="http://schemas.microsoft.com/office/powerpoint/2010/main" val="361231180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6" end="6"/>
                                            </p:txEl>
                                          </p:spTgt>
                                        </p:tgtEl>
                                        <p:attrNameLst>
                                          <p:attrName>style.visibility</p:attrName>
                                        </p:attrNameLst>
                                      </p:cBhvr>
                                      <p:to>
                                        <p:strVal val="visible"/>
                                      </p:to>
                                    </p:set>
                                    <p:animEffect transition="in" filter="fade">
                                      <p:cBhvr>
                                        <p:cTn id="7" dur="500"/>
                                        <p:tgtEl>
                                          <p:spTgt spid="7">
                                            <p:txEl>
                                              <p:pRg st="6" end="6"/>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xEl>
                                              <p:pRg st="7" end="7"/>
                                            </p:txEl>
                                          </p:spTgt>
                                        </p:tgtEl>
                                        <p:attrNameLst>
                                          <p:attrName>style.visibility</p:attrName>
                                        </p:attrNameLst>
                                      </p:cBhvr>
                                      <p:to>
                                        <p:strVal val="visible"/>
                                      </p:to>
                                    </p:set>
                                    <p:animEffect transition="in" filter="fade">
                                      <p:cBhvr>
                                        <p:cTn id="10" dur="500"/>
                                        <p:tgtEl>
                                          <p:spTgt spid="7">
                                            <p:txEl>
                                              <p:pRg st="7" end="7"/>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xEl>
                                              <p:pRg st="8" end="8"/>
                                            </p:txEl>
                                          </p:spTgt>
                                        </p:tgtEl>
                                        <p:attrNameLst>
                                          <p:attrName>style.visibility</p:attrName>
                                        </p:attrNameLst>
                                      </p:cBhvr>
                                      <p:to>
                                        <p:strVal val="visible"/>
                                      </p:to>
                                    </p:set>
                                    <p:animEffect transition="in" filter="fade">
                                      <p:cBhvr>
                                        <p:cTn id="13" dur="500"/>
                                        <p:tgtEl>
                                          <p:spTgt spid="7">
                                            <p:txEl>
                                              <p:pRg st="8" end="8"/>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xEl>
                                              <p:pRg st="9" end="9"/>
                                            </p:txEl>
                                          </p:spTgt>
                                        </p:tgtEl>
                                        <p:attrNameLst>
                                          <p:attrName>style.visibility</p:attrName>
                                        </p:attrNameLst>
                                      </p:cBhvr>
                                      <p:to>
                                        <p:strVal val="visible"/>
                                      </p:to>
                                    </p:set>
                                    <p:animEffect transition="in" filter="fade">
                                      <p:cBhvr>
                                        <p:cTn id="16" dur="500"/>
                                        <p:tgtEl>
                                          <p:spTgt spid="7">
                                            <p:txEl>
                                              <p:pRg st="9" end="9"/>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
                                            <p:txEl>
                                              <p:pRg st="10" end="10"/>
                                            </p:txEl>
                                          </p:spTgt>
                                        </p:tgtEl>
                                        <p:attrNameLst>
                                          <p:attrName>style.visibility</p:attrName>
                                        </p:attrNameLst>
                                      </p:cBhvr>
                                      <p:to>
                                        <p:strVal val="visible"/>
                                      </p:to>
                                    </p:set>
                                    <p:animEffect transition="in" filter="fade">
                                      <p:cBhvr>
                                        <p:cTn id="19" dur="500"/>
                                        <p:tgtEl>
                                          <p:spTgt spid="7">
                                            <p:txEl>
                                              <p:pRg st="10" end="10"/>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
                                            <p:txEl>
                                              <p:pRg st="11" end="11"/>
                                            </p:txEl>
                                          </p:spTgt>
                                        </p:tgtEl>
                                        <p:attrNameLst>
                                          <p:attrName>style.visibility</p:attrName>
                                        </p:attrNameLst>
                                      </p:cBhvr>
                                      <p:to>
                                        <p:strVal val="visible"/>
                                      </p:to>
                                    </p:set>
                                    <p:animEffect transition="in" filter="fade">
                                      <p:cBhvr>
                                        <p:cTn id="22" dur="500"/>
                                        <p:tgtEl>
                                          <p:spTgt spid="7">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628650" y="365127"/>
            <a:ext cx="7886700" cy="670297"/>
          </a:xfrm>
        </p:spPr>
        <p:txBody>
          <a:bodyPr>
            <a:normAutofit fontScale="90000"/>
          </a:bodyPr>
          <a:lstStyle/>
          <a:p>
            <a:r>
              <a:rPr lang="sl-SI" b="1" dirty="0" smtClean="0">
                <a:solidFill>
                  <a:srgbClr val="FF0000"/>
                </a:solidFill>
                <a:effectLst>
                  <a:outerShdw blurRad="38100" dist="38100" dir="2700000" algn="tl">
                    <a:srgbClr val="000000">
                      <a:alpha val="43137"/>
                    </a:srgbClr>
                  </a:outerShdw>
                </a:effectLst>
                <a:latin typeface="Cambria" panose="02040503050406030204" pitchFamily="18" charset="0"/>
              </a:rPr>
              <a:t>Sveti večer, </a:t>
            </a:r>
            <a:r>
              <a:rPr lang="sl-SI" b="1" dirty="0" smtClean="0">
                <a:solidFill>
                  <a:schemeClr val="bg1">
                    <a:lumMod val="50000"/>
                  </a:schemeClr>
                </a:solidFill>
                <a:effectLst>
                  <a:outerShdw blurRad="38100" dist="38100" dir="2700000" algn="tl">
                    <a:srgbClr val="000000">
                      <a:alpha val="43137"/>
                    </a:srgbClr>
                  </a:outerShdw>
                </a:effectLst>
                <a:latin typeface="Cambria" panose="02040503050406030204" pitchFamily="18" charset="0"/>
              </a:rPr>
              <a:t>24. december</a:t>
            </a:r>
            <a:endParaRPr lang="sl-SI" b="1" dirty="0">
              <a:solidFill>
                <a:schemeClr val="bg1">
                  <a:lumMod val="50000"/>
                </a:schemeClr>
              </a:solidFill>
              <a:effectLst>
                <a:outerShdw blurRad="38100" dist="38100" dir="2700000" algn="tl">
                  <a:srgbClr val="000000">
                    <a:alpha val="43137"/>
                  </a:srgbClr>
                </a:outerShdw>
              </a:effectLst>
              <a:latin typeface="Cambria" panose="02040503050406030204" pitchFamily="18" charset="0"/>
            </a:endParaRPr>
          </a:p>
        </p:txBody>
      </p:sp>
      <p:sp>
        <p:nvSpPr>
          <p:cNvPr id="7" name="Označba mesta vsebine 6"/>
          <p:cNvSpPr>
            <a:spLocks noGrp="1"/>
          </p:cNvSpPr>
          <p:nvPr>
            <p:ph sz="half" idx="1"/>
          </p:nvPr>
        </p:nvSpPr>
        <p:spPr>
          <a:xfrm>
            <a:off x="136150" y="1164900"/>
            <a:ext cx="8644779" cy="2301435"/>
          </a:xfrm>
          <a:ln>
            <a:solidFill>
              <a:schemeClr val="bg1">
                <a:lumMod val="50000"/>
              </a:schemeClr>
            </a:solidFill>
          </a:ln>
        </p:spPr>
        <p:txBody>
          <a:bodyPr>
            <a:noAutofit/>
          </a:bodyPr>
          <a:lstStyle/>
          <a:p>
            <a:pPr>
              <a:lnSpc>
                <a:spcPct val="80000"/>
              </a:lnSpc>
              <a:buFontTx/>
              <a:buNone/>
            </a:pPr>
            <a:r>
              <a:rPr lang="sl-SI" sz="2000" dirty="0">
                <a:latin typeface="Cambria" panose="02040503050406030204" pitchFamily="18" charset="0"/>
              </a:rPr>
              <a:t>Na </a:t>
            </a:r>
            <a:r>
              <a:rPr lang="sl-SI" sz="2000" b="1" dirty="0">
                <a:latin typeface="Cambria" panose="02040503050406030204" pitchFamily="18" charset="0"/>
              </a:rPr>
              <a:t>sveti večer </a:t>
            </a:r>
            <a:r>
              <a:rPr lang="sl-SI" sz="2000" dirty="0">
                <a:latin typeface="Cambria" panose="02040503050406030204" pitchFamily="18" charset="0"/>
              </a:rPr>
              <a:t>(24. dec.) kristjani </a:t>
            </a:r>
            <a:r>
              <a:rPr lang="sl-SI" sz="2000" dirty="0" smtClean="0">
                <a:latin typeface="Cambria" panose="02040503050406030204" pitchFamily="18" charset="0"/>
              </a:rPr>
              <a:t>postavljajo </a:t>
            </a:r>
            <a:r>
              <a:rPr lang="sl-SI" sz="2000" b="1" dirty="0">
                <a:latin typeface="Cambria" panose="02040503050406030204" pitchFamily="18" charset="0"/>
              </a:rPr>
              <a:t>jaslice</a:t>
            </a:r>
            <a:r>
              <a:rPr lang="sl-SI" sz="2000" dirty="0">
                <a:latin typeface="Cambria" panose="02040503050406030204" pitchFamily="18" charset="0"/>
              </a:rPr>
              <a:t> in </a:t>
            </a:r>
            <a:r>
              <a:rPr lang="sl-SI" sz="2000" b="1" dirty="0" smtClean="0">
                <a:latin typeface="Cambria" panose="02040503050406030204" pitchFamily="18" charset="0"/>
              </a:rPr>
              <a:t>božično </a:t>
            </a:r>
            <a:r>
              <a:rPr lang="sl-SI" sz="2000" b="1" dirty="0">
                <a:latin typeface="Cambria" panose="02040503050406030204" pitchFamily="18" charset="0"/>
              </a:rPr>
              <a:t>drevesce</a:t>
            </a:r>
            <a:r>
              <a:rPr lang="sl-SI" sz="2000" dirty="0">
                <a:latin typeface="Cambria" panose="02040503050406030204" pitchFamily="18" charset="0"/>
              </a:rPr>
              <a:t> </a:t>
            </a:r>
            <a:endParaRPr lang="sl-SI" sz="2000" dirty="0" smtClean="0">
              <a:latin typeface="Cambria" panose="02040503050406030204" pitchFamily="18" charset="0"/>
            </a:endParaRPr>
          </a:p>
          <a:p>
            <a:pPr>
              <a:lnSpc>
                <a:spcPct val="80000"/>
              </a:lnSpc>
              <a:buFontTx/>
              <a:buNone/>
            </a:pPr>
            <a:r>
              <a:rPr lang="sl-SI" sz="2000" dirty="0" smtClean="0">
                <a:latin typeface="Cambria" panose="02040503050406030204" pitchFamily="18" charset="0"/>
              </a:rPr>
              <a:t>(</a:t>
            </a:r>
            <a:r>
              <a:rPr lang="sl-SI" sz="2000" dirty="0">
                <a:latin typeface="Cambria" panose="02040503050406030204" pitchFamily="18" charset="0"/>
              </a:rPr>
              <a:t>vloga novoletne jelke), gospodinje pa </a:t>
            </a:r>
            <a:r>
              <a:rPr lang="sl-SI" sz="2000" dirty="0" smtClean="0">
                <a:latin typeface="Cambria" panose="02040503050406030204" pitchFamily="18" charset="0"/>
              </a:rPr>
              <a:t>pripravijo </a:t>
            </a:r>
            <a:r>
              <a:rPr lang="sl-SI" sz="2000" dirty="0">
                <a:latin typeface="Cambria" panose="02040503050406030204" pitchFamily="18" charset="0"/>
              </a:rPr>
              <a:t>veliko jedi. To je predvsem </a:t>
            </a:r>
            <a:endParaRPr lang="sl-SI" sz="2000" dirty="0" smtClean="0">
              <a:latin typeface="Cambria" panose="02040503050406030204" pitchFamily="18" charset="0"/>
            </a:endParaRPr>
          </a:p>
          <a:p>
            <a:pPr>
              <a:lnSpc>
                <a:spcPct val="80000"/>
              </a:lnSpc>
              <a:buFontTx/>
              <a:buNone/>
            </a:pPr>
            <a:r>
              <a:rPr lang="sl-SI" sz="2000" dirty="0" smtClean="0">
                <a:latin typeface="Cambria" panose="02040503050406030204" pitchFamily="18" charset="0"/>
              </a:rPr>
              <a:t>družinski </a:t>
            </a:r>
            <a:r>
              <a:rPr lang="sl-SI" sz="2000" dirty="0">
                <a:latin typeface="Cambria" panose="02040503050406030204" pitchFamily="18" charset="0"/>
              </a:rPr>
              <a:t>praznik, ko </a:t>
            </a:r>
            <a:r>
              <a:rPr lang="sl-SI" sz="2000" dirty="0" smtClean="0">
                <a:latin typeface="Cambria" panose="02040503050406030204" pitchFamily="18" charset="0"/>
              </a:rPr>
              <a:t>družina </a:t>
            </a:r>
            <a:r>
              <a:rPr lang="sl-SI" sz="2000" dirty="0">
                <a:latin typeface="Cambria" panose="02040503050406030204" pitchFamily="18" charset="0"/>
              </a:rPr>
              <a:t>skupaj </a:t>
            </a:r>
            <a:r>
              <a:rPr lang="sl-SI" sz="2000" b="1" dirty="0">
                <a:latin typeface="Cambria" panose="02040503050406030204" pitchFamily="18" charset="0"/>
              </a:rPr>
              <a:t>moli</a:t>
            </a:r>
            <a:r>
              <a:rPr lang="sl-SI" sz="2000" dirty="0">
                <a:latin typeface="Cambria" panose="02040503050406030204" pitchFamily="18" charset="0"/>
              </a:rPr>
              <a:t>, </a:t>
            </a:r>
            <a:r>
              <a:rPr lang="sl-SI" sz="2000" dirty="0" smtClean="0">
                <a:latin typeface="Cambria" panose="02040503050406030204" pitchFamily="18" charset="0"/>
              </a:rPr>
              <a:t>poje </a:t>
            </a:r>
            <a:r>
              <a:rPr lang="sl-SI" sz="2000" b="1" dirty="0">
                <a:latin typeface="Cambria" panose="02040503050406030204" pitchFamily="18" charset="0"/>
              </a:rPr>
              <a:t>božične pesmi</a:t>
            </a:r>
            <a:r>
              <a:rPr lang="sl-SI" sz="2000" dirty="0">
                <a:latin typeface="Cambria" panose="02040503050406030204" pitchFamily="18" charset="0"/>
              </a:rPr>
              <a:t> in gre k </a:t>
            </a:r>
            <a:endParaRPr lang="sl-SI" sz="2000" dirty="0" smtClean="0">
              <a:latin typeface="Cambria" panose="02040503050406030204" pitchFamily="18" charset="0"/>
            </a:endParaRPr>
          </a:p>
          <a:p>
            <a:pPr>
              <a:lnSpc>
                <a:spcPct val="80000"/>
              </a:lnSpc>
              <a:buFontTx/>
              <a:buNone/>
            </a:pPr>
            <a:r>
              <a:rPr lang="sl-SI" sz="2000" b="1" dirty="0" smtClean="0">
                <a:latin typeface="Cambria" panose="02040503050406030204" pitchFamily="18" charset="0"/>
              </a:rPr>
              <a:t>polnočnici</a:t>
            </a:r>
            <a:r>
              <a:rPr lang="sl-SI" sz="2000" dirty="0">
                <a:latin typeface="Cambria" panose="02040503050406030204" pitchFamily="18" charset="0"/>
              </a:rPr>
              <a:t>. </a:t>
            </a:r>
            <a:r>
              <a:rPr lang="sl-SI" sz="2000" dirty="0" smtClean="0">
                <a:latin typeface="Cambria" panose="02040503050406030204" pitchFamily="18" charset="0"/>
              </a:rPr>
              <a:t>Darove </a:t>
            </a:r>
            <a:r>
              <a:rPr lang="sl-SI" sz="2000" dirty="0">
                <a:latin typeface="Cambria" panose="02040503050406030204" pitchFamily="18" charset="0"/>
              </a:rPr>
              <a:t>nosi Božiček, simbolični starček, ki </a:t>
            </a:r>
            <a:r>
              <a:rPr lang="sl-SI" sz="2000" dirty="0" smtClean="0">
                <a:latin typeface="Cambria" panose="02040503050406030204" pitchFamily="18" charset="0"/>
              </a:rPr>
              <a:t>obdaruje otroke. Na </a:t>
            </a:r>
          </a:p>
          <a:p>
            <a:pPr>
              <a:lnSpc>
                <a:spcPct val="80000"/>
              </a:lnSpc>
              <a:buFontTx/>
              <a:buNone/>
            </a:pPr>
            <a:r>
              <a:rPr lang="sl-SI" sz="2000" dirty="0" smtClean="0">
                <a:latin typeface="Cambria" panose="02040503050406030204" pitchFamily="18" charset="0"/>
              </a:rPr>
              <a:t>sam </a:t>
            </a:r>
            <a:r>
              <a:rPr lang="sl-SI" sz="2000" dirty="0">
                <a:latin typeface="Cambria" panose="02040503050406030204" pitchFamily="18" charset="0"/>
              </a:rPr>
              <a:t>božič velja, da </a:t>
            </a:r>
            <a:r>
              <a:rPr lang="sl-SI" sz="2000" u="sng" dirty="0">
                <a:latin typeface="Cambria" panose="02040503050406030204" pitchFamily="18" charset="0"/>
              </a:rPr>
              <a:t>se </a:t>
            </a:r>
            <a:r>
              <a:rPr lang="sl-SI" sz="2000" u="sng" dirty="0" smtClean="0">
                <a:latin typeface="Cambria" panose="02040503050406030204" pitchFamily="18" charset="0"/>
              </a:rPr>
              <a:t>ne </a:t>
            </a:r>
            <a:r>
              <a:rPr lang="sl-SI" sz="2000" u="sng" dirty="0">
                <a:latin typeface="Cambria" panose="02040503050406030204" pitchFamily="18" charset="0"/>
              </a:rPr>
              <a:t>hodi po obiskih</a:t>
            </a:r>
            <a:r>
              <a:rPr lang="sl-SI" sz="2000" dirty="0">
                <a:latin typeface="Cambria" panose="02040503050406030204" pitchFamily="18" charset="0"/>
              </a:rPr>
              <a:t>, ampak se </a:t>
            </a:r>
            <a:r>
              <a:rPr lang="sl-SI" sz="2000" dirty="0" smtClean="0">
                <a:latin typeface="Cambria" panose="02040503050406030204" pitchFamily="18" charset="0"/>
              </a:rPr>
              <a:t>na slavnostnem </a:t>
            </a:r>
            <a:r>
              <a:rPr lang="sl-SI" sz="2000" dirty="0">
                <a:latin typeface="Cambria" panose="02040503050406030204" pitchFamily="18" charset="0"/>
              </a:rPr>
              <a:t>kosilu </a:t>
            </a:r>
            <a:endParaRPr lang="sl-SI" sz="2000" dirty="0" smtClean="0">
              <a:latin typeface="Cambria" panose="02040503050406030204" pitchFamily="18" charset="0"/>
            </a:endParaRPr>
          </a:p>
          <a:p>
            <a:pPr>
              <a:lnSpc>
                <a:spcPct val="80000"/>
              </a:lnSpc>
              <a:buFontTx/>
              <a:buNone/>
            </a:pPr>
            <a:r>
              <a:rPr lang="sl-SI" sz="2000" dirty="0" smtClean="0">
                <a:latin typeface="Cambria" panose="02040503050406030204" pitchFamily="18" charset="0"/>
              </a:rPr>
              <a:t>zbere </a:t>
            </a:r>
            <a:r>
              <a:rPr lang="sl-SI" sz="2000" dirty="0">
                <a:latin typeface="Cambria" panose="02040503050406030204" pitchFamily="18" charset="0"/>
              </a:rPr>
              <a:t>vsa </a:t>
            </a:r>
            <a:r>
              <a:rPr lang="sl-SI" sz="2000" dirty="0" smtClean="0">
                <a:latin typeface="Cambria" panose="02040503050406030204" pitchFamily="18" charset="0"/>
              </a:rPr>
              <a:t>družina. </a:t>
            </a:r>
            <a:r>
              <a:rPr lang="sl-SI" sz="2000" b="1" dirty="0" smtClean="0">
                <a:latin typeface="Cambria" panose="02040503050406030204" pitchFamily="18" charset="0"/>
              </a:rPr>
              <a:t>Božični </a:t>
            </a:r>
            <a:r>
              <a:rPr lang="sl-SI" sz="2000" b="1" dirty="0">
                <a:latin typeface="Cambria" panose="02040503050406030204" pitchFamily="18" charset="0"/>
              </a:rPr>
              <a:t>čas</a:t>
            </a:r>
            <a:r>
              <a:rPr lang="sl-SI" sz="2000" dirty="0">
                <a:latin typeface="Cambria" panose="02040503050406030204" pitchFamily="18" charset="0"/>
              </a:rPr>
              <a:t> traja vse do 6. januarja, tj. </a:t>
            </a:r>
            <a:r>
              <a:rPr lang="sl-SI" sz="2000" b="1" dirty="0">
                <a:latin typeface="Cambria" panose="02040503050406030204" pitchFamily="18" charset="0"/>
              </a:rPr>
              <a:t>sv. </a:t>
            </a:r>
            <a:r>
              <a:rPr lang="sl-SI" sz="2000" b="1" dirty="0" smtClean="0">
                <a:latin typeface="Cambria" panose="02040503050406030204" pitchFamily="18" charset="0"/>
              </a:rPr>
              <a:t>treh </a:t>
            </a:r>
            <a:r>
              <a:rPr lang="sl-SI" sz="2000" b="1" dirty="0">
                <a:latin typeface="Cambria" panose="02040503050406030204" pitchFamily="18" charset="0"/>
              </a:rPr>
              <a:t>kraljev.</a:t>
            </a:r>
          </a:p>
          <a:p>
            <a:pPr>
              <a:lnSpc>
                <a:spcPct val="80000"/>
              </a:lnSpc>
              <a:buFontTx/>
              <a:buNone/>
            </a:pPr>
            <a:endParaRPr lang="sl-SI" sz="2000" dirty="0" smtClean="0">
              <a:latin typeface="Cambria" panose="02040503050406030204" pitchFamily="18" charset="0"/>
            </a:endParaRPr>
          </a:p>
        </p:txBody>
      </p:sp>
      <p:sp>
        <p:nvSpPr>
          <p:cNvPr id="4" name="Označba mesta datuma 3"/>
          <p:cNvSpPr>
            <a:spLocks noGrp="1"/>
          </p:cNvSpPr>
          <p:nvPr>
            <p:ph type="dt" sz="half" idx="10"/>
          </p:nvPr>
        </p:nvSpPr>
        <p:spPr/>
        <p:txBody>
          <a:bodyPr/>
          <a:lstStyle/>
          <a:p>
            <a:r>
              <a:rPr lang="sl-SI" dirty="0" smtClean="0"/>
              <a:t>26.6.2015</a:t>
            </a:r>
            <a:endParaRPr lang="sl-SI" dirty="0"/>
          </a:p>
        </p:txBody>
      </p:sp>
      <p:sp>
        <p:nvSpPr>
          <p:cNvPr id="5" name="Označba mesta noge 4"/>
          <p:cNvSpPr>
            <a:spLocks noGrp="1"/>
          </p:cNvSpPr>
          <p:nvPr>
            <p:ph type="ftr" sz="quarter" idx="11"/>
          </p:nvPr>
        </p:nvSpPr>
        <p:spPr/>
        <p:txBody>
          <a:bodyPr/>
          <a:lstStyle/>
          <a:p>
            <a:r>
              <a:rPr lang="sl-SI" dirty="0" smtClean="0"/>
              <a:t>Mojca Pozvek, prof. RP</a:t>
            </a:r>
            <a:endParaRPr lang="sl-SI" dirty="0"/>
          </a:p>
        </p:txBody>
      </p:sp>
      <p:sp>
        <p:nvSpPr>
          <p:cNvPr id="6" name="Označba mesta številke diapozitiva 5"/>
          <p:cNvSpPr>
            <a:spLocks noGrp="1"/>
          </p:cNvSpPr>
          <p:nvPr>
            <p:ph type="sldNum" sz="quarter" idx="12"/>
          </p:nvPr>
        </p:nvSpPr>
        <p:spPr/>
        <p:txBody>
          <a:bodyPr/>
          <a:lstStyle/>
          <a:p>
            <a:fld id="{C17AB999-5063-47A3-886E-33D6F28143F1}" type="slidenum">
              <a:rPr lang="sl-SI" smtClean="0"/>
              <a:pPr/>
              <a:t>15</a:t>
            </a:fld>
            <a:endParaRPr lang="sl-SI" dirty="0"/>
          </a:p>
        </p:txBody>
      </p:sp>
      <p:pic>
        <p:nvPicPr>
          <p:cNvPr id="8" name="Slika 7"/>
          <p:cNvPicPr>
            <a:picLocks noChangeAspect="1"/>
          </p:cNvPicPr>
          <p:nvPr/>
        </p:nvPicPr>
        <p:blipFill>
          <a:blip r:embed="rId2" cstate="screen">
            <a:extLst>
              <a:ext uri="{28A0092B-C50C-407E-A947-70E740481C1C}">
                <a14:useLocalDpi xmlns="" xmlns:a14="http://schemas.microsoft.com/office/drawing/2010/main"/>
              </a:ext>
            </a:extLst>
          </a:blip>
          <a:stretch>
            <a:fillRect/>
          </a:stretch>
        </p:blipFill>
        <p:spPr>
          <a:xfrm>
            <a:off x="2375647" y="3551426"/>
            <a:ext cx="4082303" cy="271983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 xmlns:p14="http://schemas.microsoft.com/office/powerpoint/2010/main" val="63900108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628650" y="365127"/>
            <a:ext cx="7886700" cy="880874"/>
          </a:xfrm>
        </p:spPr>
        <p:txBody>
          <a:bodyPr>
            <a:normAutofit/>
          </a:bodyPr>
          <a:lstStyle/>
          <a:p>
            <a:r>
              <a:rPr lang="sl-SI" b="1" dirty="0" smtClean="0">
                <a:solidFill>
                  <a:srgbClr val="FF0000"/>
                </a:solidFill>
                <a:effectLst>
                  <a:outerShdw blurRad="38100" dist="38100" dir="2700000" algn="tl">
                    <a:srgbClr val="000000">
                      <a:alpha val="43137"/>
                    </a:srgbClr>
                  </a:outerShdw>
                </a:effectLst>
                <a:latin typeface="Cambria" panose="02040503050406030204" pitchFamily="18" charset="0"/>
              </a:rPr>
              <a:t>BOŽIČNI OBIČAJI</a:t>
            </a:r>
            <a:endParaRPr lang="sl-SI" b="1" dirty="0">
              <a:solidFill>
                <a:schemeClr val="bg1">
                  <a:lumMod val="50000"/>
                </a:schemeClr>
              </a:solidFill>
              <a:effectLst>
                <a:outerShdw blurRad="38100" dist="38100" dir="2700000" algn="tl">
                  <a:srgbClr val="000000">
                    <a:alpha val="43137"/>
                  </a:srgbClr>
                </a:outerShdw>
              </a:effectLst>
              <a:latin typeface="Cambria" panose="02040503050406030204" pitchFamily="18" charset="0"/>
            </a:endParaRPr>
          </a:p>
        </p:txBody>
      </p:sp>
      <p:sp>
        <p:nvSpPr>
          <p:cNvPr id="7" name="Označba mesta vsebine 6"/>
          <p:cNvSpPr>
            <a:spLocks noGrp="1"/>
          </p:cNvSpPr>
          <p:nvPr>
            <p:ph sz="half" idx="1"/>
          </p:nvPr>
        </p:nvSpPr>
        <p:spPr>
          <a:xfrm>
            <a:off x="201705" y="1425388"/>
            <a:ext cx="4219015" cy="4751575"/>
          </a:xfrm>
          <a:ln>
            <a:solidFill>
              <a:schemeClr val="bg1">
                <a:lumMod val="50000"/>
              </a:schemeClr>
            </a:solidFill>
          </a:ln>
        </p:spPr>
        <p:txBody>
          <a:bodyPr>
            <a:noAutofit/>
          </a:bodyPr>
          <a:lstStyle/>
          <a:p>
            <a:r>
              <a:rPr lang="sl-SI" sz="2000" b="1" dirty="0">
                <a:latin typeface="Cambria" panose="02040503050406030204" pitchFamily="18" charset="0"/>
              </a:rPr>
              <a:t>Božični venček</a:t>
            </a:r>
            <a:r>
              <a:rPr lang="sl-SI" sz="2000" dirty="0">
                <a:latin typeface="Cambria" panose="02040503050406030204" pitchFamily="18" charset="0"/>
              </a:rPr>
              <a:t> se splete iz zimzelenega rastlinja in storžev. Okrašen je s pentljami.</a:t>
            </a:r>
          </a:p>
          <a:p>
            <a:r>
              <a:rPr lang="sl-SI" sz="2000" b="1" dirty="0">
                <a:latin typeface="Cambria" panose="02040503050406030204" pitchFamily="18" charset="0"/>
              </a:rPr>
              <a:t>Božični kruh (hleb)</a:t>
            </a:r>
            <a:r>
              <a:rPr lang="sl-SI" sz="2000" dirty="0">
                <a:latin typeface="Cambria" panose="02040503050406030204" pitchFamily="18" charset="0"/>
              </a:rPr>
              <a:t> je po slovenskih pokrajinah različen (pšenični, ajdov, ržen)in nosi različna imena: poprtnjak, božičnik, mižnik, </a:t>
            </a:r>
            <a:r>
              <a:rPr lang="sl-SI" sz="2000" dirty="0" smtClean="0">
                <a:latin typeface="Cambria" panose="02040503050406030204" pitchFamily="18" charset="0"/>
              </a:rPr>
              <a:t>…</a:t>
            </a:r>
            <a:endParaRPr lang="sl-SI" sz="2000" b="1" dirty="0">
              <a:latin typeface="Cambria" panose="02040503050406030204" pitchFamily="18" charset="0"/>
            </a:endParaRPr>
          </a:p>
          <a:p>
            <a:r>
              <a:rPr lang="sl-SI" sz="2000" b="1" dirty="0">
                <a:latin typeface="Cambria" panose="02040503050406030204" pitchFamily="18" charset="0"/>
              </a:rPr>
              <a:t>Božične pesmi </a:t>
            </a:r>
            <a:r>
              <a:rPr lang="sl-SI" sz="2000" dirty="0">
                <a:latin typeface="Cambria" panose="02040503050406030204" pitchFamily="18" charset="0"/>
              </a:rPr>
              <a:t>so nastale iz pesmi, ki so jih na ta praznik recitirali po </a:t>
            </a:r>
            <a:r>
              <a:rPr lang="sl-SI" sz="2000" dirty="0" smtClean="0">
                <a:latin typeface="Cambria" panose="02040503050406030204" pitchFamily="18" charset="0"/>
              </a:rPr>
              <a:t>cerkvah.</a:t>
            </a:r>
            <a:endParaRPr lang="sl-SI" sz="2000" b="1" dirty="0">
              <a:latin typeface="Cambria" panose="02040503050406030204" pitchFamily="18" charset="0"/>
            </a:endParaRPr>
          </a:p>
          <a:p>
            <a:r>
              <a:rPr lang="sl-SI" sz="2000" b="1" dirty="0">
                <a:latin typeface="Cambria" panose="02040503050406030204" pitchFamily="18" charset="0"/>
              </a:rPr>
              <a:t>Koledovanje:</a:t>
            </a:r>
            <a:r>
              <a:rPr lang="sl-SI" sz="2000" dirty="0">
                <a:latin typeface="Cambria" panose="02040503050406030204" pitchFamily="18" charset="0"/>
              </a:rPr>
              <a:t> V 13. stol. je prišlo v navado, da so ljudje v božičnem času hodili od hiše do hiše in peli kolednice. </a:t>
            </a:r>
          </a:p>
        </p:txBody>
      </p:sp>
      <p:sp>
        <p:nvSpPr>
          <p:cNvPr id="4" name="Označba mesta datuma 3"/>
          <p:cNvSpPr>
            <a:spLocks noGrp="1"/>
          </p:cNvSpPr>
          <p:nvPr>
            <p:ph type="dt" sz="half" idx="10"/>
          </p:nvPr>
        </p:nvSpPr>
        <p:spPr/>
        <p:txBody>
          <a:bodyPr/>
          <a:lstStyle/>
          <a:p>
            <a:r>
              <a:rPr lang="sl-SI" dirty="0" smtClean="0"/>
              <a:t>26.6.2015</a:t>
            </a:r>
            <a:endParaRPr lang="sl-SI" dirty="0"/>
          </a:p>
        </p:txBody>
      </p:sp>
      <p:sp>
        <p:nvSpPr>
          <p:cNvPr id="5" name="Označba mesta noge 4"/>
          <p:cNvSpPr>
            <a:spLocks noGrp="1"/>
          </p:cNvSpPr>
          <p:nvPr>
            <p:ph type="ftr" sz="quarter" idx="11"/>
          </p:nvPr>
        </p:nvSpPr>
        <p:spPr/>
        <p:txBody>
          <a:bodyPr/>
          <a:lstStyle/>
          <a:p>
            <a:r>
              <a:rPr lang="sl-SI" dirty="0" smtClean="0"/>
              <a:t>Mojca Pozvek, prof. RP</a:t>
            </a:r>
            <a:endParaRPr lang="sl-SI" dirty="0"/>
          </a:p>
        </p:txBody>
      </p:sp>
      <p:sp>
        <p:nvSpPr>
          <p:cNvPr id="6" name="Označba mesta številke diapozitiva 5"/>
          <p:cNvSpPr>
            <a:spLocks noGrp="1"/>
          </p:cNvSpPr>
          <p:nvPr>
            <p:ph type="sldNum" sz="quarter" idx="12"/>
          </p:nvPr>
        </p:nvSpPr>
        <p:spPr/>
        <p:txBody>
          <a:bodyPr/>
          <a:lstStyle/>
          <a:p>
            <a:fld id="{C17AB999-5063-47A3-886E-33D6F28143F1}" type="slidenum">
              <a:rPr lang="sl-SI" smtClean="0"/>
              <a:pPr/>
              <a:t>16</a:t>
            </a:fld>
            <a:endParaRPr lang="sl-SI" dirty="0"/>
          </a:p>
        </p:txBody>
      </p:sp>
      <p:pic>
        <p:nvPicPr>
          <p:cNvPr id="10" name="Označba mesta vsebine 9"/>
          <p:cNvPicPr>
            <a:picLocks noGrp="1" noChangeAspect="1"/>
          </p:cNvPicPr>
          <p:nvPr>
            <p:ph sz="half" idx="2"/>
          </p:nvPr>
        </p:nvPicPr>
        <p:blipFill>
          <a:blip r:embed="rId2" cstate="print">
            <a:extLst>
              <a:ext uri="{28A0092B-C50C-407E-A947-70E740481C1C}">
                <a14:useLocalDpi xmlns="" xmlns:a14="http://schemas.microsoft.com/office/drawing/2010/main"/>
              </a:ext>
            </a:extLst>
          </a:blip>
          <a:stretch>
            <a:fillRect/>
          </a:stretch>
        </p:blipFill>
        <p:spPr>
          <a:xfrm>
            <a:off x="4659686" y="3281750"/>
            <a:ext cx="4094350" cy="2895213"/>
          </a:xfrm>
          <a:prstGeom prst="rect">
            <a:avLst/>
          </a:prstGeom>
          <a:ln>
            <a:noFill/>
          </a:ln>
          <a:effectLst>
            <a:outerShdw blurRad="292100" dist="139700" dir="2700000" algn="tl" rotWithShape="0">
              <a:srgbClr val="333333">
                <a:alpha val="65000"/>
              </a:srgbClr>
            </a:outerShdw>
          </a:effectLst>
        </p:spPr>
      </p:pic>
      <p:pic>
        <p:nvPicPr>
          <p:cNvPr id="11" name="Slika 10"/>
          <p:cNvPicPr>
            <a:picLocks noChangeAspect="1"/>
          </p:cNvPicPr>
          <p:nvPr/>
        </p:nvPicPr>
        <p:blipFill>
          <a:blip r:embed="rId3" cstate="print">
            <a:extLst>
              <a:ext uri="{28A0092B-C50C-407E-A947-70E740481C1C}">
                <a14:useLocalDpi xmlns="" xmlns:a14="http://schemas.microsoft.com/office/drawing/2010/main"/>
              </a:ext>
            </a:extLst>
          </a:blip>
          <a:stretch>
            <a:fillRect/>
          </a:stretch>
        </p:blipFill>
        <p:spPr>
          <a:xfrm>
            <a:off x="5681091" y="404056"/>
            <a:ext cx="3031399" cy="237948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 xmlns:p14="http://schemas.microsoft.com/office/powerpoint/2010/main" val="303706890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Effect transition="in" filter="fade">
                                      <p:cBhvr>
                                        <p:cTn id="17" dur="500"/>
                                        <p:tgtEl>
                                          <p:spTgt spid="7">
                                            <p:txEl>
                                              <p:pRg st="3" end="3"/>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069041" y="365126"/>
            <a:ext cx="7886700" cy="880874"/>
          </a:xfrm>
        </p:spPr>
        <p:txBody>
          <a:bodyPr>
            <a:normAutofit/>
          </a:bodyPr>
          <a:lstStyle/>
          <a:p>
            <a:pPr algn="r"/>
            <a:r>
              <a:rPr lang="sl-SI" b="1" dirty="0" smtClean="0">
                <a:solidFill>
                  <a:srgbClr val="FF0000"/>
                </a:solidFill>
                <a:effectLst>
                  <a:outerShdw blurRad="38100" dist="38100" dir="2700000" algn="tl">
                    <a:srgbClr val="000000">
                      <a:alpha val="43137"/>
                    </a:srgbClr>
                  </a:outerShdw>
                </a:effectLst>
                <a:latin typeface="Cambria" panose="02040503050406030204" pitchFamily="18" charset="0"/>
              </a:rPr>
              <a:t>BOŽIČNI OBIČAJI</a:t>
            </a:r>
            <a:endParaRPr lang="sl-SI" b="1" dirty="0">
              <a:solidFill>
                <a:schemeClr val="bg1">
                  <a:lumMod val="50000"/>
                </a:schemeClr>
              </a:solidFill>
              <a:effectLst>
                <a:outerShdw blurRad="38100" dist="38100" dir="2700000" algn="tl">
                  <a:srgbClr val="000000">
                    <a:alpha val="43137"/>
                  </a:srgbClr>
                </a:outerShdw>
              </a:effectLst>
              <a:latin typeface="Cambria" panose="02040503050406030204" pitchFamily="18" charset="0"/>
            </a:endParaRPr>
          </a:p>
        </p:txBody>
      </p:sp>
      <p:sp>
        <p:nvSpPr>
          <p:cNvPr id="3" name="Označba mesta vsebine 2"/>
          <p:cNvSpPr>
            <a:spLocks noGrp="1"/>
          </p:cNvSpPr>
          <p:nvPr>
            <p:ph sz="half" idx="2"/>
          </p:nvPr>
        </p:nvSpPr>
        <p:spPr>
          <a:xfrm>
            <a:off x="4545107" y="1425388"/>
            <a:ext cx="4410634" cy="4751575"/>
          </a:xfrm>
          <a:ln>
            <a:solidFill>
              <a:schemeClr val="bg1">
                <a:lumMod val="50000"/>
              </a:schemeClr>
            </a:solidFill>
          </a:ln>
        </p:spPr>
        <p:txBody>
          <a:bodyPr>
            <a:noAutofit/>
          </a:bodyPr>
          <a:lstStyle/>
          <a:p>
            <a:r>
              <a:rPr lang="sl-SI" sz="2000" b="1" dirty="0">
                <a:latin typeface="Cambria" panose="02040503050406030204" pitchFamily="18" charset="0"/>
              </a:rPr>
              <a:t>Prenašanje prižganega kadila </a:t>
            </a:r>
            <a:r>
              <a:rPr lang="sl-SI" sz="2000" dirty="0">
                <a:latin typeface="Cambria" panose="02040503050406030204" pitchFamily="18" charset="0"/>
              </a:rPr>
              <a:t>po domu</a:t>
            </a:r>
            <a:r>
              <a:rPr lang="sl-SI" sz="2000" dirty="0" smtClean="0">
                <a:latin typeface="Cambria" panose="02040503050406030204" pitchFamily="18" charset="0"/>
              </a:rPr>
              <a:t>, </a:t>
            </a:r>
            <a:r>
              <a:rPr lang="sl-SI" sz="2000" b="1" dirty="0" smtClean="0">
                <a:latin typeface="Cambria" panose="02040503050406030204" pitchFamily="18" charset="0"/>
              </a:rPr>
              <a:t>škropljenje </a:t>
            </a:r>
            <a:r>
              <a:rPr lang="sl-SI" sz="2000" dirty="0">
                <a:latin typeface="Cambria" panose="02040503050406030204" pitchFamily="18" charset="0"/>
              </a:rPr>
              <a:t>z blagoslovljeno vodo in </a:t>
            </a:r>
            <a:r>
              <a:rPr lang="sl-SI" sz="2000" b="1" dirty="0">
                <a:latin typeface="Cambria" panose="02040503050406030204" pitchFamily="18" charset="0"/>
              </a:rPr>
              <a:t>prižiganje luči</a:t>
            </a:r>
            <a:r>
              <a:rPr lang="sl-SI" sz="2000" dirty="0">
                <a:latin typeface="Cambria" panose="02040503050406030204" pitchFamily="18" charset="0"/>
              </a:rPr>
              <a:t>, pomeni v krščanstvu nov čas, ki je nastopil z Jezusovim rojstvom.</a:t>
            </a:r>
          </a:p>
          <a:p>
            <a:r>
              <a:rPr lang="sl-SI" sz="2000" b="1" dirty="0">
                <a:latin typeface="Cambria" panose="02040503050406030204" pitchFamily="18" charset="0"/>
              </a:rPr>
              <a:t>Zažiganje drevesnega panja</a:t>
            </a:r>
            <a:r>
              <a:rPr lang="sl-SI" sz="2000" dirty="0">
                <a:latin typeface="Cambria" panose="02040503050406030204" pitchFamily="18" charset="0"/>
              </a:rPr>
              <a:t> </a:t>
            </a:r>
            <a:r>
              <a:rPr lang="sl-SI" sz="2000" b="1" dirty="0">
                <a:latin typeface="Cambria" panose="02040503050406030204" pitchFamily="18" charset="0"/>
              </a:rPr>
              <a:t>(čok, štor</a:t>
            </a:r>
            <a:r>
              <a:rPr lang="sl-SI" sz="2000" b="1" dirty="0" smtClean="0">
                <a:latin typeface="Cambria" panose="02040503050406030204" pitchFamily="18" charset="0"/>
              </a:rPr>
              <a:t>, čuja</a:t>
            </a:r>
            <a:r>
              <a:rPr lang="sl-SI" sz="2000" b="1" dirty="0">
                <a:latin typeface="Cambria" panose="02040503050406030204" pitchFamily="18" charset="0"/>
              </a:rPr>
              <a:t>…) </a:t>
            </a:r>
            <a:r>
              <a:rPr lang="sl-SI" sz="2000" dirty="0">
                <a:latin typeface="Cambria" panose="02040503050406030204" pitchFamily="18" charset="0"/>
              </a:rPr>
              <a:t>je zelo stara šega (17. stol.),ki se je ohranila do današnjih dni (Ista, Notranjska, Bela krajina). Drevesno klado so pripravili že jeseni. Do hiše so jo spravili s parom volov, saj je bila dolga tudi 2 m in težka 100 kg. V hišo pa so jo do ognjišča spravili z verigami. Panj je bil tako velik zato, ker </a:t>
            </a:r>
            <a:r>
              <a:rPr lang="sl-SI" sz="2000" u="sng" dirty="0">
                <a:latin typeface="Cambria" panose="02040503050406030204" pitchFamily="18" charset="0"/>
              </a:rPr>
              <a:t>naj bi gorel do 12 dni</a:t>
            </a:r>
            <a:r>
              <a:rPr lang="sl-SI" sz="2000" dirty="0">
                <a:latin typeface="Cambria" panose="02040503050406030204" pitchFamily="18" charset="0"/>
              </a:rPr>
              <a:t>. Panj so zažgali na sveti </a:t>
            </a:r>
            <a:r>
              <a:rPr lang="sl-SI" sz="2000" dirty="0" smtClean="0">
                <a:latin typeface="Cambria" panose="02040503050406030204" pitchFamily="18" charset="0"/>
              </a:rPr>
              <a:t>večer.</a:t>
            </a:r>
            <a:endParaRPr lang="sl-SI" sz="2000" dirty="0">
              <a:latin typeface="Cambria" panose="02040503050406030204" pitchFamily="18" charset="0"/>
            </a:endParaRPr>
          </a:p>
        </p:txBody>
      </p:sp>
      <p:sp>
        <p:nvSpPr>
          <p:cNvPr id="4" name="Označba mesta datuma 3"/>
          <p:cNvSpPr>
            <a:spLocks noGrp="1"/>
          </p:cNvSpPr>
          <p:nvPr>
            <p:ph type="dt" sz="half" idx="10"/>
          </p:nvPr>
        </p:nvSpPr>
        <p:spPr/>
        <p:txBody>
          <a:bodyPr/>
          <a:lstStyle/>
          <a:p>
            <a:r>
              <a:rPr lang="sl-SI" dirty="0" smtClean="0"/>
              <a:t>26.6.2015</a:t>
            </a:r>
            <a:endParaRPr lang="sl-SI" dirty="0"/>
          </a:p>
        </p:txBody>
      </p:sp>
      <p:sp>
        <p:nvSpPr>
          <p:cNvPr id="5" name="Označba mesta noge 4"/>
          <p:cNvSpPr>
            <a:spLocks noGrp="1"/>
          </p:cNvSpPr>
          <p:nvPr>
            <p:ph type="ftr" sz="quarter" idx="11"/>
          </p:nvPr>
        </p:nvSpPr>
        <p:spPr/>
        <p:txBody>
          <a:bodyPr/>
          <a:lstStyle/>
          <a:p>
            <a:r>
              <a:rPr lang="sl-SI" dirty="0" smtClean="0"/>
              <a:t>Mojca Pozvek, prof. RP</a:t>
            </a:r>
            <a:endParaRPr lang="sl-SI" dirty="0"/>
          </a:p>
        </p:txBody>
      </p:sp>
      <p:sp>
        <p:nvSpPr>
          <p:cNvPr id="6" name="Označba mesta številke diapozitiva 5"/>
          <p:cNvSpPr>
            <a:spLocks noGrp="1"/>
          </p:cNvSpPr>
          <p:nvPr>
            <p:ph type="sldNum" sz="quarter" idx="12"/>
          </p:nvPr>
        </p:nvSpPr>
        <p:spPr/>
        <p:txBody>
          <a:bodyPr/>
          <a:lstStyle/>
          <a:p>
            <a:fld id="{C17AB999-5063-47A3-886E-33D6F28143F1}" type="slidenum">
              <a:rPr lang="sl-SI" smtClean="0"/>
              <a:pPr/>
              <a:t>17</a:t>
            </a:fld>
            <a:endParaRPr lang="sl-SI" dirty="0"/>
          </a:p>
        </p:txBody>
      </p:sp>
      <p:pic>
        <p:nvPicPr>
          <p:cNvPr id="10" name="Označba mesta vsebine 9"/>
          <p:cNvPicPr>
            <a:picLocks noGrp="1" noChangeAspect="1"/>
          </p:cNvPicPr>
          <p:nvPr>
            <p:ph sz="half" idx="1"/>
          </p:nvPr>
        </p:nvPicPr>
        <p:blipFill>
          <a:blip r:embed="rId2" cstate="print">
            <a:extLst>
              <a:ext uri="{28A0092B-C50C-407E-A947-70E740481C1C}">
                <a14:useLocalDpi xmlns="" xmlns:a14="http://schemas.microsoft.com/office/drawing/2010/main"/>
              </a:ext>
            </a:extLst>
          </a:blip>
          <a:stretch>
            <a:fillRect/>
          </a:stretch>
        </p:blipFill>
        <p:spPr>
          <a:xfrm>
            <a:off x="259416" y="487590"/>
            <a:ext cx="3810000" cy="2914650"/>
          </a:xfrm>
          <a:prstGeom prst="rect">
            <a:avLst/>
          </a:prstGeom>
          <a:ln>
            <a:noFill/>
          </a:ln>
          <a:effectLst>
            <a:outerShdw blurRad="292100" dist="139700" dir="2700000" algn="tl" rotWithShape="0">
              <a:srgbClr val="333333">
                <a:alpha val="65000"/>
              </a:srgbClr>
            </a:outerShdw>
          </a:effectLst>
        </p:spPr>
      </p:pic>
      <p:pic>
        <p:nvPicPr>
          <p:cNvPr id="11" name="Slika 10"/>
          <p:cNvPicPr>
            <a:picLocks noChangeAspect="1"/>
          </p:cNvPicPr>
          <p:nvPr/>
        </p:nvPicPr>
        <p:blipFill>
          <a:blip r:embed="rId3" cstate="print">
            <a:extLst>
              <a:ext uri="{28A0092B-C50C-407E-A947-70E740481C1C}">
                <a14:useLocalDpi xmlns="" xmlns:a14="http://schemas.microsoft.com/office/drawing/2010/main"/>
              </a:ext>
            </a:extLst>
          </a:blip>
          <a:stretch>
            <a:fillRect/>
          </a:stretch>
        </p:blipFill>
        <p:spPr>
          <a:xfrm>
            <a:off x="259417" y="3563535"/>
            <a:ext cx="3810000" cy="253284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 xmlns:p14="http://schemas.microsoft.com/office/powerpoint/2010/main" val="62796407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pPr algn="ctr"/>
            <a:r>
              <a:rPr lang="sl-SI" b="1" dirty="0" smtClean="0">
                <a:solidFill>
                  <a:srgbClr val="FF0000"/>
                </a:solidFill>
                <a:effectLst>
                  <a:outerShdw blurRad="38100" dist="38100" dir="2700000" algn="tl">
                    <a:srgbClr val="000000">
                      <a:alpha val="43137"/>
                    </a:srgbClr>
                  </a:outerShdw>
                </a:effectLst>
                <a:latin typeface="Cambria" panose="02040503050406030204" pitchFamily="18" charset="0"/>
              </a:rPr>
              <a:t>SILVESTROVO, </a:t>
            </a:r>
            <a:r>
              <a:rPr lang="sl-SI" b="1" dirty="0" smtClean="0">
                <a:solidFill>
                  <a:schemeClr val="bg1">
                    <a:lumMod val="50000"/>
                  </a:schemeClr>
                </a:solidFill>
                <a:effectLst>
                  <a:outerShdw blurRad="38100" dist="38100" dir="2700000" algn="tl">
                    <a:srgbClr val="000000">
                      <a:alpha val="43137"/>
                    </a:srgbClr>
                  </a:outerShdw>
                </a:effectLst>
                <a:latin typeface="Cambria" panose="02040503050406030204" pitchFamily="18" charset="0"/>
              </a:rPr>
              <a:t>31. december in </a:t>
            </a:r>
            <a:r>
              <a:rPr lang="sl-SI" b="1" dirty="0" smtClean="0">
                <a:solidFill>
                  <a:srgbClr val="FF0000"/>
                </a:solidFill>
                <a:effectLst>
                  <a:outerShdw blurRad="38100" dist="38100" dir="2700000" algn="tl">
                    <a:srgbClr val="000000">
                      <a:alpha val="43137"/>
                    </a:srgbClr>
                  </a:outerShdw>
                </a:effectLst>
                <a:latin typeface="Cambria" panose="02040503050406030204" pitchFamily="18" charset="0"/>
              </a:rPr>
              <a:t>NOVO LETO</a:t>
            </a:r>
            <a:endParaRPr lang="sl-SI" b="1" dirty="0">
              <a:solidFill>
                <a:srgbClr val="FF0000"/>
              </a:solidFill>
              <a:effectLst>
                <a:outerShdw blurRad="38100" dist="38100" dir="2700000" algn="tl">
                  <a:srgbClr val="000000">
                    <a:alpha val="43137"/>
                  </a:srgbClr>
                </a:outerShdw>
              </a:effectLst>
              <a:latin typeface="Cambria" panose="02040503050406030204" pitchFamily="18" charset="0"/>
            </a:endParaRPr>
          </a:p>
        </p:txBody>
      </p:sp>
      <p:sp>
        <p:nvSpPr>
          <p:cNvPr id="3" name="Označba mesta vsebine 2"/>
          <p:cNvSpPr>
            <a:spLocks noGrp="1"/>
          </p:cNvSpPr>
          <p:nvPr>
            <p:ph sz="half" idx="1"/>
          </p:nvPr>
        </p:nvSpPr>
        <p:spPr>
          <a:ln>
            <a:solidFill>
              <a:schemeClr val="bg1">
                <a:lumMod val="50000"/>
              </a:schemeClr>
            </a:solidFill>
          </a:ln>
        </p:spPr>
        <p:txBody>
          <a:bodyPr>
            <a:noAutofit/>
          </a:bodyPr>
          <a:lstStyle/>
          <a:p>
            <a:pPr>
              <a:buFontTx/>
              <a:buNone/>
            </a:pPr>
            <a:r>
              <a:rPr lang="sl-SI" sz="2000" dirty="0">
                <a:latin typeface="Cambria" panose="02040503050406030204" pitchFamily="18" charset="0"/>
              </a:rPr>
              <a:t>Silvestrovo, ali starega leta dan </a:t>
            </a:r>
            <a:endParaRPr lang="sl-SI" sz="2000" dirty="0" smtClean="0">
              <a:latin typeface="Cambria" panose="02040503050406030204" pitchFamily="18" charset="0"/>
            </a:endParaRPr>
          </a:p>
          <a:p>
            <a:pPr>
              <a:buFontTx/>
              <a:buNone/>
            </a:pPr>
            <a:r>
              <a:rPr lang="sl-SI" sz="2000" dirty="0" smtClean="0">
                <a:latin typeface="Cambria" panose="02040503050406030204" pitchFamily="18" charset="0"/>
              </a:rPr>
              <a:t>(</a:t>
            </a:r>
            <a:r>
              <a:rPr lang="sl-SI" sz="2000" dirty="0">
                <a:latin typeface="Cambria" panose="02040503050406030204" pitchFamily="18" charset="0"/>
              </a:rPr>
              <a:t>31. dec.), je zadnji dan </a:t>
            </a:r>
            <a:r>
              <a:rPr lang="sl-SI" sz="2000" dirty="0" smtClean="0">
                <a:latin typeface="Cambria" panose="02040503050406030204" pitchFamily="18" charset="0"/>
              </a:rPr>
              <a:t>v </a:t>
            </a:r>
            <a:r>
              <a:rPr lang="sl-SI" sz="2000" dirty="0">
                <a:latin typeface="Cambria" panose="02040503050406030204" pitchFamily="18" charset="0"/>
              </a:rPr>
              <a:t>letu. Ime </a:t>
            </a:r>
            <a:endParaRPr lang="sl-SI" sz="2000" dirty="0" smtClean="0">
              <a:latin typeface="Cambria" panose="02040503050406030204" pitchFamily="18" charset="0"/>
            </a:endParaRPr>
          </a:p>
          <a:p>
            <a:pPr>
              <a:buFontTx/>
              <a:buNone/>
            </a:pPr>
            <a:r>
              <a:rPr lang="sl-SI" sz="2000" dirty="0" smtClean="0">
                <a:latin typeface="Cambria" panose="02040503050406030204" pitchFamily="18" charset="0"/>
              </a:rPr>
              <a:t>mu </a:t>
            </a:r>
            <a:r>
              <a:rPr lang="sl-SI" sz="2000" dirty="0">
                <a:latin typeface="Cambria" panose="02040503050406030204" pitchFamily="18" charset="0"/>
              </a:rPr>
              <a:t>je dal </a:t>
            </a:r>
            <a:r>
              <a:rPr lang="sl-SI" sz="2000" b="1" dirty="0">
                <a:latin typeface="Cambria" panose="02040503050406030204" pitchFamily="18" charset="0"/>
              </a:rPr>
              <a:t>papež sv. Silvester</a:t>
            </a:r>
            <a:r>
              <a:rPr lang="sl-SI" sz="2000" dirty="0">
                <a:latin typeface="Cambria" panose="02040503050406030204" pitchFamily="18" charset="0"/>
              </a:rPr>
              <a:t>, ki </a:t>
            </a:r>
            <a:endParaRPr lang="sl-SI" sz="2000" dirty="0" smtClean="0">
              <a:latin typeface="Cambria" panose="02040503050406030204" pitchFamily="18" charset="0"/>
            </a:endParaRPr>
          </a:p>
          <a:p>
            <a:pPr>
              <a:buFontTx/>
              <a:buNone/>
            </a:pPr>
            <a:r>
              <a:rPr lang="sl-SI" sz="2000" dirty="0" smtClean="0">
                <a:latin typeface="Cambria" panose="02040503050406030204" pitchFamily="18" charset="0"/>
              </a:rPr>
              <a:t>na </a:t>
            </a:r>
            <a:r>
              <a:rPr lang="sl-SI" sz="2000" dirty="0">
                <a:latin typeface="Cambria" panose="02040503050406030204" pitchFamily="18" charset="0"/>
              </a:rPr>
              <a:t>ta dan </a:t>
            </a:r>
            <a:r>
              <a:rPr lang="sl-SI" sz="2000" dirty="0" smtClean="0">
                <a:latin typeface="Cambria" panose="02040503050406030204" pitchFamily="18" charset="0"/>
              </a:rPr>
              <a:t>goduje </a:t>
            </a:r>
          </a:p>
          <a:p>
            <a:pPr>
              <a:buFontTx/>
              <a:buNone/>
            </a:pPr>
            <a:r>
              <a:rPr lang="sl-SI" sz="2000" dirty="0" smtClean="0">
                <a:latin typeface="Cambria" panose="02040503050406030204" pitchFamily="18" charset="0"/>
              </a:rPr>
              <a:t>(</a:t>
            </a:r>
            <a:r>
              <a:rPr lang="sl-SI" sz="2000" dirty="0">
                <a:latin typeface="Cambria" panose="02040503050406030204" pitchFamily="18" charset="0"/>
              </a:rPr>
              <a:t>umrl l. </a:t>
            </a:r>
            <a:r>
              <a:rPr lang="sl-SI" sz="2000" dirty="0" smtClean="0">
                <a:latin typeface="Cambria" panose="02040503050406030204" pitchFamily="18" charset="0"/>
              </a:rPr>
              <a:t>335, </a:t>
            </a:r>
            <a:r>
              <a:rPr lang="sl-SI" sz="2000" dirty="0">
                <a:latin typeface="Cambria" panose="02040503050406030204" pitchFamily="18" charset="0"/>
              </a:rPr>
              <a:t>na </a:t>
            </a:r>
            <a:endParaRPr lang="sl-SI" sz="2000" dirty="0" smtClean="0">
              <a:latin typeface="Cambria" panose="02040503050406030204" pitchFamily="18" charset="0"/>
            </a:endParaRPr>
          </a:p>
          <a:p>
            <a:pPr>
              <a:buFontTx/>
              <a:buNone/>
            </a:pPr>
            <a:r>
              <a:rPr lang="sl-SI" sz="2000" b="1" dirty="0" smtClean="0">
                <a:latin typeface="Cambria" panose="02040503050406030204" pitchFamily="18" charset="0"/>
              </a:rPr>
              <a:t>zadnji </a:t>
            </a:r>
            <a:r>
              <a:rPr lang="sl-SI" sz="2000" b="1" dirty="0">
                <a:latin typeface="Cambria" panose="02040503050406030204" pitchFamily="18" charset="0"/>
              </a:rPr>
              <a:t>dan </a:t>
            </a:r>
            <a:r>
              <a:rPr lang="sl-SI" sz="2000" dirty="0">
                <a:latin typeface="Cambria" panose="02040503050406030204" pitchFamily="18" charset="0"/>
              </a:rPr>
              <a:t>v letu</a:t>
            </a:r>
            <a:r>
              <a:rPr lang="sl-SI" sz="2000" dirty="0" smtClean="0">
                <a:latin typeface="Cambria" panose="02040503050406030204" pitchFamily="18" charset="0"/>
              </a:rPr>
              <a:t>).</a:t>
            </a:r>
            <a:endParaRPr lang="sl-SI" sz="800" dirty="0">
              <a:latin typeface="Cambria" panose="02040503050406030204" pitchFamily="18" charset="0"/>
            </a:endParaRPr>
          </a:p>
          <a:p>
            <a:pPr>
              <a:buFontTx/>
              <a:buNone/>
            </a:pPr>
            <a:endParaRPr lang="sl-SI" sz="2000" dirty="0" smtClean="0">
              <a:latin typeface="Cambria" panose="02040503050406030204" pitchFamily="18" charset="0"/>
            </a:endParaRPr>
          </a:p>
          <a:p>
            <a:pPr>
              <a:buFontTx/>
              <a:buNone/>
            </a:pPr>
            <a:r>
              <a:rPr lang="sl-SI" sz="2000" dirty="0" smtClean="0">
                <a:latin typeface="Cambria" panose="02040503050406030204" pitchFamily="18" charset="0"/>
              </a:rPr>
              <a:t>Slovenci </a:t>
            </a:r>
            <a:r>
              <a:rPr lang="sl-SI" sz="2000" dirty="0">
                <a:latin typeface="Cambria" panose="02040503050406030204" pitchFamily="18" charset="0"/>
              </a:rPr>
              <a:t>so </a:t>
            </a:r>
            <a:r>
              <a:rPr lang="sl-SI" sz="2000" u="sng" dirty="0" smtClean="0">
                <a:latin typeface="Cambria" panose="02040503050406030204" pitchFamily="18" charset="0"/>
              </a:rPr>
              <a:t>zadnjemu večeru</a:t>
            </a:r>
            <a:r>
              <a:rPr lang="sl-SI" sz="2000" dirty="0" smtClean="0">
                <a:latin typeface="Cambria" panose="02040503050406030204" pitchFamily="18" charset="0"/>
              </a:rPr>
              <a:t> v </a:t>
            </a:r>
          </a:p>
          <a:p>
            <a:pPr>
              <a:buFontTx/>
              <a:buNone/>
            </a:pPr>
            <a:r>
              <a:rPr lang="sl-SI" sz="2000" dirty="0" smtClean="0">
                <a:latin typeface="Cambria" panose="02040503050406030204" pitchFamily="18" charset="0"/>
              </a:rPr>
              <a:t>letu rekli “</a:t>
            </a:r>
            <a:r>
              <a:rPr lang="sl-SI" sz="2000" b="1" dirty="0" smtClean="0">
                <a:latin typeface="Cambria" panose="02040503050406030204" pitchFamily="18" charset="0"/>
              </a:rPr>
              <a:t>drugi </a:t>
            </a:r>
            <a:r>
              <a:rPr lang="sl-SI" sz="2000" b="1" dirty="0">
                <a:latin typeface="Cambria" panose="02040503050406030204" pitchFamily="18" charset="0"/>
              </a:rPr>
              <a:t>sveti večer</a:t>
            </a:r>
            <a:r>
              <a:rPr lang="sl-SI" sz="2000" dirty="0">
                <a:latin typeface="Cambria" panose="02040503050406030204" pitchFamily="18" charset="0"/>
              </a:rPr>
              <a:t>”. </a:t>
            </a:r>
            <a:endParaRPr lang="sl-SI" sz="2000" dirty="0" smtClean="0">
              <a:latin typeface="Cambria" panose="02040503050406030204" pitchFamily="18" charset="0"/>
            </a:endParaRPr>
          </a:p>
          <a:p>
            <a:pPr>
              <a:buFontTx/>
              <a:buNone/>
            </a:pPr>
            <a:r>
              <a:rPr lang="sl-SI" sz="2000" dirty="0" smtClean="0">
                <a:latin typeface="Cambria" panose="02040503050406030204" pitchFamily="18" charset="0"/>
              </a:rPr>
              <a:t>Silvestrov večer </a:t>
            </a:r>
            <a:r>
              <a:rPr lang="sl-SI" sz="2000" dirty="0">
                <a:latin typeface="Cambria" panose="02040503050406030204" pitchFamily="18" charset="0"/>
              </a:rPr>
              <a:t>kot ga </a:t>
            </a:r>
            <a:r>
              <a:rPr lang="sl-SI" sz="2000" dirty="0" smtClean="0">
                <a:latin typeface="Cambria" panose="02040503050406030204" pitchFamily="18" charset="0"/>
              </a:rPr>
              <a:t>poznamo </a:t>
            </a:r>
          </a:p>
          <a:p>
            <a:pPr>
              <a:buFontTx/>
              <a:buNone/>
            </a:pPr>
            <a:r>
              <a:rPr lang="sl-SI" sz="2000" dirty="0" smtClean="0">
                <a:latin typeface="Cambria" panose="02040503050406030204" pitchFamily="18" charset="0"/>
              </a:rPr>
              <a:t>danes</a:t>
            </a:r>
            <a:r>
              <a:rPr lang="sl-SI" sz="2000" dirty="0">
                <a:latin typeface="Cambria" panose="02040503050406030204" pitchFamily="18" charset="0"/>
              </a:rPr>
              <a:t>, je </a:t>
            </a:r>
            <a:r>
              <a:rPr lang="sl-SI" sz="2000" dirty="0" smtClean="0">
                <a:latin typeface="Cambria" panose="02040503050406030204" pitchFamily="18" charset="0"/>
              </a:rPr>
              <a:t>nastal </a:t>
            </a:r>
            <a:r>
              <a:rPr lang="sl-SI" sz="2000" dirty="0">
                <a:latin typeface="Cambria" panose="02040503050406030204" pitchFamily="18" charset="0"/>
              </a:rPr>
              <a:t>mnogo kasneje</a:t>
            </a:r>
            <a:r>
              <a:rPr lang="sl-SI" sz="2000" dirty="0" smtClean="0">
                <a:latin typeface="Cambria" panose="02040503050406030204" pitchFamily="18" charset="0"/>
              </a:rPr>
              <a:t>. </a:t>
            </a:r>
            <a:endParaRPr lang="sl-SI" sz="2000" dirty="0">
              <a:latin typeface="Cambria" panose="02040503050406030204" pitchFamily="18" charset="0"/>
            </a:endParaRPr>
          </a:p>
        </p:txBody>
      </p:sp>
      <p:sp>
        <p:nvSpPr>
          <p:cNvPr id="8" name="Označba mesta vsebine 7"/>
          <p:cNvSpPr>
            <a:spLocks noGrp="1"/>
          </p:cNvSpPr>
          <p:nvPr>
            <p:ph sz="half" idx="2"/>
          </p:nvPr>
        </p:nvSpPr>
        <p:spPr>
          <a:xfrm>
            <a:off x="4642596" y="1825625"/>
            <a:ext cx="4299698" cy="2060575"/>
          </a:xfrm>
          <a:ln>
            <a:solidFill>
              <a:schemeClr val="bg1">
                <a:lumMod val="50000"/>
              </a:schemeClr>
            </a:solidFill>
          </a:ln>
        </p:spPr>
        <p:txBody>
          <a:bodyPr>
            <a:normAutofit fontScale="25000" lnSpcReduction="20000"/>
          </a:bodyPr>
          <a:lstStyle/>
          <a:p>
            <a:pPr>
              <a:buFontTx/>
              <a:buNone/>
            </a:pPr>
            <a:r>
              <a:rPr lang="sl-SI" sz="7200" dirty="0" smtClean="0">
                <a:latin typeface="Cambria" panose="02040503050406030204" pitchFamily="18" charset="0"/>
              </a:rPr>
              <a:t>Praznovanje </a:t>
            </a:r>
            <a:r>
              <a:rPr lang="sl-SI" sz="7200" dirty="0">
                <a:latin typeface="Cambria" panose="02040503050406030204" pitchFamily="18" charset="0"/>
              </a:rPr>
              <a:t>prihoda </a:t>
            </a:r>
            <a:r>
              <a:rPr lang="sl-SI" sz="7200" dirty="0" smtClean="0">
                <a:latin typeface="Cambria" panose="02040503050406030204" pitchFamily="18" charset="0"/>
              </a:rPr>
              <a:t>novega leta </a:t>
            </a:r>
            <a:r>
              <a:rPr lang="sl-SI" sz="7200" dirty="0">
                <a:latin typeface="Cambria" panose="02040503050406030204" pitchFamily="18" charset="0"/>
              </a:rPr>
              <a:t>je pri </a:t>
            </a:r>
            <a:endParaRPr lang="sl-SI" sz="7200" dirty="0" smtClean="0">
              <a:latin typeface="Cambria" panose="02040503050406030204" pitchFamily="18" charset="0"/>
            </a:endParaRPr>
          </a:p>
          <a:p>
            <a:pPr>
              <a:buFontTx/>
              <a:buNone/>
            </a:pPr>
            <a:r>
              <a:rPr lang="sl-SI" sz="7200" dirty="0" smtClean="0">
                <a:latin typeface="Cambria" panose="02040503050406030204" pitchFamily="18" charset="0"/>
              </a:rPr>
              <a:t>ljudeh</a:t>
            </a:r>
            <a:r>
              <a:rPr lang="sl-SI" sz="7200" dirty="0">
                <a:latin typeface="Cambria" panose="02040503050406030204" pitchFamily="18" charset="0"/>
              </a:rPr>
              <a:t>, ki ne </a:t>
            </a:r>
            <a:r>
              <a:rPr lang="sl-SI" sz="7200" dirty="0" smtClean="0">
                <a:latin typeface="Cambria" panose="02040503050406030204" pitchFamily="18" charset="0"/>
              </a:rPr>
              <a:t>praznujejo </a:t>
            </a:r>
            <a:r>
              <a:rPr lang="sl-SI" sz="7200" dirty="0">
                <a:latin typeface="Cambria" panose="02040503050406030204" pitchFamily="18" charset="0"/>
              </a:rPr>
              <a:t>božiča, </a:t>
            </a:r>
            <a:r>
              <a:rPr lang="sl-SI" sz="7200" dirty="0" smtClean="0">
                <a:latin typeface="Cambria" panose="02040503050406030204" pitchFamily="18" charset="0"/>
              </a:rPr>
              <a:t>povezano </a:t>
            </a:r>
          </a:p>
          <a:p>
            <a:pPr>
              <a:buFontTx/>
              <a:buNone/>
            </a:pPr>
            <a:r>
              <a:rPr lang="sl-SI" sz="7200" dirty="0" smtClean="0">
                <a:latin typeface="Cambria" panose="02040503050406030204" pitchFamily="18" charset="0"/>
              </a:rPr>
              <a:t>s </a:t>
            </a:r>
            <a:r>
              <a:rPr lang="sl-SI" sz="7200" b="1" dirty="0" smtClean="0">
                <a:solidFill>
                  <a:srgbClr val="FF0000"/>
                </a:solidFill>
                <a:latin typeface="Cambria" panose="02040503050406030204" pitchFamily="18" charset="0"/>
              </a:rPr>
              <a:t>postavljanjem </a:t>
            </a:r>
            <a:r>
              <a:rPr lang="sl-SI" sz="7200" b="1" dirty="0">
                <a:solidFill>
                  <a:srgbClr val="FF0000"/>
                </a:solidFill>
                <a:latin typeface="Cambria" panose="02040503050406030204" pitchFamily="18" charset="0"/>
              </a:rPr>
              <a:t>novoletne </a:t>
            </a:r>
            <a:r>
              <a:rPr lang="sl-SI" sz="7200" b="1" dirty="0" smtClean="0">
                <a:solidFill>
                  <a:srgbClr val="FF0000"/>
                </a:solidFill>
                <a:latin typeface="Cambria" panose="02040503050406030204" pitchFamily="18" charset="0"/>
              </a:rPr>
              <a:t>smrečice</a:t>
            </a:r>
            <a:r>
              <a:rPr lang="sl-SI" sz="7200" dirty="0">
                <a:latin typeface="Cambria" panose="02040503050406030204" pitchFamily="18" charset="0"/>
              </a:rPr>
              <a:t>. </a:t>
            </a:r>
            <a:endParaRPr lang="sl-SI" sz="7200" dirty="0" smtClean="0">
              <a:latin typeface="Cambria" panose="02040503050406030204" pitchFamily="18" charset="0"/>
            </a:endParaRPr>
          </a:p>
          <a:p>
            <a:pPr>
              <a:buFontTx/>
              <a:buNone/>
            </a:pPr>
            <a:r>
              <a:rPr lang="sl-SI" sz="7200" dirty="0" smtClean="0">
                <a:latin typeface="Cambria" panose="02040503050406030204" pitchFamily="18" charset="0"/>
              </a:rPr>
              <a:t>Prav tako </a:t>
            </a:r>
            <a:r>
              <a:rPr lang="sl-SI" sz="7200" dirty="0">
                <a:latin typeface="Cambria" panose="02040503050406030204" pitchFamily="18" charset="0"/>
              </a:rPr>
              <a:t>je v navadi </a:t>
            </a:r>
            <a:r>
              <a:rPr lang="sl-SI" sz="7200" dirty="0" smtClean="0">
                <a:latin typeface="Cambria" panose="02040503050406030204" pitchFamily="18" charset="0"/>
              </a:rPr>
              <a:t>obdarovanje</a:t>
            </a:r>
            <a:r>
              <a:rPr lang="sl-SI" sz="7200" dirty="0">
                <a:latin typeface="Cambria" panose="02040503050406030204" pitchFamily="18" charset="0"/>
              </a:rPr>
              <a:t>, darove </a:t>
            </a:r>
            <a:endParaRPr lang="sl-SI" sz="7200" dirty="0" smtClean="0">
              <a:latin typeface="Cambria" panose="02040503050406030204" pitchFamily="18" charset="0"/>
            </a:endParaRPr>
          </a:p>
          <a:p>
            <a:pPr>
              <a:buFontTx/>
              <a:buNone/>
            </a:pPr>
            <a:r>
              <a:rPr lang="sl-SI" sz="7200" dirty="0" smtClean="0">
                <a:latin typeface="Cambria" panose="02040503050406030204" pitchFamily="18" charset="0"/>
              </a:rPr>
              <a:t>pa prinese </a:t>
            </a:r>
            <a:r>
              <a:rPr lang="sl-SI" sz="7200" b="1" dirty="0" smtClean="0">
                <a:solidFill>
                  <a:srgbClr val="FF0000"/>
                </a:solidFill>
                <a:latin typeface="Cambria" panose="02040503050406030204" pitchFamily="18" charset="0"/>
              </a:rPr>
              <a:t>dedek </a:t>
            </a:r>
            <a:r>
              <a:rPr lang="sl-SI" sz="7200" b="1" dirty="0">
                <a:solidFill>
                  <a:srgbClr val="FF0000"/>
                </a:solidFill>
                <a:latin typeface="Cambria" panose="02040503050406030204" pitchFamily="18" charset="0"/>
              </a:rPr>
              <a:t>Mraz </a:t>
            </a:r>
            <a:r>
              <a:rPr lang="sl-SI" sz="7200" dirty="0">
                <a:latin typeface="Cambria" panose="02040503050406030204" pitchFamily="18" charset="0"/>
              </a:rPr>
              <a:t>(iz ruske </a:t>
            </a:r>
            <a:r>
              <a:rPr lang="sl-SI" sz="7200" dirty="0" smtClean="0">
                <a:latin typeface="Cambria" panose="02040503050406030204" pitchFamily="18" charset="0"/>
              </a:rPr>
              <a:t>legende </a:t>
            </a:r>
          </a:p>
          <a:p>
            <a:pPr>
              <a:buFontTx/>
              <a:buNone/>
            </a:pPr>
            <a:r>
              <a:rPr lang="sl-SI" sz="7200" dirty="0" smtClean="0">
                <a:latin typeface="Cambria" panose="02040503050406030204" pitchFamily="18" charset="0"/>
              </a:rPr>
              <a:t>smo ga </a:t>
            </a:r>
            <a:r>
              <a:rPr lang="sl-SI" sz="7200" dirty="0">
                <a:latin typeface="Cambria" panose="02040503050406030204" pitchFamily="18" charset="0"/>
              </a:rPr>
              <a:t>preselili pod </a:t>
            </a:r>
            <a:r>
              <a:rPr lang="sl-SI" sz="7200" dirty="0" smtClean="0">
                <a:latin typeface="Cambria" panose="02040503050406030204" pitchFamily="18" charset="0"/>
              </a:rPr>
              <a:t>Triglav</a:t>
            </a:r>
            <a:r>
              <a:rPr lang="sl-SI" sz="7200" dirty="0">
                <a:latin typeface="Cambria" panose="02040503050406030204" pitchFamily="18" charset="0"/>
              </a:rPr>
              <a:t>).</a:t>
            </a:r>
          </a:p>
          <a:p>
            <a:endParaRPr lang="sl-SI" sz="7200" dirty="0">
              <a:solidFill>
                <a:schemeClr val="bg1">
                  <a:lumMod val="50000"/>
                </a:schemeClr>
              </a:solidFill>
            </a:endParaRPr>
          </a:p>
        </p:txBody>
      </p:sp>
      <p:sp>
        <p:nvSpPr>
          <p:cNvPr id="4" name="Označba mesta datuma 3"/>
          <p:cNvSpPr>
            <a:spLocks noGrp="1"/>
          </p:cNvSpPr>
          <p:nvPr>
            <p:ph type="dt" sz="half" idx="10"/>
          </p:nvPr>
        </p:nvSpPr>
        <p:spPr/>
        <p:txBody>
          <a:bodyPr/>
          <a:lstStyle/>
          <a:p>
            <a:r>
              <a:rPr lang="sl-SI" dirty="0" smtClean="0"/>
              <a:t>26.6.2015</a:t>
            </a:r>
            <a:endParaRPr lang="sl-SI" dirty="0"/>
          </a:p>
        </p:txBody>
      </p:sp>
      <p:sp>
        <p:nvSpPr>
          <p:cNvPr id="5" name="Označba mesta noge 4"/>
          <p:cNvSpPr>
            <a:spLocks noGrp="1"/>
          </p:cNvSpPr>
          <p:nvPr>
            <p:ph type="ftr" sz="quarter" idx="11"/>
          </p:nvPr>
        </p:nvSpPr>
        <p:spPr/>
        <p:txBody>
          <a:bodyPr/>
          <a:lstStyle/>
          <a:p>
            <a:r>
              <a:rPr lang="sl-SI" dirty="0" smtClean="0"/>
              <a:t>Mojca Pozvek, prof. RP</a:t>
            </a:r>
            <a:endParaRPr lang="sl-SI" dirty="0"/>
          </a:p>
        </p:txBody>
      </p:sp>
      <p:sp>
        <p:nvSpPr>
          <p:cNvPr id="6" name="Označba mesta številke diapozitiva 5"/>
          <p:cNvSpPr>
            <a:spLocks noGrp="1"/>
          </p:cNvSpPr>
          <p:nvPr>
            <p:ph type="sldNum" sz="quarter" idx="12"/>
          </p:nvPr>
        </p:nvSpPr>
        <p:spPr/>
        <p:txBody>
          <a:bodyPr/>
          <a:lstStyle/>
          <a:p>
            <a:fld id="{C17AB999-5063-47A3-886E-33D6F28143F1}" type="slidenum">
              <a:rPr lang="sl-SI" smtClean="0"/>
              <a:pPr/>
              <a:t>18</a:t>
            </a:fld>
            <a:endParaRPr lang="sl-SI" dirty="0"/>
          </a:p>
        </p:txBody>
      </p:sp>
      <p:pic>
        <p:nvPicPr>
          <p:cNvPr id="10" name="Picture 7" descr="Dedek Mraz">
            <a:hlinkClick r:id="rId2" tooltip="Dedek Mraz"/>
          </p:cNvPr>
          <p:cNvPicPr>
            <a:picLocks noChangeAspect="1" noChangeArrowheads="1"/>
          </p:cNvPicPr>
          <p:nvPr/>
        </p:nvPicPr>
        <p:blipFill>
          <a:blip r:embed="rId3" cstate="print">
            <a:extLst>
              <a:ext uri="{28A0092B-C50C-407E-A947-70E740481C1C}">
                <a14:useLocalDpi xmlns="" xmlns:a14="http://schemas.microsoft.com/office/drawing/2010/main"/>
              </a:ext>
            </a:extLst>
          </a:blip>
          <a:srcRect l="28346" t="21281"/>
          <a:stretch>
            <a:fillRect/>
          </a:stretch>
        </p:blipFill>
        <p:spPr bwMode="auto">
          <a:xfrm>
            <a:off x="5430461" y="4160840"/>
            <a:ext cx="1706563" cy="2497137"/>
          </a:xfrm>
          <a:prstGeom prst="rect">
            <a:avLst/>
          </a:prstGeom>
          <a:noFill/>
          <a:effectLst/>
        </p:spPr>
      </p:pic>
      <p:pic>
        <p:nvPicPr>
          <p:cNvPr id="11" name="Slika 10"/>
          <p:cNvPicPr>
            <a:picLocks noChangeAspect="1"/>
          </p:cNvPicPr>
          <p:nvPr/>
        </p:nvPicPr>
        <p:blipFill>
          <a:blip r:embed="rId4" cstate="screen">
            <a:extLst>
              <a:ext uri="{28A0092B-C50C-407E-A947-70E740481C1C}">
                <a14:useLocalDpi xmlns="" xmlns:a14="http://schemas.microsoft.com/office/drawing/2010/main"/>
              </a:ext>
            </a:extLst>
          </a:blip>
          <a:stretch>
            <a:fillRect/>
          </a:stretch>
        </p:blipFill>
        <p:spPr>
          <a:xfrm>
            <a:off x="6459498" y="3171427"/>
            <a:ext cx="2610542" cy="3899697"/>
          </a:xfrm>
          <a:prstGeom prst="rect">
            <a:avLst/>
          </a:prstGeom>
          <a:ln>
            <a:noFill/>
          </a:ln>
          <a:effectLst>
            <a:outerShdw blurRad="292100" dist="139700" dir="2700000" algn="tl" rotWithShape="0">
              <a:srgbClr val="333333">
                <a:alpha val="65000"/>
              </a:srgbClr>
            </a:outerShdw>
          </a:effectLst>
        </p:spPr>
      </p:pic>
      <p:pic>
        <p:nvPicPr>
          <p:cNvPr id="7" name="Slika 6"/>
          <p:cNvPicPr>
            <a:picLocks noChangeAspect="1"/>
          </p:cNvPicPr>
          <p:nvPr/>
        </p:nvPicPr>
        <p:blipFill>
          <a:blip r:embed="rId5" cstate="print">
            <a:extLst>
              <a:ext uri="{28A0092B-C50C-407E-A947-70E740481C1C}">
                <a14:useLocalDpi xmlns="" xmlns:a14="http://schemas.microsoft.com/office/drawing/2010/main"/>
              </a:ext>
            </a:extLst>
          </a:blip>
          <a:stretch>
            <a:fillRect/>
          </a:stretch>
        </p:blipFill>
        <p:spPr>
          <a:xfrm>
            <a:off x="3028951" y="2971799"/>
            <a:ext cx="1326596" cy="159312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 xmlns:p14="http://schemas.microsoft.com/office/powerpoint/2010/main" val="211008069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Effect transition="in" filter="fade">
                                      <p:cBhvr>
                                        <p:cTn id="7" dur="500"/>
                                        <p:tgtEl>
                                          <p:spTgt spid="3">
                                            <p:txEl>
                                              <p:pRg st="7" end="7"/>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8" end="8"/>
                                            </p:txEl>
                                          </p:spTgt>
                                        </p:tgtEl>
                                        <p:attrNameLst>
                                          <p:attrName>style.visibility</p:attrName>
                                        </p:attrNameLst>
                                      </p:cBhvr>
                                      <p:to>
                                        <p:strVal val="visible"/>
                                      </p:to>
                                    </p:set>
                                    <p:animEffect transition="in" filter="fade">
                                      <p:cBhvr>
                                        <p:cTn id="10" dur="500"/>
                                        <p:tgtEl>
                                          <p:spTgt spid="3">
                                            <p:txEl>
                                              <p:pRg st="8" end="8"/>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animEffect transition="in" filter="fade">
                                      <p:cBhvr>
                                        <p:cTn id="13" dur="500"/>
                                        <p:tgtEl>
                                          <p:spTgt spid="3">
                                            <p:txEl>
                                              <p:pRg st="9" end="9"/>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10" end="10"/>
                                            </p:txEl>
                                          </p:spTgt>
                                        </p:tgtEl>
                                        <p:attrNameLst>
                                          <p:attrName>style.visibility</p:attrName>
                                        </p:attrNameLst>
                                      </p:cBhvr>
                                      <p:to>
                                        <p:strVal val="visible"/>
                                      </p:to>
                                    </p:set>
                                    <p:animEffect transition="in" filter="fade">
                                      <p:cBhvr>
                                        <p:cTn id="16" dur="500"/>
                                        <p:tgtEl>
                                          <p:spTgt spid="3">
                                            <p:txEl>
                                              <p:pRg st="10" end="1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8">
                                            <p:bg/>
                                          </p:spTgt>
                                        </p:tgtEl>
                                        <p:attrNameLst>
                                          <p:attrName>style.visibility</p:attrName>
                                        </p:attrNameLst>
                                      </p:cBhvr>
                                      <p:to>
                                        <p:strVal val="visible"/>
                                      </p:to>
                                    </p:set>
                                    <p:animEffect transition="in" filter="fade">
                                      <p:cBhvr>
                                        <p:cTn id="21" dur="500"/>
                                        <p:tgtEl>
                                          <p:spTgt spid="8">
                                            <p:bg/>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8">
                                            <p:txEl>
                                              <p:pRg st="0" end="0"/>
                                            </p:txEl>
                                          </p:spTgt>
                                        </p:tgtEl>
                                        <p:attrNameLst>
                                          <p:attrName>style.visibility</p:attrName>
                                        </p:attrNameLst>
                                      </p:cBhvr>
                                      <p:to>
                                        <p:strVal val="visible"/>
                                      </p:to>
                                    </p:set>
                                    <p:animEffect transition="in" filter="fade">
                                      <p:cBhvr>
                                        <p:cTn id="24" dur="500"/>
                                        <p:tgtEl>
                                          <p:spTgt spid="8">
                                            <p:txEl>
                                              <p:pRg st="0" end="0"/>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8">
                                            <p:txEl>
                                              <p:pRg st="1" end="1"/>
                                            </p:txEl>
                                          </p:spTgt>
                                        </p:tgtEl>
                                        <p:attrNameLst>
                                          <p:attrName>style.visibility</p:attrName>
                                        </p:attrNameLst>
                                      </p:cBhvr>
                                      <p:to>
                                        <p:strVal val="visible"/>
                                      </p:to>
                                    </p:set>
                                    <p:animEffect transition="in" filter="fade">
                                      <p:cBhvr>
                                        <p:cTn id="27" dur="500"/>
                                        <p:tgtEl>
                                          <p:spTgt spid="8">
                                            <p:txEl>
                                              <p:pRg st="1" end="1"/>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8">
                                            <p:txEl>
                                              <p:pRg st="2" end="2"/>
                                            </p:txEl>
                                          </p:spTgt>
                                        </p:tgtEl>
                                        <p:attrNameLst>
                                          <p:attrName>style.visibility</p:attrName>
                                        </p:attrNameLst>
                                      </p:cBhvr>
                                      <p:to>
                                        <p:strVal val="visible"/>
                                      </p:to>
                                    </p:set>
                                    <p:animEffect transition="in" filter="fade">
                                      <p:cBhvr>
                                        <p:cTn id="30" dur="500"/>
                                        <p:tgtEl>
                                          <p:spTgt spid="8">
                                            <p:txEl>
                                              <p:pRg st="2" end="2"/>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8">
                                            <p:txEl>
                                              <p:pRg st="3" end="3"/>
                                            </p:txEl>
                                          </p:spTgt>
                                        </p:tgtEl>
                                        <p:attrNameLst>
                                          <p:attrName>style.visibility</p:attrName>
                                        </p:attrNameLst>
                                      </p:cBhvr>
                                      <p:to>
                                        <p:strVal val="visible"/>
                                      </p:to>
                                    </p:set>
                                    <p:animEffect transition="in" filter="fade">
                                      <p:cBhvr>
                                        <p:cTn id="33" dur="500"/>
                                        <p:tgtEl>
                                          <p:spTgt spid="8">
                                            <p:txEl>
                                              <p:pRg st="3" end="3"/>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8">
                                            <p:txEl>
                                              <p:pRg st="4" end="4"/>
                                            </p:txEl>
                                          </p:spTgt>
                                        </p:tgtEl>
                                        <p:attrNameLst>
                                          <p:attrName>style.visibility</p:attrName>
                                        </p:attrNameLst>
                                      </p:cBhvr>
                                      <p:to>
                                        <p:strVal val="visible"/>
                                      </p:to>
                                    </p:set>
                                    <p:animEffect transition="in" filter="fade">
                                      <p:cBhvr>
                                        <p:cTn id="36" dur="500"/>
                                        <p:tgtEl>
                                          <p:spTgt spid="8">
                                            <p:txEl>
                                              <p:pRg st="4" end="4"/>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8">
                                            <p:txEl>
                                              <p:pRg st="5" end="5"/>
                                            </p:txEl>
                                          </p:spTgt>
                                        </p:tgtEl>
                                        <p:attrNameLst>
                                          <p:attrName>style.visibility</p:attrName>
                                        </p:attrNameLst>
                                      </p:cBhvr>
                                      <p:to>
                                        <p:strVal val="visible"/>
                                      </p:to>
                                    </p:set>
                                    <p:animEffect transition="in" filter="fade">
                                      <p:cBhvr>
                                        <p:cTn id="39" dur="500"/>
                                        <p:tgtEl>
                                          <p:spTgt spid="8">
                                            <p:txEl>
                                              <p:pRg st="5" end="5"/>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500"/>
                                        <p:tgtEl>
                                          <p:spTgt spid="10"/>
                                        </p:tgtEl>
                                      </p:cBhvr>
                                    </p:animEffect>
                                  </p:childTnLst>
                                </p:cTn>
                              </p:par>
                              <p:par>
                                <p:cTn id="43" presetID="10" presetClass="entr" presetSubtype="0" fill="hold" nodeType="with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fade">
                                      <p:cBhvr>
                                        <p:cTn id="4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8" grpId="0" uiExpand="1" build="p"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značba mesta datuma 3"/>
          <p:cNvSpPr>
            <a:spLocks noGrp="1"/>
          </p:cNvSpPr>
          <p:nvPr>
            <p:ph type="dt" sz="half" idx="10"/>
          </p:nvPr>
        </p:nvSpPr>
        <p:spPr/>
        <p:txBody>
          <a:bodyPr/>
          <a:lstStyle/>
          <a:p>
            <a:r>
              <a:rPr lang="sl-SI" dirty="0" smtClean="0"/>
              <a:t>26.6.2015</a:t>
            </a:r>
            <a:endParaRPr lang="sl-SI" dirty="0"/>
          </a:p>
        </p:txBody>
      </p:sp>
      <p:sp>
        <p:nvSpPr>
          <p:cNvPr id="5" name="Označba mesta noge 4"/>
          <p:cNvSpPr>
            <a:spLocks noGrp="1"/>
          </p:cNvSpPr>
          <p:nvPr>
            <p:ph type="ftr" sz="quarter" idx="11"/>
          </p:nvPr>
        </p:nvSpPr>
        <p:spPr/>
        <p:txBody>
          <a:bodyPr/>
          <a:lstStyle/>
          <a:p>
            <a:r>
              <a:rPr lang="sl-SI" dirty="0" smtClean="0"/>
              <a:t>Mojca Pozvek, prof. RP</a:t>
            </a:r>
            <a:endParaRPr lang="sl-SI" dirty="0"/>
          </a:p>
        </p:txBody>
      </p:sp>
      <p:sp>
        <p:nvSpPr>
          <p:cNvPr id="6" name="Označba mesta številke diapozitiva 5"/>
          <p:cNvSpPr>
            <a:spLocks noGrp="1"/>
          </p:cNvSpPr>
          <p:nvPr>
            <p:ph type="sldNum" sz="quarter" idx="12"/>
          </p:nvPr>
        </p:nvSpPr>
        <p:spPr/>
        <p:txBody>
          <a:bodyPr/>
          <a:lstStyle/>
          <a:p>
            <a:fld id="{C17AB999-5063-47A3-886E-33D6F28143F1}" type="slidenum">
              <a:rPr lang="sl-SI" smtClean="0"/>
              <a:pPr/>
              <a:t>19</a:t>
            </a:fld>
            <a:endParaRPr lang="sl-SI" dirty="0"/>
          </a:p>
        </p:txBody>
      </p:sp>
      <p:sp>
        <p:nvSpPr>
          <p:cNvPr id="7" name="Pravokotnik 6"/>
          <p:cNvSpPr/>
          <p:nvPr/>
        </p:nvSpPr>
        <p:spPr>
          <a:xfrm>
            <a:off x="1544431" y="1086349"/>
            <a:ext cx="6168933" cy="923330"/>
          </a:xfrm>
          <a:prstGeom prst="rect">
            <a:avLst/>
          </a:prstGeom>
          <a:noFill/>
        </p:spPr>
        <p:txBody>
          <a:bodyPr wrap="none" lIns="91440" tIns="45720" rIns="91440" bIns="45720">
            <a:spAutoFit/>
          </a:bodyPr>
          <a:lstStyle/>
          <a:p>
            <a:pPr algn="ctr"/>
            <a:r>
              <a:rPr lang="sl-SI" sz="5400" b="1" cap="none" spc="0" dirty="0" smtClean="0">
                <a:ln w="9525">
                  <a:solidFill>
                    <a:schemeClr val="bg1"/>
                  </a:solidFill>
                  <a:prstDash val="solid"/>
                </a:ln>
                <a:solidFill>
                  <a:srgbClr val="FF6600"/>
                </a:solidFill>
                <a:effectLst>
                  <a:outerShdw blurRad="12700" dist="38100" dir="2700000" algn="tl" rotWithShape="0">
                    <a:schemeClr val="bg1">
                      <a:lumMod val="50000"/>
                    </a:schemeClr>
                  </a:outerShdw>
                </a:effectLst>
                <a:latin typeface="Cambria" panose="02040503050406030204" pitchFamily="18" charset="0"/>
              </a:rPr>
              <a:t>FEBRUARSKE ŠEGE</a:t>
            </a:r>
            <a:endParaRPr lang="sl-SI" sz="5400" b="1" cap="none" spc="0" dirty="0">
              <a:ln w="9525">
                <a:solidFill>
                  <a:schemeClr val="bg1"/>
                </a:solidFill>
                <a:prstDash val="solid"/>
              </a:ln>
              <a:solidFill>
                <a:srgbClr val="FF6600"/>
              </a:solidFill>
              <a:effectLst>
                <a:outerShdw blurRad="12700" dist="38100" dir="2700000" algn="tl" rotWithShape="0">
                  <a:schemeClr val="bg1">
                    <a:lumMod val="50000"/>
                  </a:schemeClr>
                </a:outerShdw>
              </a:effectLst>
              <a:latin typeface="Cambria" panose="02040503050406030204" pitchFamily="18" charset="0"/>
            </a:endParaRPr>
          </a:p>
        </p:txBody>
      </p:sp>
      <p:pic>
        <p:nvPicPr>
          <p:cNvPr id="3" name="Slika 2"/>
          <p:cNvPicPr>
            <a:picLocks noChangeAspect="1"/>
          </p:cNvPicPr>
          <p:nvPr/>
        </p:nvPicPr>
        <p:blipFill>
          <a:blip r:embed="rId2" cstate="print">
            <a:extLst>
              <a:ext uri="{28A0092B-C50C-407E-A947-70E740481C1C}">
                <a14:useLocalDpi xmlns="" xmlns:a14="http://schemas.microsoft.com/office/drawing/2010/main"/>
              </a:ext>
            </a:extLst>
          </a:blip>
          <a:stretch>
            <a:fillRect/>
          </a:stretch>
        </p:blipFill>
        <p:spPr>
          <a:xfrm>
            <a:off x="3381375" y="2192431"/>
            <a:ext cx="2381250" cy="3333750"/>
          </a:xfrm>
          <a:prstGeom prst="rect">
            <a:avLst/>
          </a:prstGeom>
        </p:spPr>
      </p:pic>
    </p:spTree>
    <p:extLst>
      <p:ext uri="{BB962C8B-B14F-4D97-AF65-F5344CB8AC3E}">
        <p14:creationId xmlns="" xmlns:p14="http://schemas.microsoft.com/office/powerpoint/2010/main" val="52205591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pPr algn="ctr"/>
            <a:r>
              <a:rPr lang="sl-SI" sz="4000" dirty="0" smtClean="0">
                <a:latin typeface="Cambria" panose="02040503050406030204" pitchFamily="18" charset="0"/>
              </a:rPr>
              <a:t>Pregled ljudskih šeg in praznikov</a:t>
            </a:r>
            <a:endParaRPr lang="sl-SI" sz="4000" dirty="0">
              <a:latin typeface="Cambria" panose="02040503050406030204" pitchFamily="18" charset="0"/>
            </a:endParaRPr>
          </a:p>
        </p:txBody>
      </p:sp>
      <p:graphicFrame>
        <p:nvGraphicFramePr>
          <p:cNvPr id="7" name="Označba mesta vsebine 6"/>
          <p:cNvGraphicFramePr>
            <a:graphicFrameLocks noGrp="1"/>
          </p:cNvGraphicFramePr>
          <p:nvPr>
            <p:ph idx="1"/>
            <p:extLst>
              <p:ext uri="{D42A27DB-BD31-4B8C-83A1-F6EECF244321}">
                <p14:modId xmlns="" xmlns:p14="http://schemas.microsoft.com/office/powerpoint/2010/main" val="1554426587"/>
              </p:ext>
            </p:extLst>
          </p:nvPr>
        </p:nvGraphicFramePr>
        <p:xfrm>
          <a:off x="467284" y="2529225"/>
          <a:ext cx="8219516" cy="2582596"/>
        </p:xfrm>
        <a:graphic>
          <a:graphicData uri="http://schemas.openxmlformats.org/drawingml/2006/table">
            <a:tbl>
              <a:tblPr firstRow="1" bandRow="1">
                <a:tableStyleId>{616DA210-FB5B-4158-B5E0-FEB733F419BA}</a:tableStyleId>
              </a:tblPr>
              <a:tblGrid>
                <a:gridCol w="2054879"/>
                <a:gridCol w="2054879"/>
                <a:gridCol w="2054879"/>
                <a:gridCol w="2054879"/>
              </a:tblGrid>
              <a:tr h="662356">
                <a:tc>
                  <a:txBody>
                    <a:bodyPr/>
                    <a:lstStyle/>
                    <a:p>
                      <a:pPr algn="ctr"/>
                      <a:r>
                        <a:rPr lang="sl-SI" dirty="0" smtClean="0">
                          <a:solidFill>
                            <a:srgbClr val="FF0000"/>
                          </a:solidFill>
                          <a:latin typeface="Cambria" panose="02040503050406030204" pitchFamily="18" charset="0"/>
                        </a:rPr>
                        <a:t>Jesenski običaji</a:t>
                      </a:r>
                      <a:endParaRPr lang="sl-SI" dirty="0">
                        <a:solidFill>
                          <a:srgbClr val="FF0000"/>
                        </a:solidFill>
                        <a:latin typeface="Cambria" panose="02040503050406030204" pitchFamily="18" charset="0"/>
                      </a:endParaRPr>
                    </a:p>
                  </a:txBody>
                  <a:tcPr>
                    <a:lnL w="57150" cap="flat" cmpd="sng" algn="ctr">
                      <a:solidFill>
                        <a:srgbClr val="FF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sl-SI" dirty="0" smtClean="0">
                          <a:solidFill>
                            <a:srgbClr val="FF0000"/>
                          </a:solidFill>
                          <a:latin typeface="Cambria" panose="02040503050406030204" pitchFamily="18" charset="0"/>
                        </a:rPr>
                        <a:t>Decembrski prazniki</a:t>
                      </a:r>
                      <a:endParaRPr lang="sl-SI" dirty="0">
                        <a:solidFill>
                          <a:srgbClr val="FF0000"/>
                        </a:solidFill>
                        <a:latin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sl-SI" dirty="0" smtClean="0">
                          <a:solidFill>
                            <a:srgbClr val="FF0000"/>
                          </a:solidFill>
                          <a:latin typeface="Cambria" panose="02040503050406030204" pitchFamily="18" charset="0"/>
                        </a:rPr>
                        <a:t>Februarske šege</a:t>
                      </a:r>
                      <a:endParaRPr lang="sl-SI" dirty="0">
                        <a:solidFill>
                          <a:srgbClr val="FF0000"/>
                        </a:solidFill>
                        <a:latin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sl-SI" dirty="0" smtClean="0">
                          <a:solidFill>
                            <a:srgbClr val="FF0000"/>
                          </a:solidFill>
                          <a:latin typeface="Cambria" panose="02040503050406030204" pitchFamily="18" charset="0"/>
                        </a:rPr>
                        <a:t>Spomladanska praznovanja</a:t>
                      </a:r>
                      <a:endParaRPr lang="sl-SI" dirty="0">
                        <a:solidFill>
                          <a:srgbClr val="FF0000"/>
                        </a:solidFill>
                        <a:latin typeface="Cambria" panose="02040503050406030204" pitchFamily="18" charset="0"/>
                      </a:endParaRPr>
                    </a:p>
                  </a:txBody>
                  <a:tcPr>
                    <a:lnL w="12700" cap="flat" cmpd="sng" algn="ctr">
                      <a:solidFill>
                        <a:schemeClr val="tx1"/>
                      </a:solidFill>
                      <a:prstDash val="solid"/>
                      <a:round/>
                      <a:headEnd type="none" w="med" len="med"/>
                      <a:tailEnd type="none" w="med" len="med"/>
                    </a:lnL>
                    <a:lnR w="57150" cap="flat" cmpd="sng" algn="ctr">
                      <a:solidFill>
                        <a:srgbClr val="FF0000"/>
                      </a:solidFill>
                      <a:prstDash val="solid"/>
                      <a:round/>
                      <a:headEnd type="none" w="med" len="med"/>
                      <a:tailEnd type="none" w="med" len="med"/>
                    </a:lnR>
                    <a:lnT w="57150" cap="flat" cmpd="sng" algn="ctr">
                      <a:solidFill>
                        <a:srgbClr val="FF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12540">
                <a:tc>
                  <a:txBody>
                    <a:bodyPr/>
                    <a:lstStyle/>
                    <a:p>
                      <a:r>
                        <a:rPr lang="sl-SI" dirty="0" smtClean="0">
                          <a:latin typeface="Cambria" panose="02040503050406030204" pitchFamily="18" charset="0"/>
                        </a:rPr>
                        <a:t>11. november</a:t>
                      </a:r>
                    </a:p>
                    <a:p>
                      <a:r>
                        <a:rPr lang="sl-SI" b="1" dirty="0" smtClean="0">
                          <a:latin typeface="Cambria" panose="02040503050406030204" pitchFamily="18" charset="0"/>
                        </a:rPr>
                        <a:t>MARTINOVO</a:t>
                      </a:r>
                      <a:r>
                        <a:rPr lang="sl-SI" dirty="0" smtClean="0">
                          <a:latin typeface="Cambria" panose="02040503050406030204" pitchFamily="18" charset="0"/>
                        </a:rPr>
                        <a:t> </a:t>
                      </a:r>
                      <a:endParaRPr lang="sl-SI" dirty="0">
                        <a:latin typeface="Cambria" panose="02040503050406030204" pitchFamily="18" charset="0"/>
                      </a:endParaRPr>
                    </a:p>
                  </a:txBody>
                  <a:tcPr>
                    <a:lnL w="57150" cap="flat" cmpd="sng" algn="ctr">
                      <a:solidFill>
                        <a:srgbClr val="FF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sl-SI" dirty="0" smtClean="0">
                          <a:latin typeface="Cambria" panose="02040503050406030204" pitchFamily="18" charset="0"/>
                        </a:rPr>
                        <a:t>6. december</a:t>
                      </a:r>
                    </a:p>
                    <a:p>
                      <a:r>
                        <a:rPr lang="sl-SI" b="1" dirty="0" smtClean="0">
                          <a:latin typeface="Cambria" panose="02040503050406030204" pitchFamily="18" charset="0"/>
                        </a:rPr>
                        <a:t>MIKLAVŽ</a:t>
                      </a:r>
                      <a:endParaRPr lang="sl-SI" b="1" dirty="0">
                        <a:latin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sl-SI" dirty="0" smtClean="0">
                          <a:latin typeface="Cambria" panose="02040503050406030204" pitchFamily="18" charset="0"/>
                        </a:rPr>
                        <a:t>14. februar</a:t>
                      </a:r>
                    </a:p>
                    <a:p>
                      <a:r>
                        <a:rPr lang="sl-SI" b="1" dirty="0" smtClean="0">
                          <a:latin typeface="Cambria" panose="02040503050406030204" pitchFamily="18" charset="0"/>
                        </a:rPr>
                        <a:t>VALENTINOVO</a:t>
                      </a:r>
                      <a:endParaRPr lang="sl-SI" b="1" dirty="0">
                        <a:latin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sl-SI" dirty="0" smtClean="0">
                          <a:latin typeface="Cambria" panose="02040503050406030204" pitchFamily="18" charset="0"/>
                        </a:rPr>
                        <a:t>marec ali april</a:t>
                      </a:r>
                    </a:p>
                    <a:p>
                      <a:r>
                        <a:rPr lang="sl-SI" b="1" dirty="0" smtClean="0">
                          <a:latin typeface="Cambria" panose="02040503050406030204" pitchFamily="18" charset="0"/>
                        </a:rPr>
                        <a:t>CVETNA NEDELJA</a:t>
                      </a:r>
                      <a:endParaRPr lang="sl-SI" b="1" dirty="0">
                        <a:latin typeface="Cambria" panose="02040503050406030204" pitchFamily="18" charset="0"/>
                      </a:endParaRPr>
                    </a:p>
                  </a:txBody>
                  <a:tcPr>
                    <a:lnL w="12700" cap="flat" cmpd="sng" algn="ctr">
                      <a:solidFill>
                        <a:schemeClr val="tx1"/>
                      </a:solidFill>
                      <a:prstDash val="solid"/>
                      <a:round/>
                      <a:headEnd type="none" w="med" len="med"/>
                      <a:tailEnd type="none" w="med" len="med"/>
                    </a:lnL>
                    <a:lnR w="57150" cap="flat" cmpd="sng" algn="ctr">
                      <a:solidFill>
                        <a:srgbClr val="FF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12540">
                <a:tc>
                  <a:txBody>
                    <a:bodyPr/>
                    <a:lstStyle/>
                    <a:p>
                      <a:r>
                        <a:rPr lang="sl-SI" dirty="0" smtClean="0">
                          <a:latin typeface="Cambria" panose="02040503050406030204" pitchFamily="18" charset="0"/>
                        </a:rPr>
                        <a:t>31. oktober</a:t>
                      </a:r>
                    </a:p>
                    <a:p>
                      <a:r>
                        <a:rPr lang="sl-SI" b="1" dirty="0" smtClean="0">
                          <a:latin typeface="Cambria" panose="02040503050406030204" pitchFamily="18" charset="0"/>
                        </a:rPr>
                        <a:t>NOČ</a:t>
                      </a:r>
                      <a:r>
                        <a:rPr lang="sl-SI" b="1" baseline="0" dirty="0" smtClean="0">
                          <a:latin typeface="Cambria" panose="02040503050406030204" pitchFamily="18" charset="0"/>
                        </a:rPr>
                        <a:t> ČAROVNIC</a:t>
                      </a:r>
                      <a:endParaRPr lang="sl-SI" b="1" dirty="0">
                        <a:latin typeface="Cambria" panose="02040503050406030204" pitchFamily="18" charset="0"/>
                      </a:endParaRPr>
                    </a:p>
                  </a:txBody>
                  <a:tcPr>
                    <a:lnL w="57150" cap="flat" cmpd="sng" algn="ctr">
                      <a:solidFill>
                        <a:srgbClr val="FF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sl-SI" dirty="0" smtClean="0">
                          <a:latin typeface="Cambria" panose="02040503050406030204" pitchFamily="18" charset="0"/>
                        </a:rPr>
                        <a:t>25. december </a:t>
                      </a:r>
                    </a:p>
                    <a:p>
                      <a:r>
                        <a:rPr lang="sl-SI" b="1" dirty="0" smtClean="0">
                          <a:latin typeface="Cambria" panose="02040503050406030204" pitchFamily="18" charset="0"/>
                        </a:rPr>
                        <a:t>BOŽIČ</a:t>
                      </a:r>
                      <a:endParaRPr lang="sl-SI" b="1" dirty="0">
                        <a:latin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sl-SI" dirty="0" smtClean="0">
                          <a:latin typeface="Cambria" panose="02040503050406030204" pitchFamily="18" charset="0"/>
                        </a:rPr>
                        <a:t>februar</a:t>
                      </a:r>
                    </a:p>
                    <a:p>
                      <a:r>
                        <a:rPr lang="sl-SI" b="1" dirty="0" smtClean="0">
                          <a:latin typeface="Cambria" panose="02040503050406030204" pitchFamily="18" charset="0"/>
                        </a:rPr>
                        <a:t>PUST</a:t>
                      </a:r>
                      <a:endParaRPr lang="sl-SI" b="1" dirty="0">
                        <a:latin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l-SI" dirty="0" smtClean="0">
                          <a:latin typeface="Cambria" panose="02040503050406030204" pitchFamily="18" charset="0"/>
                        </a:rPr>
                        <a:t>marec ali april</a:t>
                      </a:r>
                    </a:p>
                    <a:p>
                      <a:r>
                        <a:rPr lang="sl-SI" b="1" dirty="0" smtClean="0">
                          <a:latin typeface="Cambria" panose="02040503050406030204" pitchFamily="18" charset="0"/>
                        </a:rPr>
                        <a:t>VELIKA NOČ</a:t>
                      </a:r>
                      <a:endParaRPr lang="sl-SI" b="1" dirty="0">
                        <a:latin typeface="Cambria" panose="02040503050406030204" pitchFamily="18" charset="0"/>
                      </a:endParaRPr>
                    </a:p>
                  </a:txBody>
                  <a:tcPr>
                    <a:lnL w="12700" cap="flat" cmpd="sng" algn="ctr">
                      <a:solidFill>
                        <a:schemeClr val="tx1"/>
                      </a:solidFill>
                      <a:prstDash val="solid"/>
                      <a:round/>
                      <a:headEnd type="none" w="med" len="med"/>
                      <a:tailEnd type="none" w="med" len="med"/>
                    </a:lnL>
                    <a:lnR w="57150" cap="flat" cmpd="sng" algn="ctr">
                      <a:solidFill>
                        <a:srgbClr val="FF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12540">
                <a:tc>
                  <a:txBody>
                    <a:bodyPr/>
                    <a:lstStyle/>
                    <a:p>
                      <a:pPr marL="342900" indent="-342900">
                        <a:buAutoNum type="arabicPeriod"/>
                      </a:pPr>
                      <a:r>
                        <a:rPr lang="sl-SI" dirty="0" smtClean="0">
                          <a:latin typeface="Cambria" panose="02040503050406030204" pitchFamily="18" charset="0"/>
                        </a:rPr>
                        <a:t>november</a:t>
                      </a:r>
                    </a:p>
                    <a:p>
                      <a:pPr marL="0" indent="0">
                        <a:buNone/>
                      </a:pPr>
                      <a:r>
                        <a:rPr lang="sl-SI" b="1" dirty="0" smtClean="0">
                          <a:latin typeface="Cambria" panose="02040503050406030204" pitchFamily="18" charset="0"/>
                        </a:rPr>
                        <a:t>VSI</a:t>
                      </a:r>
                      <a:r>
                        <a:rPr lang="sl-SI" b="1" baseline="0" dirty="0" smtClean="0">
                          <a:latin typeface="Cambria" panose="02040503050406030204" pitchFamily="18" charset="0"/>
                        </a:rPr>
                        <a:t> SVETI</a:t>
                      </a:r>
                      <a:endParaRPr lang="sl-SI" b="1" dirty="0">
                        <a:latin typeface="Cambria" panose="02040503050406030204" pitchFamily="18" charset="0"/>
                      </a:endParaRPr>
                    </a:p>
                  </a:txBody>
                  <a:tcPr>
                    <a:lnL w="57150" cap="flat" cmpd="sng" algn="ctr">
                      <a:solidFill>
                        <a:srgbClr val="FF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l-SI" dirty="0" smtClean="0">
                          <a:latin typeface="Cambria" panose="02040503050406030204" pitchFamily="18" charset="0"/>
                        </a:rPr>
                        <a:t>31. december </a:t>
                      </a:r>
                    </a:p>
                    <a:p>
                      <a:r>
                        <a:rPr lang="sl-SI" b="1" dirty="0" smtClean="0">
                          <a:latin typeface="Cambria" panose="02040503050406030204" pitchFamily="18" charset="0"/>
                        </a:rPr>
                        <a:t>SILVESTROVO</a:t>
                      </a:r>
                      <a:endParaRPr lang="sl-SI" b="1" dirty="0">
                        <a:latin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0000"/>
                      </a:solidFill>
                      <a:prstDash val="solid"/>
                      <a:round/>
                      <a:headEnd type="none" w="med" len="med"/>
                      <a:tailEnd type="none" w="med" len="med"/>
                    </a:lnB>
                  </a:tcPr>
                </a:tc>
                <a:tc>
                  <a:txBody>
                    <a:bodyPr/>
                    <a:lstStyle/>
                    <a:p>
                      <a:endParaRPr lang="sl-SI" dirty="0">
                        <a:latin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0000"/>
                      </a:solidFill>
                      <a:prstDash val="solid"/>
                      <a:round/>
                      <a:headEnd type="none" w="med" len="med"/>
                      <a:tailEnd type="none" w="med" len="med"/>
                    </a:lnB>
                  </a:tcPr>
                </a:tc>
                <a:tc>
                  <a:txBody>
                    <a:bodyPr/>
                    <a:lstStyle/>
                    <a:p>
                      <a:endParaRPr lang="sl-SI" dirty="0">
                        <a:latin typeface="Cambria" panose="02040503050406030204" pitchFamily="18" charset="0"/>
                      </a:endParaRPr>
                    </a:p>
                  </a:txBody>
                  <a:tcPr>
                    <a:lnL w="12700" cap="flat" cmpd="sng" algn="ctr">
                      <a:solidFill>
                        <a:schemeClr val="tx1"/>
                      </a:solidFill>
                      <a:prstDash val="solid"/>
                      <a:round/>
                      <a:headEnd type="none" w="med" len="med"/>
                      <a:tailEnd type="none" w="med" len="med"/>
                    </a:lnL>
                    <a:lnR w="57150" cap="flat" cmpd="sng" algn="ctr">
                      <a:solidFill>
                        <a:srgbClr val="FF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0000"/>
                      </a:solidFill>
                      <a:prstDash val="solid"/>
                      <a:round/>
                      <a:headEnd type="none" w="med" len="med"/>
                      <a:tailEnd type="none" w="med" len="med"/>
                    </a:lnB>
                  </a:tcPr>
                </a:tc>
              </a:tr>
            </a:tbl>
          </a:graphicData>
        </a:graphic>
      </p:graphicFrame>
      <p:sp>
        <p:nvSpPr>
          <p:cNvPr id="4" name="Označba mesta datuma 3"/>
          <p:cNvSpPr>
            <a:spLocks noGrp="1"/>
          </p:cNvSpPr>
          <p:nvPr>
            <p:ph type="dt" sz="half" idx="10"/>
          </p:nvPr>
        </p:nvSpPr>
        <p:spPr/>
        <p:txBody>
          <a:bodyPr/>
          <a:lstStyle/>
          <a:p>
            <a:r>
              <a:rPr lang="sl-SI" dirty="0" smtClean="0"/>
              <a:t>26.6.2015</a:t>
            </a:r>
            <a:endParaRPr lang="sl-SI" dirty="0"/>
          </a:p>
        </p:txBody>
      </p:sp>
      <p:sp>
        <p:nvSpPr>
          <p:cNvPr id="5" name="Označba mesta noge 4"/>
          <p:cNvSpPr>
            <a:spLocks noGrp="1"/>
          </p:cNvSpPr>
          <p:nvPr>
            <p:ph type="ftr" sz="quarter" idx="11"/>
          </p:nvPr>
        </p:nvSpPr>
        <p:spPr/>
        <p:txBody>
          <a:bodyPr/>
          <a:lstStyle/>
          <a:p>
            <a:r>
              <a:rPr lang="sl-SI" dirty="0" smtClean="0"/>
              <a:t>Mojca Pozvek, prof. RP</a:t>
            </a:r>
            <a:endParaRPr lang="sl-SI" dirty="0"/>
          </a:p>
        </p:txBody>
      </p:sp>
      <p:sp>
        <p:nvSpPr>
          <p:cNvPr id="6" name="Označba mesta številke diapozitiva 5"/>
          <p:cNvSpPr>
            <a:spLocks noGrp="1"/>
          </p:cNvSpPr>
          <p:nvPr>
            <p:ph type="sldNum" sz="quarter" idx="12"/>
          </p:nvPr>
        </p:nvSpPr>
        <p:spPr/>
        <p:txBody>
          <a:bodyPr/>
          <a:lstStyle/>
          <a:p>
            <a:fld id="{C17AB999-5063-47A3-886E-33D6F28143F1}" type="slidenum">
              <a:rPr lang="sl-SI" smtClean="0"/>
              <a:pPr/>
              <a:t>2</a:t>
            </a:fld>
            <a:endParaRPr lang="sl-SI" dirty="0"/>
          </a:p>
        </p:txBody>
      </p:sp>
      <p:pic>
        <p:nvPicPr>
          <p:cNvPr id="10" name="Slika 9"/>
          <p:cNvPicPr>
            <a:picLocks noChangeAspect="1"/>
          </p:cNvPicPr>
          <p:nvPr/>
        </p:nvPicPr>
        <p:blipFill>
          <a:blip r:embed="rId2" cstate="screen">
            <a:extLst>
              <a:ext uri="{28A0092B-C50C-407E-A947-70E740481C1C}">
                <a14:useLocalDpi xmlns="" xmlns:a14="http://schemas.microsoft.com/office/drawing/2010/main"/>
              </a:ext>
            </a:extLst>
          </a:blip>
          <a:stretch>
            <a:fillRect/>
          </a:stretch>
        </p:blipFill>
        <p:spPr>
          <a:xfrm>
            <a:off x="7486650" y="1283611"/>
            <a:ext cx="1067300" cy="1091169"/>
          </a:xfrm>
          <a:prstGeom prst="rect">
            <a:avLst/>
          </a:prstGeom>
        </p:spPr>
      </p:pic>
      <p:pic>
        <p:nvPicPr>
          <p:cNvPr id="11" name="Slika 10"/>
          <p:cNvPicPr>
            <a:picLocks noChangeAspect="1"/>
          </p:cNvPicPr>
          <p:nvPr/>
        </p:nvPicPr>
        <p:blipFill>
          <a:blip r:embed="rId2" cstate="screen">
            <a:extLst>
              <a:ext uri="{28A0092B-C50C-407E-A947-70E740481C1C}">
                <a14:useLocalDpi xmlns="" xmlns:a14="http://schemas.microsoft.com/office/drawing/2010/main"/>
              </a:ext>
            </a:extLst>
          </a:blip>
          <a:stretch>
            <a:fillRect/>
          </a:stretch>
        </p:blipFill>
        <p:spPr>
          <a:xfrm flipH="1">
            <a:off x="628650" y="1315829"/>
            <a:ext cx="1065679" cy="1089512"/>
          </a:xfrm>
          <a:prstGeom prst="rect">
            <a:avLst/>
          </a:prstGeom>
        </p:spPr>
      </p:pic>
    </p:spTree>
    <p:extLst>
      <p:ext uri="{BB962C8B-B14F-4D97-AF65-F5344CB8AC3E}">
        <p14:creationId xmlns="" xmlns:p14="http://schemas.microsoft.com/office/powerpoint/2010/main" val="281517865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628650" y="365127"/>
            <a:ext cx="7886700" cy="670297"/>
          </a:xfrm>
        </p:spPr>
        <p:txBody>
          <a:bodyPr>
            <a:normAutofit fontScale="90000"/>
          </a:bodyPr>
          <a:lstStyle/>
          <a:p>
            <a:r>
              <a:rPr lang="sl-SI" b="1" dirty="0" smtClean="0">
                <a:solidFill>
                  <a:srgbClr val="FF0000"/>
                </a:solidFill>
                <a:effectLst>
                  <a:outerShdw blurRad="38100" dist="38100" dir="2700000" algn="tl">
                    <a:srgbClr val="000000">
                      <a:alpha val="43137"/>
                    </a:srgbClr>
                  </a:outerShdw>
                </a:effectLst>
                <a:latin typeface="Cambria" panose="02040503050406030204" pitchFamily="18" charset="0"/>
              </a:rPr>
              <a:t>VALENTINOVO, </a:t>
            </a:r>
            <a:r>
              <a:rPr lang="sl-SI" b="1" dirty="0" smtClean="0">
                <a:solidFill>
                  <a:schemeClr val="bg1">
                    <a:lumMod val="50000"/>
                  </a:schemeClr>
                </a:solidFill>
                <a:effectLst>
                  <a:outerShdw blurRad="38100" dist="38100" dir="2700000" algn="tl">
                    <a:srgbClr val="000000">
                      <a:alpha val="43137"/>
                    </a:srgbClr>
                  </a:outerShdw>
                </a:effectLst>
                <a:latin typeface="Cambria" panose="02040503050406030204" pitchFamily="18" charset="0"/>
              </a:rPr>
              <a:t>14. februar</a:t>
            </a:r>
            <a:endParaRPr lang="sl-SI" b="1" dirty="0">
              <a:solidFill>
                <a:schemeClr val="bg1">
                  <a:lumMod val="50000"/>
                </a:schemeClr>
              </a:solidFill>
              <a:effectLst>
                <a:outerShdw blurRad="38100" dist="38100" dir="2700000" algn="tl">
                  <a:srgbClr val="000000">
                    <a:alpha val="43137"/>
                  </a:srgbClr>
                </a:outerShdw>
              </a:effectLst>
              <a:latin typeface="Cambria" panose="02040503050406030204" pitchFamily="18" charset="0"/>
            </a:endParaRPr>
          </a:p>
        </p:txBody>
      </p:sp>
      <p:sp>
        <p:nvSpPr>
          <p:cNvPr id="7" name="Označba mesta vsebine 6"/>
          <p:cNvSpPr>
            <a:spLocks noGrp="1"/>
          </p:cNvSpPr>
          <p:nvPr>
            <p:ph sz="half" idx="1"/>
          </p:nvPr>
        </p:nvSpPr>
        <p:spPr>
          <a:xfrm>
            <a:off x="205907" y="1259030"/>
            <a:ext cx="8668432" cy="4711464"/>
          </a:xfrm>
          <a:ln>
            <a:solidFill>
              <a:schemeClr val="bg1">
                <a:lumMod val="50000"/>
              </a:schemeClr>
            </a:solidFill>
          </a:ln>
        </p:spPr>
        <p:txBody>
          <a:bodyPr>
            <a:noAutofit/>
          </a:bodyPr>
          <a:lstStyle/>
          <a:p>
            <a:pPr>
              <a:lnSpc>
                <a:spcPct val="80000"/>
              </a:lnSpc>
              <a:buFontTx/>
              <a:buNone/>
            </a:pPr>
            <a:r>
              <a:rPr lang="sl-SI" sz="2000" dirty="0">
                <a:latin typeface="Cambria" panose="02040503050406030204" pitchFamily="18" charset="0"/>
              </a:rPr>
              <a:t>Po ljudskem izročilu se </a:t>
            </a:r>
            <a:r>
              <a:rPr lang="sl-SI" sz="2000" b="1" dirty="0" smtClean="0">
                <a:latin typeface="Cambria" panose="02040503050406030204" pitchFamily="18" charset="0"/>
              </a:rPr>
              <a:t>na </a:t>
            </a:r>
            <a:r>
              <a:rPr lang="sl-SI" sz="2000" b="1" dirty="0">
                <a:latin typeface="Cambria" panose="02040503050406030204" pitchFamily="18" charset="0"/>
              </a:rPr>
              <a:t>valentinovo</a:t>
            </a:r>
            <a:r>
              <a:rPr lang="sl-SI" sz="2000" dirty="0">
                <a:latin typeface="Cambria" panose="02040503050406030204" pitchFamily="18" charset="0"/>
              </a:rPr>
              <a:t>, </a:t>
            </a:r>
            <a:r>
              <a:rPr lang="sl-SI" sz="2000" dirty="0" smtClean="0">
                <a:latin typeface="Cambria" panose="02040503050406030204" pitchFamily="18" charset="0"/>
              </a:rPr>
              <a:t>prične </a:t>
            </a:r>
            <a:r>
              <a:rPr lang="sl-SI" sz="2000" dirty="0">
                <a:latin typeface="Cambria" panose="02040503050406030204" pitchFamily="18" charset="0"/>
              </a:rPr>
              <a:t>prebujati </a:t>
            </a:r>
            <a:r>
              <a:rPr lang="sl-SI" sz="2000" dirty="0" smtClean="0">
                <a:latin typeface="Cambria" panose="02040503050406030204" pitchFamily="18" charset="0"/>
              </a:rPr>
              <a:t>pomlad </a:t>
            </a:r>
            <a:r>
              <a:rPr lang="sl-SI" sz="2000" dirty="0">
                <a:latin typeface="Cambria" panose="02040503050406030204" pitchFamily="18" charset="0"/>
              </a:rPr>
              <a:t>(zato so mu </a:t>
            </a:r>
            <a:endParaRPr lang="sl-SI" sz="2000" dirty="0" smtClean="0">
              <a:latin typeface="Cambria" panose="02040503050406030204" pitchFamily="18" charset="0"/>
            </a:endParaRPr>
          </a:p>
          <a:p>
            <a:pPr>
              <a:lnSpc>
                <a:spcPct val="80000"/>
              </a:lnSpc>
              <a:buFontTx/>
              <a:buNone/>
            </a:pPr>
            <a:r>
              <a:rPr lang="sl-SI" sz="2000" dirty="0" smtClean="0">
                <a:latin typeface="Cambria" panose="02040503050406030204" pitchFamily="18" charset="0"/>
              </a:rPr>
              <a:t>rekli </a:t>
            </a:r>
            <a:r>
              <a:rPr lang="sl-SI" sz="2000" dirty="0">
                <a:latin typeface="Cambria" panose="02040503050406030204" pitchFamily="18" charset="0"/>
              </a:rPr>
              <a:t>tudi </a:t>
            </a:r>
            <a:r>
              <a:rPr lang="sl-SI" sz="2000" b="1" dirty="0">
                <a:latin typeface="Cambria" panose="02040503050406030204" pitchFamily="18" charset="0"/>
              </a:rPr>
              <a:t>prvi spomladin</a:t>
            </a:r>
            <a:r>
              <a:rPr lang="sl-SI" sz="2000" dirty="0">
                <a:latin typeface="Cambria" panose="02040503050406030204" pitchFamily="18" charset="0"/>
              </a:rPr>
              <a:t>). Na ta dan </a:t>
            </a:r>
            <a:r>
              <a:rPr lang="sl-SI" sz="2000" dirty="0" smtClean="0">
                <a:latin typeface="Cambria" panose="02040503050406030204" pitchFamily="18" charset="0"/>
              </a:rPr>
              <a:t>ima </a:t>
            </a:r>
            <a:r>
              <a:rPr lang="sl-SI" sz="2000" dirty="0">
                <a:latin typeface="Cambria" panose="02040503050406030204" pitchFamily="18" charset="0"/>
              </a:rPr>
              <a:t>svoj praznik svetnik </a:t>
            </a:r>
            <a:r>
              <a:rPr lang="sl-SI" sz="2000" dirty="0" smtClean="0">
                <a:latin typeface="Cambria" panose="02040503050406030204" pitchFamily="18" charset="0"/>
              </a:rPr>
              <a:t>Valentin</a:t>
            </a:r>
          </a:p>
          <a:p>
            <a:pPr>
              <a:lnSpc>
                <a:spcPct val="80000"/>
              </a:lnSpc>
              <a:buFontTx/>
              <a:buNone/>
            </a:pPr>
            <a:r>
              <a:rPr lang="sl-SI" sz="2000" dirty="0" smtClean="0">
                <a:latin typeface="Cambria" panose="02040503050406030204" pitchFamily="18" charset="0"/>
              </a:rPr>
              <a:t> </a:t>
            </a:r>
            <a:r>
              <a:rPr lang="sl-SI" sz="2000" dirty="0">
                <a:latin typeface="Cambria" panose="02040503050406030204" pitchFamily="18" charset="0"/>
              </a:rPr>
              <a:t>in pregovor </a:t>
            </a:r>
            <a:r>
              <a:rPr lang="sl-SI" sz="2000" dirty="0" smtClean="0">
                <a:latin typeface="Cambria" panose="02040503050406030204" pitchFamily="18" charset="0"/>
              </a:rPr>
              <a:t>pravi:                     </a:t>
            </a:r>
            <a:r>
              <a:rPr lang="sl-SI" sz="2000" b="1" dirty="0" smtClean="0">
                <a:solidFill>
                  <a:srgbClr val="00CC00"/>
                </a:solidFill>
                <a:latin typeface="Cambria" panose="02040503050406030204" pitchFamily="18" charset="0"/>
              </a:rPr>
              <a:t>Svet</a:t>
            </a:r>
            <a:r>
              <a:rPr lang="sl-SI" sz="2000" b="1" dirty="0">
                <a:solidFill>
                  <a:srgbClr val="00CC00"/>
                </a:solidFill>
                <a:latin typeface="Cambria" panose="02040503050406030204" pitchFamily="18" charset="0"/>
              </a:rPr>
              <a:t>΄ Valentin nosi</a:t>
            </a:r>
          </a:p>
          <a:p>
            <a:pPr algn="ctr">
              <a:lnSpc>
                <a:spcPct val="80000"/>
              </a:lnSpc>
              <a:buFontTx/>
              <a:buNone/>
            </a:pPr>
            <a:r>
              <a:rPr lang="sl-SI" sz="2000" b="1" dirty="0">
                <a:solidFill>
                  <a:srgbClr val="00CC00"/>
                </a:solidFill>
                <a:latin typeface="Cambria" panose="02040503050406030204" pitchFamily="18" charset="0"/>
              </a:rPr>
              <a:t>ključ do korenin</a:t>
            </a:r>
            <a:r>
              <a:rPr lang="sl-SI" sz="2000" b="1" dirty="0" smtClean="0">
                <a:solidFill>
                  <a:srgbClr val="00CC00"/>
                </a:solidFill>
                <a:latin typeface="Cambria" panose="02040503050406030204" pitchFamily="18" charset="0"/>
              </a:rPr>
              <a:t>!</a:t>
            </a:r>
          </a:p>
          <a:p>
            <a:pPr>
              <a:lnSpc>
                <a:spcPct val="80000"/>
              </a:lnSpc>
              <a:buFontTx/>
              <a:buNone/>
            </a:pPr>
            <a:endParaRPr lang="sl-SI" sz="2000" dirty="0" smtClean="0">
              <a:latin typeface="Cambria" panose="02040503050406030204" pitchFamily="18" charset="0"/>
            </a:endParaRPr>
          </a:p>
          <a:p>
            <a:pPr>
              <a:lnSpc>
                <a:spcPct val="80000"/>
              </a:lnSpc>
              <a:buFontTx/>
              <a:buNone/>
            </a:pPr>
            <a:r>
              <a:rPr lang="sl-SI" sz="2000" dirty="0" smtClean="0">
                <a:latin typeface="Cambria" panose="02040503050406030204" pitchFamily="18" charset="0"/>
              </a:rPr>
              <a:t>Do danes se je </a:t>
            </a:r>
            <a:r>
              <a:rPr lang="sl-SI" sz="2000" dirty="0">
                <a:latin typeface="Cambria" panose="02040503050406030204" pitchFamily="18" charset="0"/>
              </a:rPr>
              <a:t>ohranilo nekaj </a:t>
            </a:r>
            <a:r>
              <a:rPr lang="sl-SI" sz="2000" b="1" dirty="0" smtClean="0">
                <a:solidFill>
                  <a:srgbClr val="FF0000"/>
                </a:solidFill>
                <a:latin typeface="Cambria" panose="02040503050406030204" pitchFamily="18" charset="0"/>
              </a:rPr>
              <a:t>starih </a:t>
            </a:r>
            <a:r>
              <a:rPr lang="sl-SI" sz="2000" b="1" dirty="0">
                <a:solidFill>
                  <a:srgbClr val="FF0000"/>
                </a:solidFill>
                <a:latin typeface="Cambria" panose="02040503050406030204" pitchFamily="18" charset="0"/>
              </a:rPr>
              <a:t>običajev</a:t>
            </a:r>
            <a:r>
              <a:rPr lang="sl-SI" sz="2000" dirty="0">
                <a:latin typeface="Cambria" panose="02040503050406030204" pitchFamily="18" charset="0"/>
              </a:rPr>
              <a:t>:</a:t>
            </a:r>
            <a:endParaRPr lang="sl-SI" sz="2000" b="1" dirty="0">
              <a:latin typeface="Cambria" panose="02040503050406030204" pitchFamily="18" charset="0"/>
            </a:endParaRPr>
          </a:p>
          <a:p>
            <a:pPr>
              <a:lnSpc>
                <a:spcPct val="80000"/>
              </a:lnSpc>
            </a:pPr>
            <a:r>
              <a:rPr lang="sl-SI" sz="2000" b="1" dirty="0">
                <a:latin typeface="Cambria" panose="02040503050406030204" pitchFamily="18" charset="0"/>
              </a:rPr>
              <a:t>Prlekija –  </a:t>
            </a:r>
            <a:r>
              <a:rPr lang="sl-SI" sz="2000" dirty="0" smtClean="0">
                <a:latin typeface="Cambria" panose="02040503050406030204" pitchFamily="18" charset="0"/>
              </a:rPr>
              <a:t>Gospodinje </a:t>
            </a:r>
            <a:r>
              <a:rPr lang="sl-SI" sz="2000" dirty="0">
                <a:latin typeface="Cambria" panose="02040503050406030204" pitchFamily="18" charset="0"/>
              </a:rPr>
              <a:t>na ta dan spečejo iz testa  preproste </a:t>
            </a:r>
            <a:endParaRPr lang="sl-SI" sz="2000" dirty="0" smtClean="0">
              <a:latin typeface="Cambria" panose="02040503050406030204" pitchFamily="18" charset="0"/>
            </a:endParaRPr>
          </a:p>
          <a:p>
            <a:pPr marL="0" indent="0">
              <a:lnSpc>
                <a:spcPct val="80000"/>
              </a:lnSpc>
              <a:buNone/>
            </a:pPr>
            <a:r>
              <a:rPr lang="sl-SI" sz="2000" dirty="0">
                <a:latin typeface="Cambria" panose="02040503050406030204" pitchFamily="18" charset="0"/>
              </a:rPr>
              <a:t> </a:t>
            </a:r>
            <a:r>
              <a:rPr lang="sl-SI" sz="2000" dirty="0" smtClean="0">
                <a:latin typeface="Cambria" panose="02040503050406030204" pitchFamily="18" charset="0"/>
              </a:rPr>
              <a:t>   ptičke</a:t>
            </a:r>
            <a:r>
              <a:rPr lang="sl-SI" sz="2000" dirty="0">
                <a:latin typeface="Cambria" panose="02040503050406030204" pitchFamily="18" charset="0"/>
              </a:rPr>
              <a:t>, ki jih </a:t>
            </a:r>
            <a:r>
              <a:rPr lang="sl-SI" sz="2000" dirty="0" smtClean="0">
                <a:latin typeface="Cambria" panose="02040503050406030204" pitchFamily="18" charset="0"/>
              </a:rPr>
              <a:t>obesijo </a:t>
            </a:r>
            <a:r>
              <a:rPr lang="sl-SI" sz="2000" dirty="0">
                <a:latin typeface="Cambria" panose="02040503050406030204" pitchFamily="18" charset="0"/>
              </a:rPr>
              <a:t>zunaj na veje grmovja, da </a:t>
            </a:r>
            <a:r>
              <a:rPr lang="sl-SI" sz="2000" dirty="0" smtClean="0">
                <a:latin typeface="Cambria" panose="02040503050406030204" pitchFamily="18" charset="0"/>
              </a:rPr>
              <a:t> </a:t>
            </a:r>
            <a:r>
              <a:rPr lang="sl-SI" sz="2000" dirty="0">
                <a:latin typeface="Cambria" panose="02040503050406030204" pitchFamily="18" charset="0"/>
              </a:rPr>
              <a:t>jih otroci, ko </a:t>
            </a:r>
            <a:endParaRPr lang="sl-SI" sz="2000" dirty="0" smtClean="0">
              <a:latin typeface="Cambria" panose="02040503050406030204" pitchFamily="18" charset="0"/>
            </a:endParaRPr>
          </a:p>
          <a:p>
            <a:pPr marL="0" indent="0">
              <a:lnSpc>
                <a:spcPct val="80000"/>
              </a:lnSpc>
              <a:buNone/>
            </a:pPr>
            <a:r>
              <a:rPr lang="sl-SI" sz="2000" dirty="0">
                <a:latin typeface="Cambria" panose="02040503050406030204" pitchFamily="18" charset="0"/>
              </a:rPr>
              <a:t> </a:t>
            </a:r>
            <a:r>
              <a:rPr lang="sl-SI" sz="2000" dirty="0" smtClean="0">
                <a:latin typeface="Cambria" panose="02040503050406030204" pitchFamily="18" charset="0"/>
              </a:rPr>
              <a:t>   gredo </a:t>
            </a:r>
            <a:r>
              <a:rPr lang="sl-SI" sz="2000" dirty="0">
                <a:latin typeface="Cambria" panose="02040503050406030204" pitchFamily="18" charset="0"/>
              </a:rPr>
              <a:t>iz </a:t>
            </a:r>
            <a:r>
              <a:rPr lang="sl-SI" sz="2000" dirty="0" smtClean="0">
                <a:latin typeface="Cambria" panose="02040503050406030204" pitchFamily="18" charset="0"/>
              </a:rPr>
              <a:t>šole lahko </a:t>
            </a:r>
            <a:r>
              <a:rPr lang="sl-SI" sz="2000" dirty="0">
                <a:latin typeface="Cambria" panose="02040503050406030204" pitchFamily="18" charset="0"/>
              </a:rPr>
              <a:t>poberejo </a:t>
            </a:r>
            <a:r>
              <a:rPr lang="sl-SI" sz="2000" dirty="0" smtClean="0">
                <a:latin typeface="Cambria" panose="02040503050406030204" pitchFamily="18" charset="0"/>
              </a:rPr>
              <a:t>in </a:t>
            </a:r>
            <a:r>
              <a:rPr lang="sl-SI" sz="2000" dirty="0">
                <a:latin typeface="Cambria" panose="02040503050406030204" pitchFamily="18" charset="0"/>
              </a:rPr>
              <a:t>pojedo.</a:t>
            </a:r>
          </a:p>
          <a:p>
            <a:pPr>
              <a:lnSpc>
                <a:spcPct val="80000"/>
              </a:lnSpc>
            </a:pPr>
            <a:r>
              <a:rPr lang="sl-SI" sz="2000" b="1" dirty="0">
                <a:latin typeface="Cambria" panose="02040503050406030204" pitchFamily="18" charset="0"/>
              </a:rPr>
              <a:t>Primorska </a:t>
            </a:r>
            <a:r>
              <a:rPr lang="sl-SI" sz="2000" b="1" dirty="0" smtClean="0">
                <a:latin typeface="Cambria" panose="02040503050406030204" pitchFamily="18" charset="0"/>
              </a:rPr>
              <a:t>– </a:t>
            </a:r>
            <a:r>
              <a:rPr lang="sl-SI" sz="2000" dirty="0">
                <a:latin typeface="Cambria" panose="02040503050406030204" pitchFamily="18" charset="0"/>
              </a:rPr>
              <a:t>Tu je prva nedelja po valentinovem čas, ko se zunaj spet </a:t>
            </a:r>
            <a:endParaRPr lang="sl-SI" sz="2000" dirty="0" smtClean="0">
              <a:latin typeface="Cambria" panose="02040503050406030204" pitchFamily="18" charset="0"/>
            </a:endParaRPr>
          </a:p>
          <a:p>
            <a:pPr marL="0" indent="0">
              <a:lnSpc>
                <a:spcPct val="80000"/>
              </a:lnSpc>
              <a:buNone/>
            </a:pPr>
            <a:r>
              <a:rPr lang="sl-SI" sz="2000" dirty="0">
                <a:latin typeface="Cambria" panose="02040503050406030204" pitchFamily="18" charset="0"/>
              </a:rPr>
              <a:t> </a:t>
            </a:r>
            <a:r>
              <a:rPr lang="sl-SI" sz="2000" dirty="0" smtClean="0">
                <a:latin typeface="Cambria" panose="02040503050406030204" pitchFamily="18" charset="0"/>
              </a:rPr>
              <a:t>   lahko </a:t>
            </a:r>
            <a:r>
              <a:rPr lang="sl-SI" sz="2000" dirty="0">
                <a:latin typeface="Cambria" panose="02040503050406030204" pitchFamily="18" charset="0"/>
              </a:rPr>
              <a:t>začnejo vaški prazniki (v kraju </a:t>
            </a:r>
            <a:r>
              <a:rPr lang="sl-SI" sz="2000" dirty="0" smtClean="0">
                <a:latin typeface="Cambria" panose="02040503050406030204" pitchFamily="18" charset="0"/>
              </a:rPr>
              <a:t> </a:t>
            </a:r>
            <a:r>
              <a:rPr lang="sl-SI" sz="2000" dirty="0">
                <a:latin typeface="Cambria" panose="02040503050406030204" pitchFamily="18" charset="0"/>
              </a:rPr>
              <a:t>Šmavr imajo takrat </a:t>
            </a:r>
            <a:r>
              <a:rPr lang="sl-SI" sz="2000" dirty="0" smtClean="0">
                <a:latin typeface="Cambria" panose="02040503050406030204" pitchFamily="18" charset="0"/>
              </a:rPr>
              <a:t>praznik </a:t>
            </a:r>
            <a:r>
              <a:rPr lang="sl-SI" sz="2000" dirty="0">
                <a:latin typeface="Cambria" panose="02040503050406030204" pitchFamily="18" charset="0"/>
              </a:rPr>
              <a:t>štrukljev).</a:t>
            </a:r>
          </a:p>
          <a:p>
            <a:pPr>
              <a:lnSpc>
                <a:spcPct val="80000"/>
              </a:lnSpc>
            </a:pPr>
            <a:r>
              <a:rPr lang="sl-SI" sz="2000" b="1" dirty="0">
                <a:latin typeface="Cambria" panose="02040503050406030204" pitchFamily="18" charset="0"/>
              </a:rPr>
              <a:t>Bela krajina – </a:t>
            </a:r>
            <a:r>
              <a:rPr lang="sl-SI" sz="2000" dirty="0">
                <a:latin typeface="Cambria" panose="02040503050406030204" pitchFamily="18" charset="0"/>
              </a:rPr>
              <a:t>Tu še danes pravijo, da je valentinovo prvi spomladanski </a:t>
            </a:r>
            <a:endParaRPr lang="sl-SI" sz="2000" dirty="0" smtClean="0">
              <a:latin typeface="Cambria" panose="02040503050406030204" pitchFamily="18" charset="0"/>
            </a:endParaRPr>
          </a:p>
          <a:p>
            <a:pPr marL="0" indent="0">
              <a:lnSpc>
                <a:spcPct val="80000"/>
              </a:lnSpc>
              <a:buNone/>
            </a:pPr>
            <a:r>
              <a:rPr lang="sl-SI" sz="2000" dirty="0">
                <a:latin typeface="Cambria" panose="02040503050406030204" pitchFamily="18" charset="0"/>
              </a:rPr>
              <a:t> </a:t>
            </a:r>
            <a:r>
              <a:rPr lang="sl-SI" sz="2000" dirty="0" smtClean="0">
                <a:latin typeface="Cambria" panose="02040503050406030204" pitchFamily="18" charset="0"/>
              </a:rPr>
              <a:t>   dan</a:t>
            </a:r>
            <a:r>
              <a:rPr lang="sl-SI" sz="2000" dirty="0">
                <a:latin typeface="Cambria" panose="02040503050406030204" pitchFamily="18" charset="0"/>
              </a:rPr>
              <a:t>. Navada je, da na ta dan ne </a:t>
            </a:r>
            <a:r>
              <a:rPr lang="sl-SI" sz="2000" dirty="0" smtClean="0">
                <a:latin typeface="Cambria" panose="02040503050406030204" pitchFamily="18" charset="0"/>
              </a:rPr>
              <a:t>vprežejo </a:t>
            </a:r>
            <a:r>
              <a:rPr lang="sl-SI" sz="2000" dirty="0">
                <a:latin typeface="Cambria" panose="02040503050406030204" pitchFamily="18" charset="0"/>
              </a:rPr>
              <a:t>živine.</a:t>
            </a:r>
          </a:p>
          <a:p>
            <a:pPr>
              <a:lnSpc>
                <a:spcPct val="80000"/>
              </a:lnSpc>
              <a:buFontTx/>
              <a:buNone/>
            </a:pPr>
            <a:endParaRPr lang="sl-SI" sz="2000" dirty="0">
              <a:solidFill>
                <a:srgbClr val="00CC00"/>
              </a:solidFill>
              <a:latin typeface="Cambria" panose="02040503050406030204" pitchFamily="18" charset="0"/>
            </a:endParaRPr>
          </a:p>
          <a:p>
            <a:pPr>
              <a:lnSpc>
                <a:spcPct val="80000"/>
              </a:lnSpc>
              <a:buFontTx/>
              <a:buNone/>
            </a:pPr>
            <a:endParaRPr lang="sl-SI" sz="2000" dirty="0">
              <a:latin typeface="Cambria" panose="02040503050406030204" pitchFamily="18" charset="0"/>
            </a:endParaRPr>
          </a:p>
        </p:txBody>
      </p:sp>
      <p:sp>
        <p:nvSpPr>
          <p:cNvPr id="4" name="Označba mesta datuma 3"/>
          <p:cNvSpPr>
            <a:spLocks noGrp="1"/>
          </p:cNvSpPr>
          <p:nvPr>
            <p:ph type="dt" sz="half" idx="10"/>
          </p:nvPr>
        </p:nvSpPr>
        <p:spPr/>
        <p:txBody>
          <a:bodyPr/>
          <a:lstStyle/>
          <a:p>
            <a:r>
              <a:rPr lang="sl-SI" dirty="0" smtClean="0"/>
              <a:t>26.6.2015</a:t>
            </a:r>
            <a:endParaRPr lang="sl-SI" dirty="0"/>
          </a:p>
        </p:txBody>
      </p:sp>
      <p:sp>
        <p:nvSpPr>
          <p:cNvPr id="5" name="Označba mesta noge 4"/>
          <p:cNvSpPr>
            <a:spLocks noGrp="1"/>
          </p:cNvSpPr>
          <p:nvPr>
            <p:ph type="ftr" sz="quarter" idx="11"/>
          </p:nvPr>
        </p:nvSpPr>
        <p:spPr/>
        <p:txBody>
          <a:bodyPr/>
          <a:lstStyle/>
          <a:p>
            <a:r>
              <a:rPr lang="sl-SI" dirty="0" smtClean="0"/>
              <a:t>Mojca Pozvek, prof. RP</a:t>
            </a:r>
            <a:endParaRPr lang="sl-SI" dirty="0"/>
          </a:p>
        </p:txBody>
      </p:sp>
      <p:sp>
        <p:nvSpPr>
          <p:cNvPr id="6" name="Označba mesta številke diapozitiva 5"/>
          <p:cNvSpPr>
            <a:spLocks noGrp="1"/>
          </p:cNvSpPr>
          <p:nvPr>
            <p:ph type="sldNum" sz="quarter" idx="12"/>
          </p:nvPr>
        </p:nvSpPr>
        <p:spPr/>
        <p:txBody>
          <a:bodyPr/>
          <a:lstStyle/>
          <a:p>
            <a:fld id="{C17AB999-5063-47A3-886E-33D6F28143F1}" type="slidenum">
              <a:rPr lang="sl-SI" smtClean="0"/>
              <a:pPr/>
              <a:t>20</a:t>
            </a:fld>
            <a:endParaRPr lang="sl-SI" dirty="0"/>
          </a:p>
        </p:txBody>
      </p:sp>
      <p:pic>
        <p:nvPicPr>
          <p:cNvPr id="10" name="Picture 7" descr="fticek1"/>
          <p:cNvPicPr>
            <a:picLocks noChangeAspect="1" noChangeArrowheads="1"/>
          </p:cNvPicPr>
          <p:nvPr/>
        </p:nvPicPr>
        <p:blipFill>
          <a:blip r:embed="rId2" cstate="screen">
            <a:extLst>
              <a:ext uri="{28A0092B-C50C-407E-A947-70E740481C1C}">
                <a14:useLocalDpi xmlns="" xmlns:a14="http://schemas.microsoft.com/office/drawing/2010/main"/>
              </a:ext>
            </a:extLst>
          </a:blip>
          <a:srcRect/>
          <a:stretch>
            <a:fillRect/>
          </a:stretch>
        </p:blipFill>
        <p:spPr bwMode="auto">
          <a:xfrm>
            <a:off x="7054570" y="3344373"/>
            <a:ext cx="1460780" cy="1095584"/>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 name="Picture 6" descr="pomlad2008-01"/>
          <p:cNvPicPr>
            <a:picLocks noGrp="1" noChangeAspect="1" noChangeArrowheads="1"/>
          </p:cNvPicPr>
          <p:nvPr>
            <p:ph sz="half" idx="2"/>
          </p:nvPr>
        </p:nvPicPr>
        <p:blipFill>
          <a:blip r:embed="rId3" cstate="screen">
            <a:extLst>
              <a:ext uri="{28A0092B-C50C-407E-A947-70E740481C1C}">
                <a14:useLocalDpi xmlns="" xmlns:a14="http://schemas.microsoft.com/office/drawing/2010/main"/>
              </a:ext>
            </a:extLst>
          </a:blip>
          <a:srcRect/>
          <a:stretch>
            <a:fillRect/>
          </a:stretch>
        </p:blipFill>
        <p:spPr>
          <a:xfrm>
            <a:off x="5536566" y="1813836"/>
            <a:ext cx="1842767" cy="1225831"/>
          </a:xfrm>
          <a:effectLst>
            <a:softEdge rad="317500"/>
          </a:effectLst>
        </p:spPr>
      </p:pic>
    </p:spTree>
    <p:extLst>
      <p:ext uri="{BB962C8B-B14F-4D97-AF65-F5344CB8AC3E}">
        <p14:creationId xmlns="" xmlns:p14="http://schemas.microsoft.com/office/powerpoint/2010/main" val="198020571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5" end="5"/>
                                            </p:txEl>
                                          </p:spTgt>
                                        </p:tgtEl>
                                        <p:attrNameLst>
                                          <p:attrName>style.visibility</p:attrName>
                                        </p:attrNameLst>
                                      </p:cBhvr>
                                      <p:to>
                                        <p:strVal val="visible"/>
                                      </p:to>
                                    </p:set>
                                    <p:animEffect transition="in" filter="fade">
                                      <p:cBhvr>
                                        <p:cTn id="7" dur="500"/>
                                        <p:tgtEl>
                                          <p:spTgt spid="7">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6" end="6"/>
                                            </p:txEl>
                                          </p:spTgt>
                                        </p:tgtEl>
                                        <p:attrNameLst>
                                          <p:attrName>style.visibility</p:attrName>
                                        </p:attrNameLst>
                                      </p:cBhvr>
                                      <p:to>
                                        <p:strVal val="visible"/>
                                      </p:to>
                                    </p:set>
                                    <p:animEffect transition="in" filter="fade">
                                      <p:cBhvr>
                                        <p:cTn id="12" dur="500"/>
                                        <p:tgtEl>
                                          <p:spTgt spid="7">
                                            <p:txEl>
                                              <p:pRg st="6" end="6"/>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
                                            <p:txEl>
                                              <p:pRg st="7" end="7"/>
                                            </p:txEl>
                                          </p:spTgt>
                                        </p:tgtEl>
                                        <p:attrNameLst>
                                          <p:attrName>style.visibility</p:attrName>
                                        </p:attrNameLst>
                                      </p:cBhvr>
                                      <p:to>
                                        <p:strVal val="visible"/>
                                      </p:to>
                                    </p:set>
                                    <p:animEffect transition="in" filter="fade">
                                      <p:cBhvr>
                                        <p:cTn id="15" dur="500"/>
                                        <p:tgtEl>
                                          <p:spTgt spid="7">
                                            <p:txEl>
                                              <p:pRg st="7" end="7"/>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xEl>
                                              <p:pRg st="8" end="8"/>
                                            </p:txEl>
                                          </p:spTgt>
                                        </p:tgtEl>
                                        <p:attrNameLst>
                                          <p:attrName>style.visibility</p:attrName>
                                        </p:attrNameLst>
                                      </p:cBhvr>
                                      <p:to>
                                        <p:strVal val="visible"/>
                                      </p:to>
                                    </p:set>
                                    <p:animEffect transition="in" filter="fade">
                                      <p:cBhvr>
                                        <p:cTn id="18" dur="500"/>
                                        <p:tgtEl>
                                          <p:spTgt spid="7">
                                            <p:txEl>
                                              <p:pRg st="8" end="8"/>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7">
                                            <p:txEl>
                                              <p:pRg st="9" end="9"/>
                                            </p:txEl>
                                          </p:spTgt>
                                        </p:tgtEl>
                                        <p:attrNameLst>
                                          <p:attrName>style.visibility</p:attrName>
                                        </p:attrNameLst>
                                      </p:cBhvr>
                                      <p:to>
                                        <p:strVal val="visible"/>
                                      </p:to>
                                    </p:set>
                                    <p:animEffect transition="in" filter="fade">
                                      <p:cBhvr>
                                        <p:cTn id="26" dur="500"/>
                                        <p:tgtEl>
                                          <p:spTgt spid="7">
                                            <p:txEl>
                                              <p:pRg st="9" end="9"/>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7">
                                            <p:txEl>
                                              <p:pRg st="10" end="10"/>
                                            </p:txEl>
                                          </p:spTgt>
                                        </p:tgtEl>
                                        <p:attrNameLst>
                                          <p:attrName>style.visibility</p:attrName>
                                        </p:attrNameLst>
                                      </p:cBhvr>
                                      <p:to>
                                        <p:strVal val="visible"/>
                                      </p:to>
                                    </p:set>
                                    <p:animEffect transition="in" filter="fade">
                                      <p:cBhvr>
                                        <p:cTn id="29" dur="500"/>
                                        <p:tgtEl>
                                          <p:spTgt spid="7">
                                            <p:txEl>
                                              <p:pRg st="10" end="1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7">
                                            <p:txEl>
                                              <p:pRg st="11" end="11"/>
                                            </p:txEl>
                                          </p:spTgt>
                                        </p:tgtEl>
                                        <p:attrNameLst>
                                          <p:attrName>style.visibility</p:attrName>
                                        </p:attrNameLst>
                                      </p:cBhvr>
                                      <p:to>
                                        <p:strVal val="visible"/>
                                      </p:to>
                                    </p:set>
                                    <p:animEffect transition="in" filter="fade">
                                      <p:cBhvr>
                                        <p:cTn id="34" dur="500"/>
                                        <p:tgtEl>
                                          <p:spTgt spid="7">
                                            <p:txEl>
                                              <p:pRg st="11" end="11"/>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7">
                                            <p:txEl>
                                              <p:pRg st="12" end="12"/>
                                            </p:txEl>
                                          </p:spTgt>
                                        </p:tgtEl>
                                        <p:attrNameLst>
                                          <p:attrName>style.visibility</p:attrName>
                                        </p:attrNameLst>
                                      </p:cBhvr>
                                      <p:to>
                                        <p:strVal val="visible"/>
                                      </p:to>
                                    </p:set>
                                    <p:animEffect transition="in" filter="fade">
                                      <p:cBhvr>
                                        <p:cTn id="37" dur="500"/>
                                        <p:tgtEl>
                                          <p:spTgt spid="7">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628650" y="365127"/>
            <a:ext cx="7886700" cy="670297"/>
          </a:xfrm>
        </p:spPr>
        <p:txBody>
          <a:bodyPr>
            <a:normAutofit fontScale="90000"/>
          </a:bodyPr>
          <a:lstStyle/>
          <a:p>
            <a:r>
              <a:rPr lang="sl-SI" b="1" dirty="0" smtClean="0">
                <a:effectLst>
                  <a:outerShdw blurRad="38100" dist="38100" dir="2700000" algn="tl">
                    <a:srgbClr val="000000">
                      <a:alpha val="43137"/>
                    </a:srgbClr>
                  </a:outerShdw>
                </a:effectLst>
                <a:latin typeface="Cambria" panose="02040503050406030204" pitchFamily="18" charset="0"/>
              </a:rPr>
              <a:t>Kdo je bil sv. Valentin?</a:t>
            </a:r>
            <a:endParaRPr lang="sl-SI" b="1" dirty="0">
              <a:effectLst>
                <a:outerShdw blurRad="38100" dist="38100" dir="2700000" algn="tl">
                  <a:srgbClr val="000000">
                    <a:alpha val="43137"/>
                  </a:srgbClr>
                </a:outerShdw>
              </a:effectLst>
              <a:latin typeface="Cambria" panose="02040503050406030204" pitchFamily="18" charset="0"/>
            </a:endParaRPr>
          </a:p>
        </p:txBody>
      </p:sp>
      <p:sp>
        <p:nvSpPr>
          <p:cNvPr id="7" name="Označba mesta vsebine 6"/>
          <p:cNvSpPr>
            <a:spLocks noGrp="1"/>
          </p:cNvSpPr>
          <p:nvPr>
            <p:ph sz="half" idx="1"/>
          </p:nvPr>
        </p:nvSpPr>
        <p:spPr>
          <a:xfrm>
            <a:off x="313484" y="4484270"/>
            <a:ext cx="4150940" cy="2237206"/>
          </a:xfrm>
          <a:ln>
            <a:solidFill>
              <a:schemeClr val="bg1">
                <a:lumMod val="50000"/>
              </a:schemeClr>
            </a:solidFill>
          </a:ln>
        </p:spPr>
        <p:txBody>
          <a:bodyPr>
            <a:noAutofit/>
          </a:bodyPr>
          <a:lstStyle/>
          <a:p>
            <a:pPr>
              <a:buNone/>
            </a:pPr>
            <a:r>
              <a:rPr lang="sl-SI" altLang="sl-SI" sz="2000" dirty="0">
                <a:latin typeface="Cambria" panose="02040503050406030204" pitchFamily="18" charset="0"/>
              </a:rPr>
              <a:t>Sveti Valentin, je </a:t>
            </a:r>
            <a:r>
              <a:rPr lang="sl-SI" altLang="sl-SI" sz="2000" dirty="0" smtClean="0">
                <a:latin typeface="Cambria" panose="02040503050406030204" pitchFamily="18" charset="0"/>
              </a:rPr>
              <a:t>živel </a:t>
            </a:r>
            <a:r>
              <a:rPr lang="sl-SI" altLang="sl-SI" sz="2000" dirty="0">
                <a:latin typeface="Cambria" panose="02040503050406030204" pitchFamily="18" charset="0"/>
              </a:rPr>
              <a:t>v 3. stoletju. O </a:t>
            </a:r>
          </a:p>
          <a:p>
            <a:pPr>
              <a:buNone/>
            </a:pPr>
            <a:r>
              <a:rPr lang="sl-SI" altLang="sl-SI" sz="2000" dirty="0">
                <a:latin typeface="Cambria" panose="02040503050406030204" pitchFamily="18" charset="0"/>
              </a:rPr>
              <a:t>njegovem življenju ni </a:t>
            </a:r>
            <a:r>
              <a:rPr lang="sl-SI" altLang="sl-SI" sz="2000" dirty="0" smtClean="0">
                <a:latin typeface="Cambria" panose="02040503050406030204" pitchFamily="18" charset="0"/>
              </a:rPr>
              <a:t>veliko </a:t>
            </a:r>
          </a:p>
          <a:p>
            <a:pPr>
              <a:buNone/>
            </a:pPr>
            <a:r>
              <a:rPr lang="sl-SI" altLang="sl-SI" sz="2000" dirty="0" smtClean="0">
                <a:latin typeface="Cambria" panose="02040503050406030204" pitchFamily="18" charset="0"/>
              </a:rPr>
              <a:t>znanega</a:t>
            </a:r>
            <a:r>
              <a:rPr lang="sl-SI" altLang="sl-SI" sz="2000" dirty="0">
                <a:latin typeface="Cambria" panose="02040503050406030204" pitchFamily="18" charset="0"/>
              </a:rPr>
              <a:t>.  </a:t>
            </a:r>
            <a:r>
              <a:rPr lang="sl-SI" altLang="sl-SI" sz="2000" dirty="0" smtClean="0">
                <a:latin typeface="Cambria" panose="02040503050406030204" pitchFamily="18" charset="0"/>
              </a:rPr>
              <a:t>Velja </a:t>
            </a:r>
            <a:r>
              <a:rPr lang="sl-SI" altLang="sl-SI" sz="2000" dirty="0">
                <a:latin typeface="Cambria" panose="02040503050406030204" pitchFamily="18" charset="0"/>
              </a:rPr>
              <a:t>za vremenskega </a:t>
            </a:r>
          </a:p>
          <a:p>
            <a:pPr>
              <a:buNone/>
            </a:pPr>
            <a:r>
              <a:rPr lang="sl-SI" altLang="sl-SI" sz="2000" dirty="0">
                <a:latin typeface="Cambria" panose="02040503050406030204" pitchFamily="18" charset="0"/>
              </a:rPr>
              <a:t>svetnika, ljudje pa so </a:t>
            </a:r>
            <a:r>
              <a:rPr lang="sl-SI" altLang="sl-SI" sz="2000" dirty="0" smtClean="0">
                <a:latin typeface="Cambria" panose="02040503050406030204" pitchFamily="18" charset="0"/>
              </a:rPr>
              <a:t>ga </a:t>
            </a:r>
            <a:r>
              <a:rPr lang="sl-SI" altLang="sl-SI" sz="2000" dirty="0">
                <a:latin typeface="Cambria" panose="02040503050406030204" pitchFamily="18" charset="0"/>
              </a:rPr>
              <a:t>prosili tudi </a:t>
            </a:r>
            <a:endParaRPr lang="sl-SI" altLang="sl-SI" sz="2000" dirty="0" smtClean="0">
              <a:latin typeface="Cambria" panose="02040503050406030204" pitchFamily="18" charset="0"/>
            </a:endParaRPr>
          </a:p>
          <a:p>
            <a:pPr>
              <a:buNone/>
            </a:pPr>
            <a:r>
              <a:rPr lang="sl-SI" altLang="sl-SI" sz="2000" dirty="0" smtClean="0">
                <a:latin typeface="Cambria" panose="02040503050406030204" pitchFamily="18" charset="0"/>
              </a:rPr>
              <a:t>za zdravje</a:t>
            </a:r>
            <a:r>
              <a:rPr lang="sl-SI" altLang="sl-SI" sz="2000" dirty="0">
                <a:latin typeface="Cambria" panose="02040503050406030204" pitchFamily="18" charset="0"/>
              </a:rPr>
              <a:t>. Umrl je </a:t>
            </a:r>
            <a:r>
              <a:rPr lang="sl-SI" altLang="sl-SI" sz="2000" dirty="0" smtClean="0">
                <a:latin typeface="Cambria" panose="02040503050406030204" pitchFamily="18" charset="0"/>
              </a:rPr>
              <a:t>mučeniške </a:t>
            </a:r>
            <a:r>
              <a:rPr lang="sl-SI" altLang="sl-SI" sz="2000" dirty="0">
                <a:latin typeface="Cambria" panose="02040503050406030204" pitchFamily="18" charset="0"/>
              </a:rPr>
              <a:t>smrti.</a:t>
            </a:r>
          </a:p>
          <a:p>
            <a:pPr>
              <a:lnSpc>
                <a:spcPct val="80000"/>
              </a:lnSpc>
              <a:buFontTx/>
              <a:buNone/>
            </a:pPr>
            <a:endParaRPr lang="sl-SI" sz="2000" dirty="0">
              <a:latin typeface="Cambria" panose="02040503050406030204" pitchFamily="18" charset="0"/>
            </a:endParaRPr>
          </a:p>
        </p:txBody>
      </p:sp>
      <p:sp>
        <p:nvSpPr>
          <p:cNvPr id="4" name="Označba mesta datuma 3"/>
          <p:cNvSpPr>
            <a:spLocks noGrp="1"/>
          </p:cNvSpPr>
          <p:nvPr>
            <p:ph type="dt" sz="half" idx="10"/>
          </p:nvPr>
        </p:nvSpPr>
        <p:spPr/>
        <p:txBody>
          <a:bodyPr/>
          <a:lstStyle/>
          <a:p>
            <a:r>
              <a:rPr lang="sl-SI" dirty="0" smtClean="0"/>
              <a:t>26.6.2015</a:t>
            </a:r>
            <a:endParaRPr lang="sl-SI" dirty="0"/>
          </a:p>
        </p:txBody>
      </p:sp>
      <p:sp>
        <p:nvSpPr>
          <p:cNvPr id="5" name="Označba mesta noge 4"/>
          <p:cNvSpPr>
            <a:spLocks noGrp="1"/>
          </p:cNvSpPr>
          <p:nvPr>
            <p:ph type="ftr" sz="quarter" idx="11"/>
          </p:nvPr>
        </p:nvSpPr>
        <p:spPr/>
        <p:txBody>
          <a:bodyPr/>
          <a:lstStyle/>
          <a:p>
            <a:r>
              <a:rPr lang="sl-SI" dirty="0" smtClean="0"/>
              <a:t>Mojca Pozvek, prof. RP</a:t>
            </a:r>
            <a:endParaRPr lang="sl-SI" dirty="0"/>
          </a:p>
        </p:txBody>
      </p:sp>
      <p:sp>
        <p:nvSpPr>
          <p:cNvPr id="6" name="Označba mesta številke diapozitiva 5"/>
          <p:cNvSpPr>
            <a:spLocks noGrp="1"/>
          </p:cNvSpPr>
          <p:nvPr>
            <p:ph type="sldNum" sz="quarter" idx="12"/>
          </p:nvPr>
        </p:nvSpPr>
        <p:spPr/>
        <p:txBody>
          <a:bodyPr/>
          <a:lstStyle/>
          <a:p>
            <a:fld id="{C17AB999-5063-47A3-886E-33D6F28143F1}" type="slidenum">
              <a:rPr lang="sl-SI" smtClean="0"/>
              <a:pPr/>
              <a:t>21</a:t>
            </a:fld>
            <a:endParaRPr lang="sl-SI" dirty="0"/>
          </a:p>
        </p:txBody>
      </p:sp>
      <p:sp>
        <p:nvSpPr>
          <p:cNvPr id="3" name="Označba mesta vsebine 2"/>
          <p:cNvSpPr>
            <a:spLocks noGrp="1"/>
          </p:cNvSpPr>
          <p:nvPr>
            <p:ph sz="half" idx="1"/>
          </p:nvPr>
        </p:nvSpPr>
        <p:spPr>
          <a:xfrm>
            <a:off x="4739249" y="1266951"/>
            <a:ext cx="4176151" cy="5089399"/>
          </a:xfrm>
          <a:ln>
            <a:solidFill>
              <a:schemeClr val="bg1">
                <a:lumMod val="50000"/>
              </a:schemeClr>
            </a:solidFill>
          </a:ln>
        </p:spPr>
        <p:txBody>
          <a:bodyPr>
            <a:normAutofit fontScale="92500" lnSpcReduction="10000"/>
          </a:bodyPr>
          <a:lstStyle/>
          <a:p>
            <a:pPr>
              <a:buNone/>
            </a:pPr>
            <a:r>
              <a:rPr lang="sl-SI" altLang="sl-SI" sz="2200" dirty="0" smtClean="0">
                <a:latin typeface="Cambria" panose="02040503050406030204" pitchFamily="18" charset="0"/>
              </a:rPr>
              <a:t>Valentinovo</a:t>
            </a:r>
            <a:r>
              <a:rPr lang="sl-SI" altLang="sl-SI" b="1" dirty="0" smtClean="0">
                <a:effectLst>
                  <a:outerShdw blurRad="38100" dist="38100" dir="2700000" algn="tl">
                    <a:srgbClr val="000000">
                      <a:alpha val="43137"/>
                    </a:srgbClr>
                  </a:outerShdw>
                </a:effectLst>
                <a:latin typeface="Cambria" panose="02040503050406030204" pitchFamily="18" charset="0"/>
              </a:rPr>
              <a:t> </a:t>
            </a:r>
            <a:r>
              <a:rPr lang="sl-SI" altLang="sl-SI" sz="2000" dirty="0" smtClean="0">
                <a:latin typeface="Cambria" panose="02040503050406030204" pitchFamily="18" charset="0"/>
              </a:rPr>
              <a:t>je tudi </a:t>
            </a:r>
          </a:p>
          <a:p>
            <a:pPr>
              <a:buNone/>
            </a:pPr>
            <a:r>
              <a:rPr lang="sl-SI" altLang="sl-SI" sz="2000" dirty="0" smtClean="0">
                <a:latin typeface="Cambria" panose="02040503050406030204" pitchFamily="18" charset="0"/>
              </a:rPr>
              <a:t>praznik zaljubljencev:</a:t>
            </a:r>
            <a:endParaRPr lang="sl-SI" altLang="sl-SI" b="1" dirty="0" smtClean="0">
              <a:effectLst>
                <a:outerShdw blurRad="38100" dist="38100" dir="2700000" algn="tl">
                  <a:srgbClr val="000000">
                    <a:alpha val="43137"/>
                  </a:srgbClr>
                </a:outerShdw>
              </a:effectLst>
              <a:latin typeface="Cambria" panose="02040503050406030204" pitchFamily="18" charset="0"/>
            </a:endParaRPr>
          </a:p>
          <a:p>
            <a:pPr>
              <a:buNone/>
            </a:pPr>
            <a:r>
              <a:rPr lang="sl-SI" altLang="sl-SI" b="1" dirty="0" smtClean="0">
                <a:solidFill>
                  <a:schemeClr val="accent1">
                    <a:lumMod val="75000"/>
                  </a:schemeClr>
                </a:solidFill>
                <a:effectLst>
                  <a:outerShdw blurRad="38100" dist="38100" dir="2700000" algn="tl">
                    <a:srgbClr val="000000">
                      <a:alpha val="43137"/>
                    </a:srgbClr>
                  </a:outerShdw>
                </a:effectLst>
                <a:latin typeface="Cambria" panose="02040503050406030204" pitchFamily="18" charset="0"/>
              </a:rPr>
              <a:t>Legenda o sv. Valentinu</a:t>
            </a:r>
            <a:endParaRPr lang="sl-SI" altLang="sl-SI" sz="2200" b="1" dirty="0">
              <a:solidFill>
                <a:schemeClr val="accent1">
                  <a:lumMod val="75000"/>
                </a:schemeClr>
              </a:solidFill>
              <a:effectLst>
                <a:outerShdw blurRad="38100" dist="38100" dir="2700000" algn="tl">
                  <a:srgbClr val="000000">
                    <a:alpha val="43137"/>
                  </a:srgbClr>
                </a:outerShdw>
              </a:effectLst>
              <a:latin typeface="Cambria" panose="02040503050406030204" pitchFamily="18" charset="0"/>
            </a:endParaRPr>
          </a:p>
          <a:p>
            <a:pPr>
              <a:buNone/>
            </a:pPr>
            <a:r>
              <a:rPr lang="sl-SI" altLang="sl-SI" sz="2200" dirty="0" smtClean="0">
                <a:latin typeface="Cambria" panose="02040503050406030204" pitchFamily="18" charset="0"/>
              </a:rPr>
              <a:t>Valentin </a:t>
            </a:r>
            <a:r>
              <a:rPr lang="sl-SI" altLang="sl-SI" sz="2200" dirty="0">
                <a:latin typeface="Cambria" panose="02040503050406030204" pitchFamily="18" charset="0"/>
              </a:rPr>
              <a:t>je bil zaprt zaradi </a:t>
            </a:r>
            <a:r>
              <a:rPr lang="sl-SI" altLang="sl-SI" sz="2200" dirty="0" smtClean="0">
                <a:latin typeface="Cambria" panose="02040503050406030204" pitchFamily="18" charset="0"/>
              </a:rPr>
              <a:t>krščanske </a:t>
            </a:r>
          </a:p>
          <a:p>
            <a:pPr>
              <a:buNone/>
            </a:pPr>
            <a:r>
              <a:rPr lang="sl-SI" altLang="sl-SI" sz="2200" dirty="0" smtClean="0">
                <a:latin typeface="Cambria" panose="02040503050406030204" pitchFamily="18" charset="0"/>
              </a:rPr>
              <a:t>vere</a:t>
            </a:r>
            <a:r>
              <a:rPr lang="sl-SI" altLang="sl-SI" sz="2200" dirty="0">
                <a:latin typeface="Cambria" panose="02040503050406030204" pitchFamily="18" charset="0"/>
              </a:rPr>
              <a:t>. </a:t>
            </a:r>
            <a:r>
              <a:rPr lang="sl-SI" altLang="sl-SI" sz="2200" dirty="0" smtClean="0">
                <a:latin typeface="Cambria" panose="02040503050406030204" pitchFamily="18" charset="0"/>
              </a:rPr>
              <a:t>V </a:t>
            </a:r>
            <a:r>
              <a:rPr lang="sl-SI" altLang="sl-SI" sz="2200" dirty="0">
                <a:latin typeface="Cambria" panose="02040503050406030204" pitchFamily="18" charset="0"/>
              </a:rPr>
              <a:t>zaporu se je </a:t>
            </a:r>
            <a:r>
              <a:rPr lang="sl-SI" altLang="sl-SI" sz="2200" dirty="0" smtClean="0">
                <a:latin typeface="Cambria" panose="02040503050406030204" pitchFamily="18" charset="0"/>
              </a:rPr>
              <a:t>zaljubil </a:t>
            </a:r>
            <a:r>
              <a:rPr lang="sl-SI" altLang="sl-SI" sz="2200" dirty="0">
                <a:latin typeface="Cambria" panose="02040503050406030204" pitchFamily="18" charset="0"/>
              </a:rPr>
              <a:t>v slepo </a:t>
            </a:r>
            <a:endParaRPr lang="sl-SI" altLang="sl-SI" sz="2200" dirty="0" smtClean="0">
              <a:latin typeface="Cambria" panose="02040503050406030204" pitchFamily="18" charset="0"/>
            </a:endParaRPr>
          </a:p>
          <a:p>
            <a:pPr>
              <a:buNone/>
            </a:pPr>
            <a:r>
              <a:rPr lang="sl-SI" altLang="sl-SI" sz="2200" dirty="0" smtClean="0">
                <a:latin typeface="Cambria" panose="02040503050406030204" pitchFamily="18" charset="0"/>
              </a:rPr>
              <a:t>hčer svojega paznika</a:t>
            </a:r>
            <a:r>
              <a:rPr lang="sl-SI" altLang="sl-SI" sz="2200" dirty="0">
                <a:latin typeface="Cambria" panose="02040503050406030204" pitchFamily="18" charset="0"/>
              </a:rPr>
              <a:t>. Pisal ji je </a:t>
            </a:r>
            <a:endParaRPr lang="sl-SI" altLang="sl-SI" sz="2200" dirty="0" smtClean="0">
              <a:latin typeface="Cambria" panose="02040503050406030204" pitchFamily="18" charset="0"/>
            </a:endParaRPr>
          </a:p>
          <a:p>
            <a:pPr>
              <a:buNone/>
            </a:pPr>
            <a:r>
              <a:rPr lang="sl-SI" altLang="sl-SI" sz="2200" dirty="0" smtClean="0">
                <a:latin typeface="Cambria" panose="02040503050406030204" pitchFamily="18" charset="0"/>
              </a:rPr>
              <a:t>pesmi (</a:t>
            </a:r>
            <a:r>
              <a:rPr lang="sl-SI" altLang="sl-SI" sz="2200" dirty="0">
                <a:latin typeface="Cambria" panose="02040503050406030204" pitchFamily="18" charset="0"/>
              </a:rPr>
              <a:t>od tod </a:t>
            </a:r>
            <a:r>
              <a:rPr lang="sl-SI" altLang="sl-SI" sz="2200" dirty="0" smtClean="0">
                <a:latin typeface="Cambria" panose="02040503050406030204" pitchFamily="18" charset="0"/>
              </a:rPr>
              <a:t>navada </a:t>
            </a:r>
            <a:r>
              <a:rPr lang="sl-SI" altLang="sl-SI" sz="2200" dirty="0">
                <a:latin typeface="Cambria" panose="02040503050406030204" pitchFamily="18" charset="0"/>
              </a:rPr>
              <a:t>pošiljanja </a:t>
            </a:r>
            <a:endParaRPr lang="sl-SI" altLang="sl-SI" sz="2200" dirty="0" smtClean="0">
              <a:latin typeface="Cambria" panose="02040503050406030204" pitchFamily="18" charset="0"/>
            </a:endParaRPr>
          </a:p>
          <a:p>
            <a:pPr>
              <a:buNone/>
            </a:pPr>
            <a:r>
              <a:rPr lang="sl-SI" altLang="sl-SI" sz="2200" dirty="0" smtClean="0">
                <a:latin typeface="Cambria" panose="02040503050406030204" pitchFamily="18" charset="0"/>
              </a:rPr>
              <a:t>verzov </a:t>
            </a:r>
            <a:r>
              <a:rPr lang="sl-SI" altLang="sl-SI" sz="2200" dirty="0">
                <a:latin typeface="Cambria" panose="02040503050406030204" pitchFamily="18" charset="0"/>
              </a:rPr>
              <a:t>in </a:t>
            </a:r>
            <a:r>
              <a:rPr lang="sl-SI" altLang="sl-SI" sz="2200" dirty="0" smtClean="0">
                <a:latin typeface="Cambria" panose="02040503050406030204" pitchFamily="18" charset="0"/>
              </a:rPr>
              <a:t>pisem </a:t>
            </a:r>
            <a:r>
              <a:rPr lang="sl-SI" altLang="sl-SI" sz="2200" dirty="0">
                <a:latin typeface="Cambria" panose="02040503050406030204" pitchFamily="18" charset="0"/>
              </a:rPr>
              <a:t>za valentinovo). S </a:t>
            </a:r>
            <a:endParaRPr lang="sl-SI" altLang="sl-SI" sz="2200" dirty="0" smtClean="0">
              <a:latin typeface="Cambria" panose="02040503050406030204" pitchFamily="18" charset="0"/>
            </a:endParaRPr>
          </a:p>
          <a:p>
            <a:pPr>
              <a:buNone/>
            </a:pPr>
            <a:r>
              <a:rPr lang="sl-SI" altLang="sl-SI" sz="2200" dirty="0" smtClean="0">
                <a:latin typeface="Cambria" panose="02040503050406030204" pitchFamily="18" charset="0"/>
              </a:rPr>
              <a:t>svojimi prošnjami </a:t>
            </a:r>
            <a:r>
              <a:rPr lang="sl-SI" altLang="sl-SI" sz="2200" dirty="0">
                <a:latin typeface="Cambria" panose="02040503050406030204" pitchFamily="18" charset="0"/>
              </a:rPr>
              <a:t>in </a:t>
            </a:r>
            <a:r>
              <a:rPr lang="sl-SI" altLang="sl-SI" sz="2200" dirty="0" smtClean="0">
                <a:latin typeface="Cambria" panose="02040503050406030204" pitchFamily="18" charset="0"/>
              </a:rPr>
              <a:t>molitvami </a:t>
            </a:r>
            <a:r>
              <a:rPr lang="sl-SI" altLang="sl-SI" sz="2200" dirty="0">
                <a:latin typeface="Cambria" panose="02040503050406030204" pitchFamily="18" charset="0"/>
              </a:rPr>
              <a:t>ji je </a:t>
            </a:r>
            <a:endParaRPr lang="sl-SI" altLang="sl-SI" sz="2200" dirty="0" smtClean="0">
              <a:latin typeface="Cambria" panose="02040503050406030204" pitchFamily="18" charset="0"/>
            </a:endParaRPr>
          </a:p>
          <a:p>
            <a:pPr>
              <a:buNone/>
            </a:pPr>
            <a:r>
              <a:rPr lang="sl-SI" altLang="sl-SI" sz="2200" dirty="0" smtClean="0">
                <a:latin typeface="Cambria" panose="02040503050406030204" pitchFamily="18" charset="0"/>
              </a:rPr>
              <a:t>vrnil vid</a:t>
            </a:r>
            <a:r>
              <a:rPr lang="sl-SI" altLang="sl-SI" sz="2200" dirty="0">
                <a:latin typeface="Cambria" panose="02040503050406030204" pitchFamily="18" charset="0"/>
              </a:rPr>
              <a:t>. Zato je vsa njena </a:t>
            </a:r>
            <a:r>
              <a:rPr lang="sl-SI" altLang="sl-SI" sz="2200" dirty="0" smtClean="0">
                <a:latin typeface="Cambria" panose="02040503050406030204" pitchFamily="18" charset="0"/>
              </a:rPr>
              <a:t>družina</a:t>
            </a:r>
          </a:p>
          <a:p>
            <a:pPr>
              <a:buNone/>
            </a:pPr>
            <a:r>
              <a:rPr lang="sl-SI" altLang="sl-SI" sz="2200" dirty="0" smtClean="0">
                <a:latin typeface="Cambria" panose="02040503050406030204" pitchFamily="18" charset="0"/>
              </a:rPr>
              <a:t>prestopila </a:t>
            </a:r>
            <a:r>
              <a:rPr lang="sl-SI" altLang="sl-SI" sz="2200" dirty="0">
                <a:latin typeface="Cambria" panose="02040503050406030204" pitchFamily="18" charset="0"/>
              </a:rPr>
              <a:t>v </a:t>
            </a:r>
            <a:r>
              <a:rPr lang="sl-SI" altLang="sl-SI" sz="2200" dirty="0" smtClean="0">
                <a:latin typeface="Cambria" panose="02040503050406030204" pitchFamily="18" charset="0"/>
              </a:rPr>
              <a:t>krščansko </a:t>
            </a:r>
            <a:r>
              <a:rPr lang="sl-SI" altLang="sl-SI" sz="2200" dirty="0">
                <a:latin typeface="Cambria" panose="02040503050406030204" pitchFamily="18" charset="0"/>
              </a:rPr>
              <a:t>vero. Toda  </a:t>
            </a:r>
          </a:p>
          <a:p>
            <a:pPr>
              <a:buNone/>
            </a:pPr>
            <a:r>
              <a:rPr lang="sl-SI" altLang="sl-SI" sz="2200" dirty="0">
                <a:latin typeface="Cambria" panose="02040503050406030204" pitchFamily="18" charset="0"/>
              </a:rPr>
              <a:t>Valentinu kljub temu ni </a:t>
            </a:r>
            <a:r>
              <a:rPr lang="sl-SI" altLang="sl-SI" sz="2200" dirty="0" smtClean="0">
                <a:latin typeface="Cambria" panose="02040503050406030204" pitchFamily="18" charset="0"/>
              </a:rPr>
              <a:t>bilo </a:t>
            </a:r>
          </a:p>
          <a:p>
            <a:pPr>
              <a:buNone/>
            </a:pPr>
            <a:r>
              <a:rPr lang="sl-SI" altLang="sl-SI" sz="2200" dirty="0" smtClean="0">
                <a:latin typeface="Cambria" panose="02040503050406030204" pitchFamily="18" charset="0"/>
              </a:rPr>
              <a:t>prizaneseno </a:t>
            </a:r>
            <a:r>
              <a:rPr lang="sl-SI" altLang="sl-SI" sz="2200" dirty="0">
                <a:latin typeface="Cambria" panose="02040503050406030204" pitchFamily="18" charset="0"/>
              </a:rPr>
              <a:t>in </a:t>
            </a:r>
            <a:r>
              <a:rPr lang="sl-SI" altLang="sl-SI" sz="2200" dirty="0" smtClean="0">
                <a:latin typeface="Cambria" panose="02040503050406030204" pitchFamily="18" charset="0"/>
              </a:rPr>
              <a:t>so </a:t>
            </a:r>
            <a:r>
              <a:rPr lang="sl-SI" altLang="sl-SI" sz="2200" dirty="0">
                <a:latin typeface="Cambria" panose="02040503050406030204" pitchFamily="18" charset="0"/>
              </a:rPr>
              <a:t>ga usmrtili. </a:t>
            </a:r>
          </a:p>
          <a:p>
            <a:endParaRPr lang="sl-SI" dirty="0">
              <a:latin typeface="Cambria" panose="02040503050406030204" pitchFamily="18" charset="0"/>
            </a:endParaRPr>
          </a:p>
        </p:txBody>
      </p:sp>
      <p:pic>
        <p:nvPicPr>
          <p:cNvPr id="9" name="Picture 7" descr="SvetiValentin"/>
          <p:cNvPicPr>
            <a:picLocks noGrp="1" noChangeAspect="1" noChangeArrowheads="1"/>
          </p:cNvPicPr>
          <p:nvPr>
            <p:ph sz="half" idx="1"/>
          </p:nvPr>
        </p:nvPicPr>
        <p:blipFill>
          <a:blip r:embed="rId2" cstate="print">
            <a:extLst>
              <a:ext uri="{28A0092B-C50C-407E-A947-70E740481C1C}">
                <a14:useLocalDpi xmlns="" xmlns:a14="http://schemas.microsoft.com/office/drawing/2010/main"/>
              </a:ext>
            </a:extLst>
          </a:blip>
          <a:srcRect/>
          <a:stretch>
            <a:fillRect/>
          </a:stretch>
        </p:blipFill>
        <p:spPr>
          <a:xfrm>
            <a:off x="1410354" y="1266952"/>
            <a:ext cx="2344737" cy="2985789"/>
          </a:xfrm>
          <a:prstGeom prst="rect">
            <a:avLst/>
          </a:prstGeom>
          <a:ln>
            <a:noFill/>
          </a:ln>
          <a:effectLst>
            <a:outerShdw blurRad="292100" dist="139700" dir="2700000" algn="tl" rotWithShape="0">
              <a:srgbClr val="333333">
                <a:alpha val="65000"/>
              </a:srgbClr>
            </a:outerShdw>
          </a:effectLst>
        </p:spPr>
      </p:pic>
      <p:pic>
        <p:nvPicPr>
          <p:cNvPr id="8" name="Slika 7"/>
          <p:cNvPicPr>
            <a:picLocks noChangeAspect="1"/>
          </p:cNvPicPr>
          <p:nvPr/>
        </p:nvPicPr>
        <p:blipFill>
          <a:blip r:embed="rId3" cstate="screen">
            <a:extLst>
              <a:ext uri="{28A0092B-C50C-407E-A947-70E740481C1C}">
                <a14:useLocalDpi xmlns="" xmlns:a14="http://schemas.microsoft.com/office/drawing/2010/main"/>
              </a:ext>
            </a:extLst>
          </a:blip>
          <a:stretch>
            <a:fillRect/>
          </a:stretch>
        </p:blipFill>
        <p:spPr>
          <a:xfrm>
            <a:off x="7140388" y="412858"/>
            <a:ext cx="1707777" cy="161698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 xmlns:p14="http://schemas.microsoft.com/office/powerpoint/2010/main" val="136496794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500"/>
                                        <p:tgtEl>
                                          <p:spTgt spid="3">
                                            <p:txEl>
                                              <p:pRg st="5" end="5"/>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500"/>
                                        <p:tgtEl>
                                          <p:spTgt spid="3">
                                            <p:txEl>
                                              <p:pRg st="6" end="6"/>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fade">
                                      <p:cBhvr>
                                        <p:cTn id="31" dur="500"/>
                                        <p:tgtEl>
                                          <p:spTgt spid="3">
                                            <p:txEl>
                                              <p:pRg st="7" end="7"/>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
                                            <p:txEl>
                                              <p:pRg st="8" end="8"/>
                                            </p:txEl>
                                          </p:spTgt>
                                        </p:tgtEl>
                                        <p:attrNameLst>
                                          <p:attrName>style.visibility</p:attrName>
                                        </p:attrNameLst>
                                      </p:cBhvr>
                                      <p:to>
                                        <p:strVal val="visible"/>
                                      </p:to>
                                    </p:set>
                                    <p:animEffect transition="in" filter="fade">
                                      <p:cBhvr>
                                        <p:cTn id="34" dur="500"/>
                                        <p:tgtEl>
                                          <p:spTgt spid="3">
                                            <p:txEl>
                                              <p:pRg st="8" end="8"/>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fade">
                                      <p:cBhvr>
                                        <p:cTn id="37" dur="500"/>
                                        <p:tgtEl>
                                          <p:spTgt spid="3">
                                            <p:txEl>
                                              <p:pRg st="9" end="9"/>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
                                            <p:txEl>
                                              <p:pRg st="10" end="10"/>
                                            </p:txEl>
                                          </p:spTgt>
                                        </p:tgtEl>
                                        <p:attrNameLst>
                                          <p:attrName>style.visibility</p:attrName>
                                        </p:attrNameLst>
                                      </p:cBhvr>
                                      <p:to>
                                        <p:strVal val="visible"/>
                                      </p:to>
                                    </p:set>
                                    <p:animEffect transition="in" filter="fade">
                                      <p:cBhvr>
                                        <p:cTn id="40" dur="500"/>
                                        <p:tgtEl>
                                          <p:spTgt spid="3">
                                            <p:txEl>
                                              <p:pRg st="10" end="10"/>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animEffect transition="in" filter="fade">
                                      <p:cBhvr>
                                        <p:cTn id="43" dur="500"/>
                                        <p:tgtEl>
                                          <p:spTgt spid="3">
                                            <p:txEl>
                                              <p:pRg st="11" end="11"/>
                                            </p:tx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
                                            <p:txEl>
                                              <p:pRg st="12" end="12"/>
                                            </p:txEl>
                                          </p:spTgt>
                                        </p:tgtEl>
                                        <p:attrNameLst>
                                          <p:attrName>style.visibility</p:attrName>
                                        </p:attrNameLst>
                                      </p:cBhvr>
                                      <p:to>
                                        <p:strVal val="visible"/>
                                      </p:to>
                                    </p:set>
                                    <p:animEffect transition="in" filter="fade">
                                      <p:cBhvr>
                                        <p:cTn id="46" dur="500"/>
                                        <p:tgtEl>
                                          <p:spTgt spid="3">
                                            <p:txEl>
                                              <p:pRg st="12" end="12"/>
                                            </p:txEl>
                                          </p:spTgt>
                                        </p:tgtEl>
                                      </p:cBhvr>
                                    </p:animEffect>
                                  </p:childTnLst>
                                </p:cTn>
                              </p:par>
                              <p:par>
                                <p:cTn id="47" presetID="10" presetClass="entr" presetSubtype="0" fill="hold" nodeType="with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fade">
                                      <p:cBhvr>
                                        <p:cTn id="4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628650" y="365127"/>
            <a:ext cx="7886700" cy="670297"/>
          </a:xfrm>
        </p:spPr>
        <p:txBody>
          <a:bodyPr>
            <a:normAutofit fontScale="90000"/>
          </a:bodyPr>
          <a:lstStyle/>
          <a:p>
            <a:r>
              <a:rPr lang="sl-SI" b="1" dirty="0" smtClean="0">
                <a:solidFill>
                  <a:srgbClr val="FF0000"/>
                </a:solidFill>
                <a:effectLst>
                  <a:outerShdw blurRad="38100" dist="38100" dir="2700000" algn="tl">
                    <a:srgbClr val="000000">
                      <a:alpha val="43137"/>
                    </a:srgbClr>
                  </a:outerShdw>
                </a:effectLst>
                <a:latin typeface="Cambria" panose="02040503050406030204" pitchFamily="18" charset="0"/>
              </a:rPr>
              <a:t>PUST, </a:t>
            </a:r>
            <a:r>
              <a:rPr lang="sl-SI" b="1" dirty="0" smtClean="0">
                <a:solidFill>
                  <a:schemeClr val="bg1">
                    <a:lumMod val="50000"/>
                  </a:schemeClr>
                </a:solidFill>
                <a:effectLst>
                  <a:outerShdw blurRad="38100" dist="38100" dir="2700000" algn="tl">
                    <a:srgbClr val="000000">
                      <a:alpha val="43137"/>
                    </a:srgbClr>
                  </a:outerShdw>
                </a:effectLst>
                <a:latin typeface="Cambria" panose="02040503050406030204" pitchFamily="18" charset="0"/>
              </a:rPr>
              <a:t>februar ali marec</a:t>
            </a:r>
            <a:endParaRPr lang="sl-SI" b="1" dirty="0">
              <a:solidFill>
                <a:schemeClr val="bg1">
                  <a:lumMod val="50000"/>
                </a:schemeClr>
              </a:solidFill>
              <a:effectLst>
                <a:outerShdw blurRad="38100" dist="38100" dir="2700000" algn="tl">
                  <a:srgbClr val="000000">
                    <a:alpha val="43137"/>
                  </a:srgbClr>
                </a:outerShdw>
              </a:effectLst>
              <a:latin typeface="Cambria" panose="02040503050406030204" pitchFamily="18" charset="0"/>
            </a:endParaRPr>
          </a:p>
        </p:txBody>
      </p:sp>
      <p:sp>
        <p:nvSpPr>
          <p:cNvPr id="4" name="Označba mesta datuma 3"/>
          <p:cNvSpPr>
            <a:spLocks noGrp="1"/>
          </p:cNvSpPr>
          <p:nvPr>
            <p:ph type="dt" sz="half" idx="10"/>
          </p:nvPr>
        </p:nvSpPr>
        <p:spPr/>
        <p:txBody>
          <a:bodyPr/>
          <a:lstStyle/>
          <a:p>
            <a:r>
              <a:rPr lang="sl-SI" dirty="0" smtClean="0"/>
              <a:t>26.6.2015</a:t>
            </a:r>
            <a:endParaRPr lang="sl-SI" dirty="0"/>
          </a:p>
        </p:txBody>
      </p:sp>
      <p:sp>
        <p:nvSpPr>
          <p:cNvPr id="5" name="Označba mesta noge 4"/>
          <p:cNvSpPr>
            <a:spLocks noGrp="1"/>
          </p:cNvSpPr>
          <p:nvPr>
            <p:ph type="ftr" sz="quarter" idx="11"/>
          </p:nvPr>
        </p:nvSpPr>
        <p:spPr/>
        <p:txBody>
          <a:bodyPr/>
          <a:lstStyle/>
          <a:p>
            <a:r>
              <a:rPr lang="sl-SI" dirty="0" smtClean="0"/>
              <a:t>Mojca Pozvek, prof. RP</a:t>
            </a:r>
            <a:endParaRPr lang="sl-SI" dirty="0"/>
          </a:p>
        </p:txBody>
      </p:sp>
      <p:sp>
        <p:nvSpPr>
          <p:cNvPr id="6" name="Označba mesta številke diapozitiva 5"/>
          <p:cNvSpPr>
            <a:spLocks noGrp="1"/>
          </p:cNvSpPr>
          <p:nvPr>
            <p:ph type="sldNum" sz="quarter" idx="12"/>
          </p:nvPr>
        </p:nvSpPr>
        <p:spPr/>
        <p:txBody>
          <a:bodyPr/>
          <a:lstStyle/>
          <a:p>
            <a:fld id="{C17AB999-5063-47A3-886E-33D6F28143F1}" type="slidenum">
              <a:rPr lang="sl-SI" smtClean="0"/>
              <a:pPr/>
              <a:t>22</a:t>
            </a:fld>
            <a:endParaRPr lang="sl-SI" dirty="0"/>
          </a:p>
        </p:txBody>
      </p:sp>
      <p:sp>
        <p:nvSpPr>
          <p:cNvPr id="3" name="Označba mesta vsebine 2"/>
          <p:cNvSpPr>
            <a:spLocks noGrp="1"/>
          </p:cNvSpPr>
          <p:nvPr>
            <p:ph sz="half" idx="1"/>
          </p:nvPr>
        </p:nvSpPr>
        <p:spPr>
          <a:xfrm>
            <a:off x="336176" y="1317813"/>
            <a:ext cx="4693024" cy="4504764"/>
          </a:xfrm>
          <a:ln>
            <a:solidFill>
              <a:schemeClr val="bg1">
                <a:lumMod val="50000"/>
              </a:schemeClr>
            </a:solidFill>
          </a:ln>
        </p:spPr>
        <p:txBody>
          <a:bodyPr>
            <a:normAutofit fontScale="92500"/>
          </a:bodyPr>
          <a:lstStyle/>
          <a:p>
            <a:pPr>
              <a:buFontTx/>
              <a:buNone/>
            </a:pPr>
            <a:r>
              <a:rPr lang="sl-SI" sz="2200" dirty="0">
                <a:latin typeface="Cambria" panose="02040503050406030204" pitchFamily="18" charset="0"/>
              </a:rPr>
              <a:t>Šemlenje je eden najstarejših ljudskih</a:t>
            </a:r>
          </a:p>
          <a:p>
            <a:pPr>
              <a:buFontTx/>
              <a:buNone/>
            </a:pPr>
            <a:r>
              <a:rPr lang="sl-SI" sz="2200" dirty="0">
                <a:latin typeface="Cambria" panose="02040503050406030204" pitchFamily="18" charset="0"/>
              </a:rPr>
              <a:t>običajev. Ljudje </a:t>
            </a:r>
            <a:r>
              <a:rPr lang="sl-SI" sz="2200" dirty="0" smtClean="0">
                <a:latin typeface="Cambria" panose="02040503050406030204" pitchFamily="18" charset="0"/>
              </a:rPr>
              <a:t>(v začetku </a:t>
            </a:r>
            <a:r>
              <a:rPr lang="sl-SI" sz="2200" dirty="0">
                <a:latin typeface="Cambria" panose="02040503050406030204" pitchFamily="18" charset="0"/>
              </a:rPr>
              <a:t>so se maskirali </a:t>
            </a:r>
            <a:endParaRPr lang="sl-SI" sz="2200" dirty="0" smtClean="0">
              <a:latin typeface="Cambria" panose="02040503050406030204" pitchFamily="18" charset="0"/>
            </a:endParaRPr>
          </a:p>
          <a:p>
            <a:pPr>
              <a:buFontTx/>
              <a:buNone/>
            </a:pPr>
            <a:r>
              <a:rPr lang="sl-SI" sz="2200" dirty="0">
                <a:latin typeface="Cambria" panose="02040503050406030204" pitchFamily="18" charset="0"/>
              </a:rPr>
              <a:t>l</a:t>
            </a:r>
            <a:r>
              <a:rPr lang="sl-SI" sz="2200" dirty="0" smtClean="0">
                <a:latin typeface="Cambria" panose="02040503050406030204" pitchFamily="18" charset="0"/>
              </a:rPr>
              <a:t>e moški</a:t>
            </a:r>
            <a:r>
              <a:rPr lang="sl-SI" sz="2200" dirty="0">
                <a:latin typeface="Cambria" panose="02040503050406030204" pitchFamily="18" charset="0"/>
              </a:rPr>
              <a:t>) so se šemili, da bi pregnali </a:t>
            </a:r>
            <a:endParaRPr lang="sl-SI" sz="2200" dirty="0" smtClean="0">
              <a:latin typeface="Cambria" panose="02040503050406030204" pitchFamily="18" charset="0"/>
            </a:endParaRPr>
          </a:p>
          <a:p>
            <a:pPr>
              <a:buFontTx/>
              <a:buNone/>
            </a:pPr>
            <a:r>
              <a:rPr lang="sl-SI" sz="2200" dirty="0" smtClean="0">
                <a:latin typeface="Cambria" panose="02040503050406030204" pitchFamily="18" charset="0"/>
              </a:rPr>
              <a:t>zimo </a:t>
            </a:r>
            <a:r>
              <a:rPr lang="sl-SI" sz="2200" dirty="0">
                <a:latin typeface="Cambria" panose="02040503050406030204" pitchFamily="18" charset="0"/>
              </a:rPr>
              <a:t>in </a:t>
            </a:r>
            <a:r>
              <a:rPr lang="sl-SI" sz="2200" dirty="0" smtClean="0">
                <a:latin typeface="Cambria" panose="02040503050406030204" pitchFamily="18" charset="0"/>
              </a:rPr>
              <a:t>prebudili </a:t>
            </a:r>
            <a:r>
              <a:rPr lang="sl-SI" sz="2200" dirty="0">
                <a:latin typeface="Cambria" panose="02040503050406030204" pitchFamily="18" charset="0"/>
              </a:rPr>
              <a:t>naravo. Obisk maškar </a:t>
            </a:r>
            <a:endParaRPr lang="sl-SI" sz="2200" dirty="0" smtClean="0">
              <a:latin typeface="Cambria" panose="02040503050406030204" pitchFamily="18" charset="0"/>
            </a:endParaRPr>
          </a:p>
          <a:p>
            <a:pPr>
              <a:buFontTx/>
              <a:buNone/>
            </a:pPr>
            <a:r>
              <a:rPr lang="sl-SI" sz="2200" dirty="0" smtClean="0">
                <a:latin typeface="Cambria" panose="02040503050406030204" pitchFamily="18" charset="0"/>
              </a:rPr>
              <a:t>po </a:t>
            </a:r>
            <a:r>
              <a:rPr lang="sl-SI" sz="2200" dirty="0">
                <a:latin typeface="Cambria" panose="02040503050406030204" pitchFamily="18" charset="0"/>
              </a:rPr>
              <a:t>hišah </a:t>
            </a:r>
            <a:r>
              <a:rPr lang="sl-SI" sz="2200" dirty="0" smtClean="0">
                <a:latin typeface="Cambria" panose="02040503050406030204" pitchFamily="18" charset="0"/>
              </a:rPr>
              <a:t>naj bi prinašal </a:t>
            </a:r>
            <a:r>
              <a:rPr lang="sl-SI" sz="2200" dirty="0">
                <a:latin typeface="Cambria" panose="02040503050406030204" pitchFamily="18" charset="0"/>
              </a:rPr>
              <a:t>srečo in dobro </a:t>
            </a:r>
            <a:endParaRPr lang="sl-SI" sz="2200" dirty="0" smtClean="0">
              <a:latin typeface="Cambria" panose="02040503050406030204" pitchFamily="18" charset="0"/>
            </a:endParaRPr>
          </a:p>
          <a:p>
            <a:pPr>
              <a:buFontTx/>
              <a:buNone/>
            </a:pPr>
            <a:r>
              <a:rPr lang="sl-SI" sz="2200" dirty="0" smtClean="0">
                <a:latin typeface="Cambria" panose="02040503050406030204" pitchFamily="18" charset="0"/>
              </a:rPr>
              <a:t>letino</a:t>
            </a:r>
            <a:r>
              <a:rPr lang="sl-SI" sz="2200" dirty="0">
                <a:latin typeface="Cambria" panose="02040503050406030204" pitchFamily="18" charset="0"/>
              </a:rPr>
              <a:t>. Star pregovor </a:t>
            </a:r>
            <a:r>
              <a:rPr lang="sl-SI" sz="2200" dirty="0" smtClean="0">
                <a:latin typeface="Cambria" panose="02040503050406030204" pitchFamily="18" charset="0"/>
              </a:rPr>
              <a:t>pravi</a:t>
            </a:r>
            <a:r>
              <a:rPr lang="sl-SI" sz="2200" dirty="0">
                <a:latin typeface="Cambria" panose="02040503050406030204" pitchFamily="18" charset="0"/>
              </a:rPr>
              <a:t>: </a:t>
            </a:r>
            <a:r>
              <a:rPr lang="sl-SI" sz="2200" b="1" dirty="0">
                <a:latin typeface="Cambria" panose="02040503050406030204" pitchFamily="18" charset="0"/>
              </a:rPr>
              <a:t>    </a:t>
            </a:r>
            <a:endParaRPr lang="sl-SI" sz="2200" b="1" dirty="0" smtClean="0">
              <a:latin typeface="Cambria" panose="02040503050406030204" pitchFamily="18" charset="0"/>
            </a:endParaRPr>
          </a:p>
          <a:p>
            <a:pPr algn="ctr">
              <a:buFontTx/>
              <a:buNone/>
            </a:pPr>
            <a:r>
              <a:rPr lang="sl-SI" sz="2200" b="1" dirty="0" smtClean="0">
                <a:solidFill>
                  <a:srgbClr val="FF0000"/>
                </a:solidFill>
                <a:latin typeface="Cambria" panose="02040503050406030204" pitchFamily="18" charset="0"/>
              </a:rPr>
              <a:t>Če </a:t>
            </a:r>
            <a:r>
              <a:rPr lang="sl-SI" sz="2200" b="1" dirty="0">
                <a:solidFill>
                  <a:srgbClr val="FF0000"/>
                </a:solidFill>
                <a:latin typeface="Cambria" panose="02040503050406030204" pitchFamily="18" charset="0"/>
              </a:rPr>
              <a:t>maškare visoko skačejo,</a:t>
            </a:r>
          </a:p>
          <a:p>
            <a:pPr algn="ctr">
              <a:buFontTx/>
              <a:buNone/>
            </a:pPr>
            <a:r>
              <a:rPr lang="sl-SI" sz="2200" b="1" dirty="0" smtClean="0">
                <a:solidFill>
                  <a:srgbClr val="FF0000"/>
                </a:solidFill>
                <a:latin typeface="Cambria" panose="02040503050406030204" pitchFamily="18" charset="0"/>
              </a:rPr>
              <a:t> bo </a:t>
            </a:r>
            <a:r>
              <a:rPr lang="sl-SI" sz="2200" b="1" dirty="0">
                <a:solidFill>
                  <a:srgbClr val="FF0000"/>
                </a:solidFill>
                <a:latin typeface="Cambria" panose="02040503050406030204" pitchFamily="18" charset="0"/>
              </a:rPr>
              <a:t>lan visok, če divje </a:t>
            </a:r>
            <a:r>
              <a:rPr lang="sl-SI" sz="2200" b="1" dirty="0" smtClean="0">
                <a:solidFill>
                  <a:srgbClr val="FF0000"/>
                </a:solidFill>
                <a:latin typeface="Cambria" panose="02040503050406030204" pitchFamily="18" charset="0"/>
              </a:rPr>
              <a:t>plešejo,</a:t>
            </a:r>
          </a:p>
          <a:p>
            <a:pPr algn="ctr">
              <a:buFontTx/>
              <a:buNone/>
            </a:pPr>
            <a:r>
              <a:rPr lang="sl-SI" sz="2200" b="1" dirty="0" smtClean="0">
                <a:solidFill>
                  <a:srgbClr val="FF0000"/>
                </a:solidFill>
                <a:latin typeface="Cambria" panose="02040503050406030204" pitchFamily="18" charset="0"/>
              </a:rPr>
              <a:t>bo </a:t>
            </a:r>
            <a:r>
              <a:rPr lang="sl-SI" sz="2200" b="1" dirty="0">
                <a:solidFill>
                  <a:srgbClr val="FF0000"/>
                </a:solidFill>
                <a:latin typeface="Cambria" panose="02040503050406030204" pitchFamily="18" charset="0"/>
              </a:rPr>
              <a:t>repa debela!</a:t>
            </a:r>
            <a:endParaRPr lang="sl-SI" sz="2200" dirty="0">
              <a:solidFill>
                <a:srgbClr val="FF0000"/>
              </a:solidFill>
              <a:latin typeface="Cambria" panose="02040503050406030204" pitchFamily="18" charset="0"/>
            </a:endParaRPr>
          </a:p>
          <a:p>
            <a:pPr>
              <a:buFontTx/>
              <a:buNone/>
            </a:pPr>
            <a:r>
              <a:rPr lang="sl-SI" sz="2200" dirty="0">
                <a:latin typeface="Cambria" panose="02040503050406030204" pitchFamily="18" charset="0"/>
              </a:rPr>
              <a:t>Zato so maškare ali pustne šeme nagajive,</a:t>
            </a:r>
          </a:p>
          <a:p>
            <a:pPr>
              <a:buFontTx/>
              <a:buNone/>
            </a:pPr>
            <a:r>
              <a:rPr lang="sl-SI" sz="2200" dirty="0">
                <a:latin typeface="Cambria" panose="02040503050406030204" pitchFamily="18" charset="0"/>
              </a:rPr>
              <a:t>vesele in poskočne</a:t>
            </a:r>
            <a:r>
              <a:rPr lang="sl-SI" sz="2200" dirty="0" smtClean="0">
                <a:latin typeface="Cambria" panose="02040503050406030204" pitchFamily="18" charset="0"/>
              </a:rPr>
              <a:t>.</a:t>
            </a:r>
            <a:endParaRPr lang="sl-SI" sz="2200" dirty="0">
              <a:latin typeface="Cambria" panose="02040503050406030204" pitchFamily="18" charset="0"/>
            </a:endParaRPr>
          </a:p>
        </p:txBody>
      </p:sp>
      <p:pic>
        <p:nvPicPr>
          <p:cNvPr id="13" name="Označba mesta vsebine 12"/>
          <p:cNvPicPr>
            <a:picLocks noGrp="1" noChangeAspect="1"/>
          </p:cNvPicPr>
          <p:nvPr>
            <p:ph sz="half" idx="2"/>
          </p:nvPr>
        </p:nvPicPr>
        <p:blipFill>
          <a:blip r:embed="rId2" cstate="screen">
            <a:extLst>
              <a:ext uri="{28A0092B-C50C-407E-A947-70E740481C1C}">
                <a14:useLocalDpi xmlns="" xmlns:a14="http://schemas.microsoft.com/office/drawing/2010/main"/>
              </a:ext>
            </a:extLst>
          </a:blip>
          <a:stretch>
            <a:fillRect/>
          </a:stretch>
        </p:blipFill>
        <p:spPr>
          <a:xfrm>
            <a:off x="5214097" y="2318415"/>
            <a:ext cx="3593625" cy="250355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 xmlns:p14="http://schemas.microsoft.com/office/powerpoint/2010/main" val="59862116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628650" y="365127"/>
            <a:ext cx="7886700" cy="656850"/>
          </a:xfrm>
        </p:spPr>
        <p:txBody>
          <a:bodyPr>
            <a:normAutofit fontScale="90000"/>
          </a:bodyPr>
          <a:lstStyle/>
          <a:p>
            <a:pPr algn="ctr"/>
            <a:r>
              <a:rPr lang="sl-SI" b="1" dirty="0" smtClean="0">
                <a:solidFill>
                  <a:srgbClr val="FF0000"/>
                </a:solidFill>
                <a:effectLst>
                  <a:outerShdw blurRad="38100" dist="38100" dir="2700000" algn="tl">
                    <a:srgbClr val="000000">
                      <a:alpha val="43137"/>
                    </a:srgbClr>
                  </a:outerShdw>
                </a:effectLst>
                <a:latin typeface="Cambria" panose="02040503050406030204" pitchFamily="18" charset="0"/>
              </a:rPr>
              <a:t>SLOVENSKE PUSTNE ŠEME</a:t>
            </a:r>
            <a:endParaRPr lang="sl-SI" b="1" dirty="0">
              <a:solidFill>
                <a:schemeClr val="bg1">
                  <a:lumMod val="50000"/>
                </a:schemeClr>
              </a:solidFill>
              <a:effectLst>
                <a:outerShdw blurRad="38100" dist="38100" dir="2700000" algn="tl">
                  <a:srgbClr val="000000">
                    <a:alpha val="43137"/>
                  </a:srgbClr>
                </a:outerShdw>
              </a:effectLst>
              <a:latin typeface="Cambria" panose="02040503050406030204" pitchFamily="18" charset="0"/>
            </a:endParaRPr>
          </a:p>
        </p:txBody>
      </p:sp>
      <p:sp>
        <p:nvSpPr>
          <p:cNvPr id="4" name="Označba mesta datuma 3"/>
          <p:cNvSpPr>
            <a:spLocks noGrp="1"/>
          </p:cNvSpPr>
          <p:nvPr>
            <p:ph type="dt" sz="half" idx="10"/>
          </p:nvPr>
        </p:nvSpPr>
        <p:spPr/>
        <p:txBody>
          <a:bodyPr/>
          <a:lstStyle/>
          <a:p>
            <a:r>
              <a:rPr lang="sl-SI" dirty="0" smtClean="0"/>
              <a:t>26.6.2015</a:t>
            </a:r>
            <a:endParaRPr lang="sl-SI" dirty="0"/>
          </a:p>
        </p:txBody>
      </p:sp>
      <p:sp>
        <p:nvSpPr>
          <p:cNvPr id="5" name="Označba mesta noge 4"/>
          <p:cNvSpPr>
            <a:spLocks noGrp="1"/>
          </p:cNvSpPr>
          <p:nvPr>
            <p:ph type="ftr" sz="quarter" idx="11"/>
          </p:nvPr>
        </p:nvSpPr>
        <p:spPr/>
        <p:txBody>
          <a:bodyPr/>
          <a:lstStyle/>
          <a:p>
            <a:r>
              <a:rPr lang="sl-SI" dirty="0" smtClean="0"/>
              <a:t>Mojca Pozvek, prof. RP</a:t>
            </a:r>
            <a:endParaRPr lang="sl-SI" dirty="0"/>
          </a:p>
        </p:txBody>
      </p:sp>
      <p:sp>
        <p:nvSpPr>
          <p:cNvPr id="6" name="Označba mesta številke diapozitiva 5"/>
          <p:cNvSpPr>
            <a:spLocks noGrp="1"/>
          </p:cNvSpPr>
          <p:nvPr>
            <p:ph type="sldNum" sz="quarter" idx="12"/>
          </p:nvPr>
        </p:nvSpPr>
        <p:spPr/>
        <p:txBody>
          <a:bodyPr/>
          <a:lstStyle/>
          <a:p>
            <a:fld id="{C17AB999-5063-47A3-886E-33D6F28143F1}" type="slidenum">
              <a:rPr lang="sl-SI" smtClean="0"/>
              <a:pPr/>
              <a:t>23</a:t>
            </a:fld>
            <a:endParaRPr lang="sl-SI" dirty="0"/>
          </a:p>
        </p:txBody>
      </p:sp>
      <p:pic>
        <p:nvPicPr>
          <p:cNvPr id="9" name="Picture 10" descr="carovnica1"/>
          <p:cNvPicPr>
            <a:picLocks noChangeAspect="1" noChangeArrowheads="1"/>
          </p:cNvPicPr>
          <p:nvPr/>
        </p:nvPicPr>
        <p:blipFill>
          <a:blip r:embed="rId2" cstate="print"/>
          <a:srcRect/>
          <a:stretch>
            <a:fillRect/>
          </a:stretch>
        </p:blipFill>
        <p:spPr bwMode="auto">
          <a:xfrm>
            <a:off x="366993" y="1192822"/>
            <a:ext cx="2220912" cy="2836862"/>
          </a:xfrm>
          <a:prstGeom prst="rect">
            <a:avLst/>
          </a:prstGeom>
          <a:ln>
            <a:noFill/>
          </a:ln>
          <a:effectLst>
            <a:outerShdw blurRad="292100" dist="139700" dir="2700000" algn="tl" rotWithShape="0">
              <a:srgbClr val="333333">
                <a:alpha val="65000"/>
              </a:srgbClr>
            </a:outerShdw>
          </a:effectLst>
        </p:spPr>
      </p:pic>
      <p:pic>
        <p:nvPicPr>
          <p:cNvPr id="10" name="Picture 11" descr="normal_Kurenti_1a_Dravsko_polje_DSC02828"/>
          <p:cNvPicPr>
            <a:picLocks noChangeAspect="1" noChangeArrowheads="1"/>
          </p:cNvPicPr>
          <p:nvPr/>
        </p:nvPicPr>
        <p:blipFill>
          <a:blip r:embed="rId3" cstate="print"/>
          <a:srcRect/>
          <a:stretch>
            <a:fillRect/>
          </a:stretch>
        </p:blipFill>
        <p:spPr>
          <a:xfrm>
            <a:off x="3028950" y="1188432"/>
            <a:ext cx="2173901" cy="2900550"/>
          </a:xfrm>
          <a:prstGeom prst="rect">
            <a:avLst/>
          </a:prstGeom>
          <a:ln>
            <a:noFill/>
          </a:ln>
          <a:effectLst>
            <a:outerShdw blurRad="292100" dist="139700" dir="2700000" algn="tl" rotWithShape="0">
              <a:srgbClr val="333333">
                <a:alpha val="65000"/>
              </a:srgbClr>
            </a:outerShdw>
          </a:effectLst>
        </p:spPr>
      </p:pic>
      <p:pic>
        <p:nvPicPr>
          <p:cNvPr id="11" name="Picture 14" descr="300px-Skoromati"/>
          <p:cNvPicPr>
            <a:picLocks noChangeAspect="1" noChangeArrowheads="1"/>
          </p:cNvPicPr>
          <p:nvPr/>
        </p:nvPicPr>
        <p:blipFill>
          <a:blip r:embed="rId4" cstate="print"/>
          <a:srcRect/>
          <a:stretch>
            <a:fillRect/>
          </a:stretch>
        </p:blipFill>
        <p:spPr bwMode="auto">
          <a:xfrm>
            <a:off x="5472881" y="1188432"/>
            <a:ext cx="3252312" cy="2438587"/>
          </a:xfrm>
          <a:prstGeom prst="rect">
            <a:avLst/>
          </a:prstGeom>
          <a:ln>
            <a:noFill/>
          </a:ln>
          <a:effectLst>
            <a:outerShdw blurRad="292100" dist="139700" dir="2700000" algn="tl" rotWithShape="0">
              <a:srgbClr val="333333">
                <a:alpha val="65000"/>
              </a:srgbClr>
            </a:outerShdw>
          </a:effectLst>
        </p:spPr>
      </p:pic>
      <p:pic>
        <p:nvPicPr>
          <p:cNvPr id="7" name="Slika 6"/>
          <p:cNvPicPr>
            <a:picLocks noChangeAspect="1"/>
          </p:cNvPicPr>
          <p:nvPr/>
        </p:nvPicPr>
        <p:blipFill>
          <a:blip r:embed="rId5" cstate="screen">
            <a:extLst>
              <a:ext uri="{28A0092B-C50C-407E-A947-70E740481C1C}">
                <a14:useLocalDpi xmlns="" xmlns:a14="http://schemas.microsoft.com/office/drawing/2010/main"/>
              </a:ext>
            </a:extLst>
          </a:blip>
          <a:stretch>
            <a:fillRect/>
          </a:stretch>
        </p:blipFill>
        <p:spPr>
          <a:xfrm>
            <a:off x="5682949" y="3969760"/>
            <a:ext cx="2832401" cy="2386591"/>
          </a:xfrm>
          <a:prstGeom prst="rect">
            <a:avLst/>
          </a:prstGeom>
          <a:ln>
            <a:noFill/>
          </a:ln>
          <a:effectLst>
            <a:outerShdw blurRad="292100" dist="139700" dir="2700000" algn="tl" rotWithShape="0">
              <a:srgbClr val="333333">
                <a:alpha val="65000"/>
              </a:srgbClr>
            </a:outerShdw>
          </a:effectLst>
        </p:spPr>
      </p:pic>
      <p:pic>
        <p:nvPicPr>
          <p:cNvPr id="12" name="Slika 11"/>
          <p:cNvPicPr>
            <a:picLocks noChangeAspect="1"/>
          </p:cNvPicPr>
          <p:nvPr/>
        </p:nvPicPr>
        <p:blipFill>
          <a:blip r:embed="rId6" cstate="screen">
            <a:extLst>
              <a:ext uri="{28A0092B-C50C-407E-A947-70E740481C1C}">
                <a14:useLocalDpi xmlns="" xmlns:a14="http://schemas.microsoft.com/office/drawing/2010/main"/>
              </a:ext>
            </a:extLst>
          </a:blip>
          <a:stretch>
            <a:fillRect/>
          </a:stretch>
        </p:blipFill>
        <p:spPr>
          <a:xfrm>
            <a:off x="366993" y="4539878"/>
            <a:ext cx="2421964" cy="1816473"/>
          </a:xfrm>
          <a:prstGeom prst="rect">
            <a:avLst/>
          </a:prstGeom>
          <a:ln>
            <a:noFill/>
          </a:ln>
          <a:effectLst>
            <a:outerShdw blurRad="292100" dist="139700" dir="2700000" algn="tl" rotWithShape="0">
              <a:srgbClr val="333333">
                <a:alpha val="65000"/>
              </a:srgbClr>
            </a:outerShdw>
          </a:effectLst>
        </p:spPr>
      </p:pic>
      <p:sp>
        <p:nvSpPr>
          <p:cNvPr id="13" name="Pravokoten oblaček 12"/>
          <p:cNvSpPr/>
          <p:nvPr/>
        </p:nvSpPr>
        <p:spPr>
          <a:xfrm>
            <a:off x="7737662" y="6181539"/>
            <a:ext cx="1169894" cy="349623"/>
          </a:xfrm>
          <a:prstGeom prst="wedgeRectCallout">
            <a:avLst>
              <a:gd name="adj1" fmla="val -39984"/>
              <a:gd name="adj2" fmla="val 39423"/>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sl-SI" sz="1600" dirty="0" smtClean="0">
                <a:latin typeface="Cambria" panose="02040503050406030204" pitchFamily="18" charset="0"/>
              </a:rPr>
              <a:t>laufarji</a:t>
            </a:r>
            <a:endParaRPr lang="sl-SI" sz="1600" dirty="0">
              <a:latin typeface="Cambria" panose="02040503050406030204" pitchFamily="18" charset="0"/>
            </a:endParaRPr>
          </a:p>
        </p:txBody>
      </p:sp>
      <p:sp>
        <p:nvSpPr>
          <p:cNvPr id="14" name="Pravokoten oblaček 13"/>
          <p:cNvSpPr/>
          <p:nvPr/>
        </p:nvSpPr>
        <p:spPr>
          <a:xfrm>
            <a:off x="4312003" y="3623578"/>
            <a:ext cx="1169894" cy="349623"/>
          </a:xfrm>
          <a:prstGeom prst="wedgeRectCallout">
            <a:avLst>
              <a:gd name="adj1" fmla="val -39984"/>
              <a:gd name="adj2" fmla="val 39423"/>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sl-SI" sz="1600" dirty="0" smtClean="0">
                <a:latin typeface="Cambria" panose="02040503050406030204" pitchFamily="18" charset="0"/>
              </a:rPr>
              <a:t>kurenti</a:t>
            </a:r>
            <a:endParaRPr lang="sl-SI" sz="1600" dirty="0">
              <a:latin typeface="Cambria" panose="02040503050406030204" pitchFamily="18" charset="0"/>
            </a:endParaRPr>
          </a:p>
        </p:txBody>
      </p:sp>
      <p:sp>
        <p:nvSpPr>
          <p:cNvPr id="15" name="Pravokoten oblaček 14"/>
          <p:cNvSpPr/>
          <p:nvPr/>
        </p:nvSpPr>
        <p:spPr>
          <a:xfrm>
            <a:off x="6920979" y="3217912"/>
            <a:ext cx="1960243" cy="349623"/>
          </a:xfrm>
          <a:prstGeom prst="wedgeRectCallout">
            <a:avLst>
              <a:gd name="adj1" fmla="val -39984"/>
              <a:gd name="adj2" fmla="val 39423"/>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sl-SI" sz="1600" dirty="0">
                <a:latin typeface="Cambria" panose="02040503050406030204" pitchFamily="18" charset="0"/>
              </a:rPr>
              <a:t>š</a:t>
            </a:r>
            <a:r>
              <a:rPr lang="sl-SI" sz="1600" dirty="0" smtClean="0">
                <a:latin typeface="Cambria" panose="02040503050406030204" pitchFamily="18" charset="0"/>
              </a:rPr>
              <a:t>koromat in kleščar</a:t>
            </a:r>
            <a:endParaRPr lang="sl-SI" sz="1600" dirty="0">
              <a:latin typeface="Cambria" panose="02040503050406030204" pitchFamily="18" charset="0"/>
            </a:endParaRPr>
          </a:p>
        </p:txBody>
      </p:sp>
      <p:sp>
        <p:nvSpPr>
          <p:cNvPr id="16" name="Pravokoten oblaček 15"/>
          <p:cNvSpPr/>
          <p:nvPr/>
        </p:nvSpPr>
        <p:spPr>
          <a:xfrm>
            <a:off x="2481111" y="5291980"/>
            <a:ext cx="1830891" cy="349623"/>
          </a:xfrm>
          <a:prstGeom prst="wedgeRectCallout">
            <a:avLst>
              <a:gd name="adj1" fmla="val -39984"/>
              <a:gd name="adj2" fmla="val 39423"/>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sl-SI" sz="1600" dirty="0">
                <a:latin typeface="Cambria" panose="02040503050406030204" pitchFamily="18" charset="0"/>
              </a:rPr>
              <a:t>d</a:t>
            </a:r>
            <a:r>
              <a:rPr lang="sl-SI" sz="1600" dirty="0" smtClean="0">
                <a:latin typeface="Cambria" panose="02040503050406030204" pitchFamily="18" charset="0"/>
              </a:rPr>
              <a:t>režniški „ta grd“</a:t>
            </a:r>
            <a:endParaRPr lang="sl-SI" sz="1600" dirty="0">
              <a:latin typeface="Cambria" panose="02040503050406030204" pitchFamily="18" charset="0"/>
            </a:endParaRPr>
          </a:p>
        </p:txBody>
      </p:sp>
      <p:sp>
        <p:nvSpPr>
          <p:cNvPr id="17" name="Pravokoten oblaček 16"/>
          <p:cNvSpPr/>
          <p:nvPr/>
        </p:nvSpPr>
        <p:spPr>
          <a:xfrm>
            <a:off x="1068707" y="3914170"/>
            <a:ext cx="1801426" cy="349623"/>
          </a:xfrm>
          <a:prstGeom prst="wedgeRectCallout">
            <a:avLst>
              <a:gd name="adj1" fmla="val -39984"/>
              <a:gd name="adj2" fmla="val 39423"/>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sl-SI" sz="1600" dirty="0">
                <a:latin typeface="Cambria" panose="02040503050406030204" pitchFamily="18" charset="0"/>
              </a:rPr>
              <a:t>c</a:t>
            </a:r>
            <a:r>
              <a:rPr lang="sl-SI" sz="1600" dirty="0" smtClean="0">
                <a:latin typeface="Cambria" panose="02040503050406030204" pitchFamily="18" charset="0"/>
              </a:rPr>
              <a:t>oprnica Uršula</a:t>
            </a:r>
            <a:endParaRPr lang="sl-SI" sz="1600" dirty="0">
              <a:latin typeface="Cambria" panose="02040503050406030204" pitchFamily="18" charset="0"/>
            </a:endParaRPr>
          </a:p>
        </p:txBody>
      </p:sp>
    </p:spTree>
    <p:extLst>
      <p:ext uri="{BB962C8B-B14F-4D97-AF65-F5344CB8AC3E}">
        <p14:creationId xmlns="" xmlns:p14="http://schemas.microsoft.com/office/powerpoint/2010/main" val="336958035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značba mesta datuma 3"/>
          <p:cNvSpPr>
            <a:spLocks noGrp="1"/>
          </p:cNvSpPr>
          <p:nvPr>
            <p:ph type="dt" sz="half" idx="10"/>
          </p:nvPr>
        </p:nvSpPr>
        <p:spPr/>
        <p:txBody>
          <a:bodyPr/>
          <a:lstStyle/>
          <a:p>
            <a:r>
              <a:rPr lang="sl-SI" dirty="0" smtClean="0"/>
              <a:t>26.6.2015</a:t>
            </a:r>
            <a:endParaRPr lang="sl-SI" dirty="0"/>
          </a:p>
        </p:txBody>
      </p:sp>
      <p:sp>
        <p:nvSpPr>
          <p:cNvPr id="5" name="Označba mesta noge 4"/>
          <p:cNvSpPr>
            <a:spLocks noGrp="1"/>
          </p:cNvSpPr>
          <p:nvPr>
            <p:ph type="ftr" sz="quarter" idx="11"/>
          </p:nvPr>
        </p:nvSpPr>
        <p:spPr/>
        <p:txBody>
          <a:bodyPr/>
          <a:lstStyle/>
          <a:p>
            <a:r>
              <a:rPr lang="sl-SI" dirty="0" smtClean="0"/>
              <a:t>Mojca Pozvek, prof. RP</a:t>
            </a:r>
            <a:endParaRPr lang="sl-SI" dirty="0"/>
          </a:p>
        </p:txBody>
      </p:sp>
      <p:sp>
        <p:nvSpPr>
          <p:cNvPr id="6" name="Označba mesta številke diapozitiva 5"/>
          <p:cNvSpPr>
            <a:spLocks noGrp="1"/>
          </p:cNvSpPr>
          <p:nvPr>
            <p:ph type="sldNum" sz="quarter" idx="12"/>
          </p:nvPr>
        </p:nvSpPr>
        <p:spPr/>
        <p:txBody>
          <a:bodyPr/>
          <a:lstStyle/>
          <a:p>
            <a:fld id="{C17AB999-5063-47A3-886E-33D6F28143F1}" type="slidenum">
              <a:rPr lang="sl-SI" smtClean="0"/>
              <a:pPr/>
              <a:t>24</a:t>
            </a:fld>
            <a:endParaRPr lang="sl-SI" dirty="0"/>
          </a:p>
        </p:txBody>
      </p:sp>
      <p:sp>
        <p:nvSpPr>
          <p:cNvPr id="7" name="Pravokotnik 6"/>
          <p:cNvSpPr/>
          <p:nvPr/>
        </p:nvSpPr>
        <p:spPr>
          <a:xfrm>
            <a:off x="1790627" y="1086349"/>
            <a:ext cx="5676554" cy="1754326"/>
          </a:xfrm>
          <a:prstGeom prst="rect">
            <a:avLst/>
          </a:prstGeom>
          <a:noFill/>
        </p:spPr>
        <p:txBody>
          <a:bodyPr wrap="none" lIns="91440" tIns="45720" rIns="91440" bIns="45720">
            <a:spAutoFit/>
          </a:bodyPr>
          <a:lstStyle/>
          <a:p>
            <a:pPr algn="ctr"/>
            <a:r>
              <a:rPr lang="sl-SI" sz="5400" b="1" cap="none" spc="0" dirty="0" smtClean="0">
                <a:ln w="9525">
                  <a:solidFill>
                    <a:schemeClr val="bg1"/>
                  </a:solidFill>
                  <a:prstDash val="solid"/>
                </a:ln>
                <a:solidFill>
                  <a:srgbClr val="00CC00"/>
                </a:solidFill>
                <a:effectLst>
                  <a:outerShdw blurRad="12700" dist="38100" dir="2700000" algn="tl" rotWithShape="0">
                    <a:schemeClr val="bg1">
                      <a:lumMod val="50000"/>
                    </a:schemeClr>
                  </a:outerShdw>
                </a:effectLst>
                <a:latin typeface="Cambria" panose="02040503050406030204" pitchFamily="18" charset="0"/>
              </a:rPr>
              <a:t>SPOMLADANSKA </a:t>
            </a:r>
          </a:p>
          <a:p>
            <a:pPr algn="ctr"/>
            <a:r>
              <a:rPr lang="sl-SI" sz="5400" b="1" cap="none" spc="0" dirty="0" smtClean="0">
                <a:ln w="9525">
                  <a:solidFill>
                    <a:schemeClr val="bg1"/>
                  </a:solidFill>
                  <a:prstDash val="solid"/>
                </a:ln>
                <a:solidFill>
                  <a:srgbClr val="00CC00"/>
                </a:solidFill>
                <a:effectLst>
                  <a:outerShdw blurRad="12700" dist="38100" dir="2700000" algn="tl" rotWithShape="0">
                    <a:schemeClr val="bg1">
                      <a:lumMod val="50000"/>
                    </a:schemeClr>
                  </a:outerShdw>
                </a:effectLst>
                <a:latin typeface="Cambria" panose="02040503050406030204" pitchFamily="18" charset="0"/>
              </a:rPr>
              <a:t>PRAZNOVANJA</a:t>
            </a:r>
            <a:endParaRPr lang="sl-SI" sz="5400" b="1" cap="none" spc="0" dirty="0">
              <a:ln w="9525">
                <a:solidFill>
                  <a:schemeClr val="bg1"/>
                </a:solidFill>
                <a:prstDash val="solid"/>
              </a:ln>
              <a:solidFill>
                <a:srgbClr val="00CC00"/>
              </a:solidFill>
              <a:effectLst>
                <a:outerShdw blurRad="12700" dist="38100" dir="2700000" algn="tl" rotWithShape="0">
                  <a:schemeClr val="bg1">
                    <a:lumMod val="50000"/>
                  </a:schemeClr>
                </a:outerShdw>
              </a:effectLst>
              <a:latin typeface="Cambria" panose="02040503050406030204" pitchFamily="18" charset="0"/>
            </a:endParaRPr>
          </a:p>
        </p:txBody>
      </p:sp>
      <p:pic>
        <p:nvPicPr>
          <p:cNvPr id="2" name="Slika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525090" y="3182089"/>
            <a:ext cx="2188139" cy="2237075"/>
          </a:xfrm>
          <a:prstGeom prst="rect">
            <a:avLst/>
          </a:prstGeom>
        </p:spPr>
      </p:pic>
    </p:spTree>
    <p:extLst>
      <p:ext uri="{BB962C8B-B14F-4D97-AF65-F5344CB8AC3E}">
        <p14:creationId xmlns="" xmlns:p14="http://schemas.microsoft.com/office/powerpoint/2010/main" val="325302662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336176" y="365127"/>
            <a:ext cx="8471546" cy="670297"/>
          </a:xfrm>
        </p:spPr>
        <p:txBody>
          <a:bodyPr>
            <a:normAutofit fontScale="90000"/>
          </a:bodyPr>
          <a:lstStyle/>
          <a:p>
            <a:r>
              <a:rPr lang="sl-SI" b="1" dirty="0" smtClean="0">
                <a:solidFill>
                  <a:srgbClr val="FF0000"/>
                </a:solidFill>
                <a:effectLst>
                  <a:outerShdw blurRad="38100" dist="38100" dir="2700000" algn="tl">
                    <a:srgbClr val="000000">
                      <a:alpha val="43137"/>
                    </a:srgbClr>
                  </a:outerShdw>
                </a:effectLst>
                <a:latin typeface="Cambria" panose="02040503050406030204" pitchFamily="18" charset="0"/>
              </a:rPr>
              <a:t>CVETNA NEDELJA, </a:t>
            </a:r>
            <a:r>
              <a:rPr lang="sl-SI" b="1" dirty="0" smtClean="0">
                <a:solidFill>
                  <a:schemeClr val="bg1">
                    <a:lumMod val="50000"/>
                  </a:schemeClr>
                </a:solidFill>
                <a:effectLst>
                  <a:outerShdw blurRad="38100" dist="38100" dir="2700000" algn="tl">
                    <a:srgbClr val="000000">
                      <a:alpha val="43137"/>
                    </a:srgbClr>
                  </a:outerShdw>
                </a:effectLst>
                <a:latin typeface="Cambria" panose="02040503050406030204" pitchFamily="18" charset="0"/>
              </a:rPr>
              <a:t>marec ali april</a:t>
            </a:r>
            <a:endParaRPr lang="sl-SI" b="1" dirty="0">
              <a:solidFill>
                <a:schemeClr val="bg1">
                  <a:lumMod val="50000"/>
                </a:schemeClr>
              </a:solidFill>
              <a:effectLst>
                <a:outerShdw blurRad="38100" dist="38100" dir="2700000" algn="tl">
                  <a:srgbClr val="000000">
                    <a:alpha val="43137"/>
                  </a:srgbClr>
                </a:outerShdw>
              </a:effectLst>
              <a:latin typeface="Cambria" panose="02040503050406030204" pitchFamily="18" charset="0"/>
            </a:endParaRPr>
          </a:p>
        </p:txBody>
      </p:sp>
      <p:sp>
        <p:nvSpPr>
          <p:cNvPr id="4" name="Označba mesta datuma 3"/>
          <p:cNvSpPr>
            <a:spLocks noGrp="1"/>
          </p:cNvSpPr>
          <p:nvPr>
            <p:ph type="dt" sz="half" idx="10"/>
          </p:nvPr>
        </p:nvSpPr>
        <p:spPr/>
        <p:txBody>
          <a:bodyPr/>
          <a:lstStyle/>
          <a:p>
            <a:r>
              <a:rPr lang="sl-SI" dirty="0" smtClean="0"/>
              <a:t>26.6.2015</a:t>
            </a:r>
            <a:endParaRPr lang="sl-SI" dirty="0"/>
          </a:p>
        </p:txBody>
      </p:sp>
      <p:sp>
        <p:nvSpPr>
          <p:cNvPr id="5" name="Označba mesta noge 4"/>
          <p:cNvSpPr>
            <a:spLocks noGrp="1"/>
          </p:cNvSpPr>
          <p:nvPr>
            <p:ph type="ftr" sz="quarter" idx="11"/>
          </p:nvPr>
        </p:nvSpPr>
        <p:spPr/>
        <p:txBody>
          <a:bodyPr/>
          <a:lstStyle/>
          <a:p>
            <a:r>
              <a:rPr lang="sl-SI" dirty="0" smtClean="0"/>
              <a:t>Mojca Pozvek, prof. RP</a:t>
            </a:r>
            <a:endParaRPr lang="sl-SI" dirty="0"/>
          </a:p>
        </p:txBody>
      </p:sp>
      <p:sp>
        <p:nvSpPr>
          <p:cNvPr id="6" name="Označba mesta številke diapozitiva 5"/>
          <p:cNvSpPr>
            <a:spLocks noGrp="1"/>
          </p:cNvSpPr>
          <p:nvPr>
            <p:ph type="sldNum" sz="quarter" idx="12"/>
          </p:nvPr>
        </p:nvSpPr>
        <p:spPr/>
        <p:txBody>
          <a:bodyPr/>
          <a:lstStyle/>
          <a:p>
            <a:fld id="{C17AB999-5063-47A3-886E-33D6F28143F1}" type="slidenum">
              <a:rPr lang="sl-SI" smtClean="0"/>
              <a:pPr/>
              <a:t>25</a:t>
            </a:fld>
            <a:endParaRPr lang="sl-SI" dirty="0"/>
          </a:p>
        </p:txBody>
      </p:sp>
      <p:sp>
        <p:nvSpPr>
          <p:cNvPr id="8" name="Označba mesta vsebine 7"/>
          <p:cNvSpPr>
            <a:spLocks noGrp="1"/>
          </p:cNvSpPr>
          <p:nvPr>
            <p:ph sz="half" idx="1"/>
          </p:nvPr>
        </p:nvSpPr>
        <p:spPr>
          <a:xfrm>
            <a:off x="121023" y="1129553"/>
            <a:ext cx="5338483" cy="5056094"/>
          </a:xfrm>
          <a:ln>
            <a:solidFill>
              <a:schemeClr val="bg1">
                <a:lumMod val="50000"/>
              </a:schemeClr>
            </a:solidFill>
          </a:ln>
        </p:spPr>
        <p:txBody>
          <a:bodyPr>
            <a:normAutofit fontScale="25000" lnSpcReduction="20000"/>
          </a:bodyPr>
          <a:lstStyle/>
          <a:p>
            <a:r>
              <a:rPr lang="sl-SI" sz="8000" dirty="0" smtClean="0">
                <a:latin typeface="Cambria" panose="02040503050406030204" pitchFamily="18" charset="0"/>
              </a:rPr>
              <a:t>Je </a:t>
            </a:r>
            <a:r>
              <a:rPr lang="sl-SI" sz="8000" dirty="0">
                <a:latin typeface="Cambria" panose="02040503050406030204" pitchFamily="18" charset="0"/>
              </a:rPr>
              <a:t>zadnja nedelja pred </a:t>
            </a:r>
            <a:r>
              <a:rPr lang="sl-SI" sz="8000" dirty="0" smtClean="0">
                <a:latin typeface="Cambria" panose="02040503050406030204" pitchFamily="18" charset="0"/>
              </a:rPr>
              <a:t>veliko </a:t>
            </a:r>
            <a:r>
              <a:rPr lang="sl-SI" sz="8000" dirty="0">
                <a:latin typeface="Cambria" panose="02040503050406030204" pitchFamily="18" charset="0"/>
              </a:rPr>
              <a:t>nočjo, ko </a:t>
            </a:r>
          </a:p>
          <a:p>
            <a:pPr>
              <a:buFontTx/>
              <a:buNone/>
            </a:pPr>
            <a:r>
              <a:rPr lang="sl-SI" sz="8000" dirty="0" smtClean="0">
                <a:latin typeface="Cambria" panose="02040503050406030204" pitchFamily="18" charset="0"/>
              </a:rPr>
              <a:t>krščanski verniki </a:t>
            </a:r>
            <a:r>
              <a:rPr lang="sl-SI" sz="8000" dirty="0">
                <a:latin typeface="Cambria" panose="02040503050406030204" pitchFamily="18" charset="0"/>
              </a:rPr>
              <a:t>nosijo k blagoslovu </a:t>
            </a:r>
            <a:r>
              <a:rPr lang="sl-SI" sz="8000" b="1" dirty="0" smtClean="0">
                <a:latin typeface="Cambria" panose="02040503050406030204" pitchFamily="18" charset="0"/>
              </a:rPr>
              <a:t>v butare </a:t>
            </a:r>
          </a:p>
          <a:p>
            <a:pPr>
              <a:buFontTx/>
              <a:buNone/>
            </a:pPr>
            <a:r>
              <a:rPr lang="sl-SI" sz="8000" b="1" dirty="0" smtClean="0">
                <a:latin typeface="Cambria" panose="02040503050406030204" pitchFamily="18" charset="0"/>
              </a:rPr>
              <a:t>ali </a:t>
            </a:r>
            <a:r>
              <a:rPr lang="sl-SI" sz="8000" b="1" dirty="0">
                <a:latin typeface="Cambria" panose="02040503050406030204" pitchFamily="18" charset="0"/>
              </a:rPr>
              <a:t>v šope </a:t>
            </a:r>
            <a:r>
              <a:rPr lang="sl-SI" sz="8000" b="1" dirty="0" smtClean="0">
                <a:latin typeface="Cambria" panose="02040503050406030204" pitchFamily="18" charset="0"/>
              </a:rPr>
              <a:t>povezano spomladansko </a:t>
            </a:r>
            <a:r>
              <a:rPr lang="sl-SI" sz="8000" b="1" dirty="0">
                <a:latin typeface="Cambria" panose="02040503050406030204" pitchFamily="18" charset="0"/>
              </a:rPr>
              <a:t>zelenje</a:t>
            </a:r>
            <a:r>
              <a:rPr lang="sl-SI" sz="8000" dirty="0">
                <a:latin typeface="Cambria" panose="02040503050406030204" pitchFamily="18" charset="0"/>
              </a:rPr>
              <a:t>. </a:t>
            </a:r>
            <a:endParaRPr lang="sl-SI" sz="8000" dirty="0" smtClean="0">
              <a:latin typeface="Cambria" panose="02040503050406030204" pitchFamily="18" charset="0"/>
            </a:endParaRPr>
          </a:p>
          <a:p>
            <a:r>
              <a:rPr lang="sl-SI" sz="8000" dirty="0" smtClean="0">
                <a:latin typeface="Cambria" panose="02040503050406030204" pitchFamily="18" charset="0"/>
              </a:rPr>
              <a:t>Praznik predstavlja </a:t>
            </a:r>
            <a:r>
              <a:rPr lang="sl-SI" sz="8000" dirty="0">
                <a:latin typeface="Cambria" panose="02040503050406030204" pitchFamily="18" charset="0"/>
              </a:rPr>
              <a:t>spomin na palmove veje, </a:t>
            </a:r>
            <a:endParaRPr lang="sl-SI" sz="8000" dirty="0" smtClean="0">
              <a:latin typeface="Cambria" panose="02040503050406030204" pitchFamily="18" charset="0"/>
            </a:endParaRPr>
          </a:p>
          <a:p>
            <a:pPr>
              <a:buFontTx/>
              <a:buNone/>
            </a:pPr>
            <a:r>
              <a:rPr lang="sl-SI" sz="8000" dirty="0" smtClean="0">
                <a:latin typeface="Cambria" panose="02040503050406030204" pitchFamily="18" charset="0"/>
              </a:rPr>
              <a:t>ki </a:t>
            </a:r>
            <a:r>
              <a:rPr lang="sl-SI" sz="8000" dirty="0">
                <a:latin typeface="Cambria" panose="02040503050406030204" pitchFamily="18" charset="0"/>
              </a:rPr>
              <a:t>so jih </a:t>
            </a:r>
            <a:r>
              <a:rPr lang="sl-SI" sz="8000" dirty="0" smtClean="0">
                <a:latin typeface="Cambria" panose="02040503050406030204" pitchFamily="18" charset="0"/>
              </a:rPr>
              <a:t>ljudje </a:t>
            </a:r>
            <a:r>
              <a:rPr lang="sl-SI" sz="8000" dirty="0">
                <a:latin typeface="Cambria" panose="02040503050406030204" pitchFamily="18" charset="0"/>
              </a:rPr>
              <a:t>lomili in postlali kot </a:t>
            </a:r>
            <a:r>
              <a:rPr lang="sl-SI" sz="8000" dirty="0" smtClean="0">
                <a:latin typeface="Cambria" panose="02040503050406030204" pitchFamily="18" charset="0"/>
              </a:rPr>
              <a:t>preprogo </a:t>
            </a:r>
          </a:p>
          <a:p>
            <a:pPr>
              <a:buFontTx/>
              <a:buNone/>
            </a:pPr>
            <a:r>
              <a:rPr lang="sl-SI" sz="8000" dirty="0" smtClean="0">
                <a:latin typeface="Cambria" panose="02040503050406030204" pitchFamily="18" charset="0"/>
              </a:rPr>
              <a:t>pred </a:t>
            </a:r>
            <a:r>
              <a:rPr lang="sl-SI" sz="8000" dirty="0">
                <a:latin typeface="Cambria" panose="02040503050406030204" pitchFamily="18" charset="0"/>
              </a:rPr>
              <a:t>Jezusom, ko </a:t>
            </a:r>
            <a:r>
              <a:rPr lang="sl-SI" sz="8000" dirty="0" smtClean="0">
                <a:latin typeface="Cambria" panose="02040503050406030204" pitchFamily="18" charset="0"/>
              </a:rPr>
              <a:t>je ta prijahal na </a:t>
            </a:r>
            <a:r>
              <a:rPr lang="sl-SI" sz="8000" dirty="0">
                <a:latin typeface="Cambria" panose="02040503050406030204" pitchFamily="18" charset="0"/>
              </a:rPr>
              <a:t>oslici v </a:t>
            </a:r>
            <a:endParaRPr lang="sl-SI" sz="8000" dirty="0" smtClean="0">
              <a:latin typeface="Cambria" panose="02040503050406030204" pitchFamily="18" charset="0"/>
            </a:endParaRPr>
          </a:p>
          <a:p>
            <a:pPr>
              <a:buFontTx/>
              <a:buNone/>
            </a:pPr>
            <a:r>
              <a:rPr lang="sl-SI" sz="8000" dirty="0" smtClean="0">
                <a:latin typeface="Cambria" panose="02040503050406030204" pitchFamily="18" charset="0"/>
              </a:rPr>
              <a:t>Jeruzalem </a:t>
            </a:r>
            <a:r>
              <a:rPr lang="sl-SI" sz="8000" dirty="0">
                <a:latin typeface="Cambria" panose="02040503050406030204" pitchFamily="18" charset="0"/>
              </a:rPr>
              <a:t>in </a:t>
            </a:r>
            <a:r>
              <a:rPr lang="sl-SI" sz="8000" dirty="0" smtClean="0">
                <a:latin typeface="Cambria" panose="02040503050406030204" pitchFamily="18" charset="0"/>
              </a:rPr>
              <a:t>doživel navdušen sprejem </a:t>
            </a:r>
            <a:r>
              <a:rPr lang="sl-SI" sz="8000" dirty="0">
                <a:latin typeface="Cambria" panose="02040503050406030204" pitchFamily="18" charset="0"/>
              </a:rPr>
              <a:t>(Judje </a:t>
            </a:r>
            <a:endParaRPr lang="sl-SI" sz="8000" dirty="0" smtClean="0">
              <a:latin typeface="Cambria" panose="02040503050406030204" pitchFamily="18" charset="0"/>
            </a:endParaRPr>
          </a:p>
          <a:p>
            <a:pPr>
              <a:buFontTx/>
              <a:buNone/>
            </a:pPr>
            <a:r>
              <a:rPr lang="sl-SI" sz="8000" dirty="0" smtClean="0">
                <a:latin typeface="Cambria" panose="02040503050406030204" pitchFamily="18" charset="0"/>
              </a:rPr>
              <a:t>so </a:t>
            </a:r>
            <a:r>
              <a:rPr lang="sl-SI" sz="8000" dirty="0">
                <a:latin typeface="Cambria" panose="02040503050406030204" pitchFamily="18" charset="0"/>
              </a:rPr>
              <a:t>ga </a:t>
            </a:r>
            <a:r>
              <a:rPr lang="sl-SI" sz="8000" dirty="0" smtClean="0">
                <a:latin typeface="Cambria" panose="02040503050406030204" pitchFamily="18" charset="0"/>
              </a:rPr>
              <a:t>imeli </a:t>
            </a:r>
            <a:r>
              <a:rPr lang="sl-SI" sz="8000" dirty="0">
                <a:latin typeface="Cambria" panose="02040503050406030204" pitchFamily="18" charset="0"/>
              </a:rPr>
              <a:t>za </a:t>
            </a:r>
            <a:r>
              <a:rPr lang="sl-SI" sz="8000" dirty="0" smtClean="0">
                <a:latin typeface="Cambria" panose="02040503050406030204" pitchFamily="18" charset="0"/>
              </a:rPr>
              <a:t>odrešenika</a:t>
            </a:r>
            <a:r>
              <a:rPr lang="sl-SI" sz="8000" dirty="0">
                <a:latin typeface="Cambria" panose="02040503050406030204" pitchFamily="18" charset="0"/>
              </a:rPr>
              <a:t>, ki jih bo rešil </a:t>
            </a:r>
            <a:endParaRPr lang="sl-SI" sz="8000" dirty="0" smtClean="0">
              <a:latin typeface="Cambria" panose="02040503050406030204" pitchFamily="18" charset="0"/>
            </a:endParaRPr>
          </a:p>
          <a:p>
            <a:pPr>
              <a:buFontTx/>
              <a:buNone/>
            </a:pPr>
            <a:r>
              <a:rPr lang="sl-SI" sz="8000" dirty="0" smtClean="0">
                <a:latin typeface="Cambria" panose="02040503050406030204" pitchFamily="18" charset="0"/>
              </a:rPr>
              <a:t>rimskega suženjstva</a:t>
            </a:r>
            <a:r>
              <a:rPr lang="sl-SI" sz="8000" dirty="0">
                <a:latin typeface="Cambria" panose="02040503050406030204" pitchFamily="18" charset="0"/>
              </a:rPr>
              <a:t>) </a:t>
            </a:r>
            <a:r>
              <a:rPr lang="sl-SI" sz="8000" dirty="0" smtClean="0">
                <a:latin typeface="Cambria" panose="02040503050406030204" pitchFamily="18" charset="0"/>
              </a:rPr>
              <a:t>. </a:t>
            </a:r>
          </a:p>
          <a:p>
            <a:r>
              <a:rPr lang="sl-SI" sz="8000" dirty="0" smtClean="0">
                <a:latin typeface="Cambria" panose="02040503050406030204" pitchFamily="18" charset="0"/>
              </a:rPr>
              <a:t>Verjetno </a:t>
            </a:r>
            <a:r>
              <a:rPr lang="sl-SI" sz="8000" dirty="0">
                <a:latin typeface="Cambria" panose="02040503050406030204" pitchFamily="18" charset="0"/>
              </a:rPr>
              <a:t>pa je obredje </a:t>
            </a:r>
            <a:r>
              <a:rPr lang="sl-SI" sz="8000" dirty="0" smtClean="0">
                <a:latin typeface="Cambria" panose="02040503050406030204" pitchFamily="18" charset="0"/>
              </a:rPr>
              <a:t>povezano </a:t>
            </a:r>
            <a:r>
              <a:rPr lang="sl-SI" sz="8000" dirty="0">
                <a:latin typeface="Cambria" panose="02040503050406030204" pitchFamily="18" charset="0"/>
              </a:rPr>
              <a:t>tudi z </a:t>
            </a:r>
            <a:r>
              <a:rPr lang="sl-SI" sz="8000" dirty="0" smtClean="0">
                <a:latin typeface="Cambria" panose="02040503050406030204" pitchFamily="18" charset="0"/>
              </a:rPr>
              <a:t>zelo </a:t>
            </a:r>
          </a:p>
          <a:p>
            <a:pPr marL="0" indent="0">
              <a:buNone/>
            </a:pPr>
            <a:r>
              <a:rPr lang="sl-SI" sz="8000" dirty="0" smtClean="0">
                <a:latin typeface="Cambria" panose="02040503050406030204" pitchFamily="18" charset="0"/>
              </a:rPr>
              <a:t>staro </a:t>
            </a:r>
            <a:r>
              <a:rPr lang="sl-SI" sz="8000" b="1" dirty="0" smtClean="0">
                <a:latin typeface="Cambria" panose="02040503050406030204" pitchFamily="18" charset="0"/>
              </a:rPr>
              <a:t>predkrščansko </a:t>
            </a:r>
            <a:r>
              <a:rPr lang="sl-SI" sz="8000" b="1" dirty="0">
                <a:latin typeface="Cambria" panose="02040503050406030204" pitchFamily="18" charset="0"/>
              </a:rPr>
              <a:t>šego</a:t>
            </a:r>
            <a:r>
              <a:rPr lang="sl-SI" sz="8000" dirty="0">
                <a:latin typeface="Cambria" panose="02040503050406030204" pitchFamily="18" charset="0"/>
              </a:rPr>
              <a:t>, ko so </a:t>
            </a:r>
            <a:r>
              <a:rPr lang="sl-SI" sz="8000" dirty="0" smtClean="0">
                <a:latin typeface="Cambria" panose="02040503050406030204" pitchFamily="18" charset="0"/>
              </a:rPr>
              <a:t>ljudje zbirali </a:t>
            </a:r>
          </a:p>
          <a:p>
            <a:pPr marL="0" indent="0">
              <a:buNone/>
            </a:pPr>
            <a:r>
              <a:rPr lang="sl-SI" sz="8000" b="1" dirty="0" smtClean="0">
                <a:latin typeface="Cambria" panose="02040503050406030204" pitchFamily="18" charset="0"/>
              </a:rPr>
              <a:t>“</a:t>
            </a:r>
            <a:r>
              <a:rPr lang="sl-SI" sz="8000" b="1" dirty="0">
                <a:latin typeface="Cambria" panose="02040503050406030204" pitchFamily="18" charset="0"/>
              </a:rPr>
              <a:t>sveto” </a:t>
            </a:r>
            <a:r>
              <a:rPr lang="sl-SI" sz="8000" b="1" dirty="0" smtClean="0">
                <a:latin typeface="Cambria" panose="02040503050406030204" pitchFamily="18" charset="0"/>
              </a:rPr>
              <a:t>rastlinje</a:t>
            </a:r>
            <a:r>
              <a:rPr lang="sl-SI" sz="8000" dirty="0">
                <a:latin typeface="Cambria" panose="02040503050406030204" pitchFamily="18" charset="0"/>
              </a:rPr>
              <a:t>, </a:t>
            </a:r>
            <a:r>
              <a:rPr lang="sl-SI" sz="8000" dirty="0" smtClean="0">
                <a:latin typeface="Cambria" panose="02040503050406030204" pitchFamily="18" charset="0"/>
              </a:rPr>
              <a:t>ki </a:t>
            </a:r>
            <a:r>
              <a:rPr lang="sl-SI" sz="8000" dirty="0">
                <a:latin typeface="Cambria" panose="02040503050406030204" pitchFamily="18" charset="0"/>
              </a:rPr>
              <a:t>naj </a:t>
            </a:r>
            <a:r>
              <a:rPr lang="sl-SI" sz="8000" dirty="0" smtClean="0">
                <a:latin typeface="Cambria" panose="02040503050406030204" pitchFamily="18" charset="0"/>
              </a:rPr>
              <a:t>bi </a:t>
            </a:r>
            <a:r>
              <a:rPr lang="sl-SI" sz="8000" dirty="0">
                <a:latin typeface="Cambria" panose="02040503050406030204" pitchFamily="18" charset="0"/>
              </a:rPr>
              <a:t>jih </a:t>
            </a:r>
            <a:r>
              <a:rPr lang="sl-SI" sz="8000" dirty="0" smtClean="0">
                <a:latin typeface="Cambria" panose="02040503050406030204" pitchFamily="18" charset="0"/>
              </a:rPr>
              <a:t>varovalo pred </a:t>
            </a:r>
          </a:p>
          <a:p>
            <a:pPr marL="0" indent="0">
              <a:buNone/>
            </a:pPr>
            <a:r>
              <a:rPr lang="sl-SI" sz="8000" dirty="0" smtClean="0">
                <a:latin typeface="Cambria" panose="02040503050406030204" pitchFamily="18" charset="0"/>
              </a:rPr>
              <a:t>strelo </a:t>
            </a:r>
            <a:r>
              <a:rPr lang="sl-SI" sz="8000" dirty="0">
                <a:latin typeface="Cambria" panose="02040503050406030204" pitchFamily="18" charset="0"/>
              </a:rPr>
              <a:t>in neurji, </a:t>
            </a:r>
            <a:r>
              <a:rPr lang="sl-SI" sz="8000" dirty="0" smtClean="0">
                <a:latin typeface="Cambria" panose="02040503050406030204" pitchFamily="18" charset="0"/>
              </a:rPr>
              <a:t>odganjalo pa naj </a:t>
            </a:r>
            <a:r>
              <a:rPr lang="sl-SI" sz="8000" dirty="0">
                <a:latin typeface="Cambria" panose="02040503050406030204" pitchFamily="18" charset="0"/>
              </a:rPr>
              <a:t>bi zle sile </a:t>
            </a:r>
            <a:endParaRPr lang="sl-SI" sz="8000" dirty="0" smtClean="0">
              <a:latin typeface="Cambria" panose="02040503050406030204" pitchFamily="18" charset="0"/>
            </a:endParaRPr>
          </a:p>
          <a:p>
            <a:pPr>
              <a:buFontTx/>
              <a:buNone/>
            </a:pPr>
            <a:r>
              <a:rPr lang="sl-SI" sz="8000" dirty="0" smtClean="0">
                <a:latin typeface="Cambria" panose="02040503050406030204" pitchFamily="18" charset="0"/>
              </a:rPr>
              <a:t>in </a:t>
            </a:r>
            <a:r>
              <a:rPr lang="sl-SI" sz="8000" dirty="0">
                <a:latin typeface="Cambria" panose="02040503050406030204" pitchFamily="18" charset="0"/>
              </a:rPr>
              <a:t>bolezen.                                                                 </a:t>
            </a:r>
          </a:p>
          <a:p>
            <a:endParaRPr lang="sl-SI" sz="2000" dirty="0">
              <a:latin typeface="Cambria" panose="02040503050406030204" pitchFamily="18" charset="0"/>
            </a:endParaRPr>
          </a:p>
        </p:txBody>
      </p:sp>
      <p:pic>
        <p:nvPicPr>
          <p:cNvPr id="10" name="Slika 9"/>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6115050" y="1129553"/>
            <a:ext cx="2233114" cy="2099898"/>
          </a:xfrm>
          <a:prstGeom prst="rect">
            <a:avLst/>
          </a:prstGeom>
          <a:ln>
            <a:noFill/>
          </a:ln>
          <a:effectLst>
            <a:outerShdw blurRad="292100" dist="139700" dir="2700000" algn="tl" rotWithShape="0">
              <a:srgbClr val="333333">
                <a:alpha val="65000"/>
              </a:srgbClr>
            </a:outerShdw>
          </a:effectLst>
        </p:spPr>
      </p:pic>
      <p:pic>
        <p:nvPicPr>
          <p:cNvPr id="12" name="Označba mesta vsebine 11"/>
          <p:cNvPicPr>
            <a:picLocks noGrp="1" noChangeAspect="1"/>
          </p:cNvPicPr>
          <p:nvPr>
            <p:ph sz="half" idx="2"/>
          </p:nvPr>
        </p:nvPicPr>
        <p:blipFill>
          <a:blip r:embed="rId3" cstate="print">
            <a:extLst>
              <a:ext uri="{28A0092B-C50C-407E-A947-70E740481C1C}">
                <a14:useLocalDpi xmlns="" xmlns:a14="http://schemas.microsoft.com/office/drawing/2010/main" val="0"/>
              </a:ext>
            </a:extLst>
          </a:blip>
          <a:stretch>
            <a:fillRect/>
          </a:stretch>
        </p:blipFill>
        <p:spPr>
          <a:xfrm>
            <a:off x="5916503" y="3408878"/>
            <a:ext cx="2598847" cy="294747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 xmlns:p14="http://schemas.microsoft.com/office/powerpoint/2010/main" val="414802907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3" end="3"/>
                                            </p:txEl>
                                          </p:spTgt>
                                        </p:tgtEl>
                                        <p:attrNameLst>
                                          <p:attrName>style.visibility</p:attrName>
                                        </p:attrNameLst>
                                      </p:cBhvr>
                                      <p:to>
                                        <p:strVal val="visible"/>
                                      </p:to>
                                    </p:set>
                                    <p:animEffect transition="in" filter="fade">
                                      <p:cBhvr>
                                        <p:cTn id="7" dur="500"/>
                                        <p:tgtEl>
                                          <p:spTgt spid="8">
                                            <p:txEl>
                                              <p:pRg st="3" end="3"/>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xEl>
                                              <p:pRg st="4" end="4"/>
                                            </p:txEl>
                                          </p:spTgt>
                                        </p:tgtEl>
                                        <p:attrNameLst>
                                          <p:attrName>style.visibility</p:attrName>
                                        </p:attrNameLst>
                                      </p:cBhvr>
                                      <p:to>
                                        <p:strVal val="visible"/>
                                      </p:to>
                                    </p:set>
                                    <p:animEffect transition="in" filter="fade">
                                      <p:cBhvr>
                                        <p:cTn id="10" dur="500"/>
                                        <p:tgtEl>
                                          <p:spTgt spid="8">
                                            <p:txEl>
                                              <p:pRg st="4" end="4"/>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xEl>
                                              <p:pRg st="5" end="5"/>
                                            </p:txEl>
                                          </p:spTgt>
                                        </p:tgtEl>
                                        <p:attrNameLst>
                                          <p:attrName>style.visibility</p:attrName>
                                        </p:attrNameLst>
                                      </p:cBhvr>
                                      <p:to>
                                        <p:strVal val="visible"/>
                                      </p:to>
                                    </p:set>
                                    <p:animEffect transition="in" filter="fade">
                                      <p:cBhvr>
                                        <p:cTn id="13" dur="500"/>
                                        <p:tgtEl>
                                          <p:spTgt spid="8">
                                            <p:txEl>
                                              <p:pRg st="5" end="5"/>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xEl>
                                              <p:pRg st="6" end="6"/>
                                            </p:txEl>
                                          </p:spTgt>
                                        </p:tgtEl>
                                        <p:attrNameLst>
                                          <p:attrName>style.visibility</p:attrName>
                                        </p:attrNameLst>
                                      </p:cBhvr>
                                      <p:to>
                                        <p:strVal val="visible"/>
                                      </p:to>
                                    </p:set>
                                    <p:animEffect transition="in" filter="fade">
                                      <p:cBhvr>
                                        <p:cTn id="16" dur="500"/>
                                        <p:tgtEl>
                                          <p:spTgt spid="8">
                                            <p:txEl>
                                              <p:pRg st="6" end="6"/>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
                                            <p:txEl>
                                              <p:pRg st="7" end="7"/>
                                            </p:txEl>
                                          </p:spTgt>
                                        </p:tgtEl>
                                        <p:attrNameLst>
                                          <p:attrName>style.visibility</p:attrName>
                                        </p:attrNameLst>
                                      </p:cBhvr>
                                      <p:to>
                                        <p:strVal val="visible"/>
                                      </p:to>
                                    </p:set>
                                    <p:animEffect transition="in" filter="fade">
                                      <p:cBhvr>
                                        <p:cTn id="19" dur="500"/>
                                        <p:tgtEl>
                                          <p:spTgt spid="8">
                                            <p:txEl>
                                              <p:pRg st="7" end="7"/>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8">
                                            <p:txEl>
                                              <p:pRg st="8" end="8"/>
                                            </p:txEl>
                                          </p:spTgt>
                                        </p:tgtEl>
                                        <p:attrNameLst>
                                          <p:attrName>style.visibility</p:attrName>
                                        </p:attrNameLst>
                                      </p:cBhvr>
                                      <p:to>
                                        <p:strVal val="visible"/>
                                      </p:to>
                                    </p:set>
                                    <p:animEffect transition="in" filter="fade">
                                      <p:cBhvr>
                                        <p:cTn id="22" dur="500"/>
                                        <p:tgtEl>
                                          <p:spTgt spid="8">
                                            <p:txEl>
                                              <p:pRg st="8" end="8"/>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xEl>
                                              <p:pRg st="9" end="9"/>
                                            </p:txEl>
                                          </p:spTgt>
                                        </p:tgtEl>
                                        <p:attrNameLst>
                                          <p:attrName>style.visibility</p:attrName>
                                        </p:attrNameLst>
                                      </p:cBhvr>
                                      <p:to>
                                        <p:strVal val="visible"/>
                                      </p:to>
                                    </p:set>
                                    <p:animEffect transition="in" filter="fade">
                                      <p:cBhvr>
                                        <p:cTn id="27" dur="500"/>
                                        <p:tgtEl>
                                          <p:spTgt spid="8">
                                            <p:txEl>
                                              <p:pRg st="9" end="9"/>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8">
                                            <p:txEl>
                                              <p:pRg st="10" end="10"/>
                                            </p:txEl>
                                          </p:spTgt>
                                        </p:tgtEl>
                                        <p:attrNameLst>
                                          <p:attrName>style.visibility</p:attrName>
                                        </p:attrNameLst>
                                      </p:cBhvr>
                                      <p:to>
                                        <p:strVal val="visible"/>
                                      </p:to>
                                    </p:set>
                                    <p:animEffect transition="in" filter="fade">
                                      <p:cBhvr>
                                        <p:cTn id="30" dur="500"/>
                                        <p:tgtEl>
                                          <p:spTgt spid="8">
                                            <p:txEl>
                                              <p:pRg st="10" end="10"/>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8">
                                            <p:txEl>
                                              <p:pRg st="11" end="11"/>
                                            </p:txEl>
                                          </p:spTgt>
                                        </p:tgtEl>
                                        <p:attrNameLst>
                                          <p:attrName>style.visibility</p:attrName>
                                        </p:attrNameLst>
                                      </p:cBhvr>
                                      <p:to>
                                        <p:strVal val="visible"/>
                                      </p:to>
                                    </p:set>
                                    <p:animEffect transition="in" filter="fade">
                                      <p:cBhvr>
                                        <p:cTn id="33" dur="500"/>
                                        <p:tgtEl>
                                          <p:spTgt spid="8">
                                            <p:txEl>
                                              <p:pRg st="11" end="11"/>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8">
                                            <p:txEl>
                                              <p:pRg st="12" end="12"/>
                                            </p:txEl>
                                          </p:spTgt>
                                        </p:tgtEl>
                                        <p:attrNameLst>
                                          <p:attrName>style.visibility</p:attrName>
                                        </p:attrNameLst>
                                      </p:cBhvr>
                                      <p:to>
                                        <p:strVal val="visible"/>
                                      </p:to>
                                    </p:set>
                                    <p:animEffect transition="in" filter="fade">
                                      <p:cBhvr>
                                        <p:cTn id="36" dur="500"/>
                                        <p:tgtEl>
                                          <p:spTgt spid="8">
                                            <p:txEl>
                                              <p:pRg st="12" end="12"/>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8">
                                            <p:txEl>
                                              <p:pRg st="13" end="13"/>
                                            </p:txEl>
                                          </p:spTgt>
                                        </p:tgtEl>
                                        <p:attrNameLst>
                                          <p:attrName>style.visibility</p:attrName>
                                        </p:attrNameLst>
                                      </p:cBhvr>
                                      <p:to>
                                        <p:strVal val="visible"/>
                                      </p:to>
                                    </p:set>
                                    <p:animEffect transition="in" filter="fade">
                                      <p:cBhvr>
                                        <p:cTn id="39" dur="500"/>
                                        <p:tgtEl>
                                          <p:spTgt spid="8">
                                            <p:txEl>
                                              <p:pRg st="13" end="13"/>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336176" y="365127"/>
            <a:ext cx="8471546" cy="925791"/>
          </a:xfrm>
        </p:spPr>
        <p:txBody>
          <a:bodyPr>
            <a:normAutofit fontScale="90000"/>
          </a:bodyPr>
          <a:lstStyle/>
          <a:p>
            <a:r>
              <a:rPr lang="sl-SI" b="1" dirty="0" smtClean="0">
                <a:solidFill>
                  <a:srgbClr val="FF0000"/>
                </a:solidFill>
                <a:effectLst>
                  <a:outerShdw blurRad="38100" dist="38100" dir="2700000" algn="tl">
                    <a:srgbClr val="000000">
                      <a:alpha val="43137"/>
                    </a:srgbClr>
                  </a:outerShdw>
                </a:effectLst>
                <a:latin typeface="Cambria" panose="02040503050406030204" pitchFamily="18" charset="0"/>
              </a:rPr>
              <a:t>VELIKA NOČ, </a:t>
            </a:r>
            <a:br>
              <a:rPr lang="sl-SI" b="1" dirty="0" smtClean="0">
                <a:solidFill>
                  <a:srgbClr val="FF0000"/>
                </a:solidFill>
                <a:effectLst>
                  <a:outerShdw blurRad="38100" dist="38100" dir="2700000" algn="tl">
                    <a:srgbClr val="000000">
                      <a:alpha val="43137"/>
                    </a:srgbClr>
                  </a:outerShdw>
                </a:effectLst>
                <a:latin typeface="Cambria" panose="02040503050406030204" pitchFamily="18" charset="0"/>
              </a:rPr>
            </a:br>
            <a:r>
              <a:rPr lang="sl-SI" sz="3100" dirty="0" smtClean="0">
                <a:solidFill>
                  <a:schemeClr val="bg1">
                    <a:lumMod val="50000"/>
                  </a:schemeClr>
                </a:solidFill>
                <a:effectLst>
                  <a:outerShdw blurRad="38100" dist="38100" dir="2700000" algn="tl">
                    <a:srgbClr val="000000">
                      <a:alpha val="43137"/>
                    </a:srgbClr>
                  </a:outerShdw>
                </a:effectLst>
                <a:latin typeface="Cambria" panose="02040503050406030204" pitchFamily="18" charset="0"/>
              </a:rPr>
              <a:t>prva nedelja po prvi polni pomladanski luni</a:t>
            </a:r>
            <a:endParaRPr lang="sl-SI" sz="3100" dirty="0">
              <a:solidFill>
                <a:schemeClr val="bg1">
                  <a:lumMod val="50000"/>
                </a:schemeClr>
              </a:solidFill>
              <a:effectLst>
                <a:outerShdw blurRad="38100" dist="38100" dir="2700000" algn="tl">
                  <a:srgbClr val="000000">
                    <a:alpha val="43137"/>
                  </a:srgbClr>
                </a:outerShdw>
              </a:effectLst>
              <a:latin typeface="Cambria" panose="02040503050406030204" pitchFamily="18" charset="0"/>
            </a:endParaRPr>
          </a:p>
        </p:txBody>
      </p:sp>
      <p:sp>
        <p:nvSpPr>
          <p:cNvPr id="4" name="Označba mesta datuma 3"/>
          <p:cNvSpPr>
            <a:spLocks noGrp="1"/>
          </p:cNvSpPr>
          <p:nvPr>
            <p:ph type="dt" sz="half" idx="10"/>
          </p:nvPr>
        </p:nvSpPr>
        <p:spPr/>
        <p:txBody>
          <a:bodyPr/>
          <a:lstStyle/>
          <a:p>
            <a:r>
              <a:rPr lang="sl-SI" dirty="0" smtClean="0"/>
              <a:t>26.6.2015</a:t>
            </a:r>
            <a:endParaRPr lang="sl-SI" dirty="0"/>
          </a:p>
        </p:txBody>
      </p:sp>
      <p:sp>
        <p:nvSpPr>
          <p:cNvPr id="5" name="Označba mesta noge 4"/>
          <p:cNvSpPr>
            <a:spLocks noGrp="1"/>
          </p:cNvSpPr>
          <p:nvPr>
            <p:ph type="ftr" sz="quarter" idx="11"/>
          </p:nvPr>
        </p:nvSpPr>
        <p:spPr/>
        <p:txBody>
          <a:bodyPr/>
          <a:lstStyle/>
          <a:p>
            <a:r>
              <a:rPr lang="sl-SI" dirty="0" smtClean="0"/>
              <a:t>Mojca Pozvek, prof. RP</a:t>
            </a:r>
            <a:endParaRPr lang="sl-SI" dirty="0"/>
          </a:p>
        </p:txBody>
      </p:sp>
      <p:sp>
        <p:nvSpPr>
          <p:cNvPr id="6" name="Označba mesta številke diapozitiva 5"/>
          <p:cNvSpPr>
            <a:spLocks noGrp="1"/>
          </p:cNvSpPr>
          <p:nvPr>
            <p:ph type="sldNum" sz="quarter" idx="12"/>
          </p:nvPr>
        </p:nvSpPr>
        <p:spPr/>
        <p:txBody>
          <a:bodyPr/>
          <a:lstStyle/>
          <a:p>
            <a:fld id="{C17AB999-5063-47A3-886E-33D6F28143F1}" type="slidenum">
              <a:rPr lang="sl-SI" smtClean="0"/>
              <a:pPr/>
              <a:t>26</a:t>
            </a:fld>
            <a:endParaRPr lang="sl-SI" dirty="0"/>
          </a:p>
        </p:txBody>
      </p:sp>
      <p:pic>
        <p:nvPicPr>
          <p:cNvPr id="9" name="Označba mesta vsebine 8"/>
          <p:cNvPicPr>
            <a:picLocks noGrp="1" noChangeAspect="1"/>
          </p:cNvPicPr>
          <p:nvPr>
            <p:ph sz="half" idx="2"/>
          </p:nvPr>
        </p:nvPicPr>
        <p:blipFill>
          <a:blip r:embed="rId2" cstate="print">
            <a:extLst>
              <a:ext uri="{28A0092B-C50C-407E-A947-70E740481C1C}">
                <a14:useLocalDpi xmlns="" xmlns:a14="http://schemas.microsoft.com/office/drawing/2010/main" val="0"/>
              </a:ext>
            </a:extLst>
          </a:blip>
          <a:stretch>
            <a:fillRect/>
          </a:stretch>
        </p:blipFill>
        <p:spPr>
          <a:xfrm>
            <a:off x="5454510" y="1825625"/>
            <a:ext cx="2809875" cy="3752850"/>
          </a:xfrm>
          <a:prstGeom prst="rect">
            <a:avLst/>
          </a:prstGeom>
          <a:ln>
            <a:noFill/>
          </a:ln>
          <a:effectLst>
            <a:outerShdw blurRad="292100" dist="139700" dir="2700000" algn="tl" rotWithShape="0">
              <a:srgbClr val="333333">
                <a:alpha val="65000"/>
              </a:srgbClr>
            </a:outerShdw>
          </a:effectLst>
        </p:spPr>
      </p:pic>
      <p:sp>
        <p:nvSpPr>
          <p:cNvPr id="7" name="Označba mesta vsebine 6"/>
          <p:cNvSpPr>
            <a:spLocks noGrp="1"/>
          </p:cNvSpPr>
          <p:nvPr>
            <p:ph sz="half" idx="1"/>
          </p:nvPr>
        </p:nvSpPr>
        <p:spPr>
          <a:xfrm>
            <a:off x="336176" y="2026303"/>
            <a:ext cx="4343400" cy="3552172"/>
          </a:xfrm>
          <a:ln>
            <a:solidFill>
              <a:schemeClr val="bg1">
                <a:lumMod val="50000"/>
              </a:schemeClr>
            </a:solidFill>
          </a:ln>
        </p:spPr>
        <p:txBody>
          <a:bodyPr>
            <a:normAutofit/>
          </a:bodyPr>
          <a:lstStyle/>
          <a:p>
            <a:r>
              <a:rPr lang="sl-SI" sz="2000" dirty="0" smtClean="0">
                <a:latin typeface="Cambria" panose="02040503050406030204" pitchFamily="18" charset="0"/>
              </a:rPr>
              <a:t>Velika </a:t>
            </a:r>
            <a:r>
              <a:rPr lang="sl-SI" sz="2000" dirty="0">
                <a:latin typeface="Cambria" panose="02040503050406030204" pitchFamily="18" charset="0"/>
              </a:rPr>
              <a:t>noč je največji in najstarejši krščanski praznik. Kristjani se na ta praznik spominjajo Kristusovega vstajenja od mrtvih. Jezusa Kristusa so križali na veliki petek, tretji dan po tem (na nedeljo) pa je vstal od mrtvih (ponoči oz. zgodaj zjutraj). </a:t>
            </a:r>
            <a:endParaRPr lang="sl-SI" sz="2000" dirty="0" smtClean="0">
              <a:latin typeface="Cambria" panose="02040503050406030204" pitchFamily="18" charset="0"/>
            </a:endParaRPr>
          </a:p>
          <a:p>
            <a:r>
              <a:rPr lang="sl-SI" sz="2000" dirty="0" smtClean="0">
                <a:latin typeface="Cambria" panose="02040503050406030204" pitchFamily="18" charset="0"/>
              </a:rPr>
              <a:t>Po </a:t>
            </a:r>
            <a:r>
              <a:rPr lang="sl-SI" sz="2000" dirty="0">
                <a:latin typeface="Cambria" panose="02040503050406030204" pitchFamily="18" charset="0"/>
              </a:rPr>
              <a:t>krščanskem pojmovanju naj bi z vstajenjem odrešil svet, zato je bila tista noč res </a:t>
            </a:r>
            <a:r>
              <a:rPr lang="sl-SI" sz="2000" u="sng" dirty="0">
                <a:latin typeface="Cambria" panose="02040503050406030204" pitchFamily="18" charset="0"/>
              </a:rPr>
              <a:t>velika</a:t>
            </a:r>
            <a:r>
              <a:rPr lang="sl-SI" sz="2000" dirty="0">
                <a:latin typeface="Cambria" panose="02040503050406030204" pitchFamily="18" charset="0"/>
              </a:rPr>
              <a:t> (od tu izhaja ime praznika). </a:t>
            </a:r>
          </a:p>
          <a:p>
            <a:endParaRPr lang="sl-SI" sz="2000" dirty="0">
              <a:latin typeface="Cambria" panose="02040503050406030204" pitchFamily="18" charset="0"/>
            </a:endParaRPr>
          </a:p>
        </p:txBody>
      </p:sp>
    </p:spTree>
    <p:extLst>
      <p:ext uri="{BB962C8B-B14F-4D97-AF65-F5344CB8AC3E}">
        <p14:creationId xmlns="" xmlns:p14="http://schemas.microsoft.com/office/powerpoint/2010/main" val="324961584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628650" y="365127"/>
            <a:ext cx="7886700" cy="656850"/>
          </a:xfrm>
        </p:spPr>
        <p:txBody>
          <a:bodyPr>
            <a:normAutofit fontScale="90000"/>
          </a:bodyPr>
          <a:lstStyle/>
          <a:p>
            <a:pPr algn="ctr"/>
            <a:r>
              <a:rPr lang="sl-SI" b="1" dirty="0" smtClean="0">
                <a:solidFill>
                  <a:srgbClr val="FF0000"/>
                </a:solidFill>
                <a:effectLst>
                  <a:outerShdw blurRad="38100" dist="38100" dir="2700000" algn="tl">
                    <a:srgbClr val="000000">
                      <a:alpha val="43137"/>
                    </a:srgbClr>
                  </a:outerShdw>
                </a:effectLst>
                <a:latin typeface="Cambria" panose="02040503050406030204" pitchFamily="18" charset="0"/>
              </a:rPr>
              <a:t>SIMBOLI VELIKE NOČI</a:t>
            </a:r>
            <a:endParaRPr lang="sl-SI" b="1" dirty="0">
              <a:solidFill>
                <a:schemeClr val="bg1">
                  <a:lumMod val="50000"/>
                </a:schemeClr>
              </a:solidFill>
              <a:effectLst>
                <a:outerShdw blurRad="38100" dist="38100" dir="2700000" algn="tl">
                  <a:srgbClr val="000000">
                    <a:alpha val="43137"/>
                  </a:srgbClr>
                </a:outerShdw>
              </a:effectLst>
              <a:latin typeface="Cambria" panose="02040503050406030204" pitchFamily="18" charset="0"/>
            </a:endParaRPr>
          </a:p>
        </p:txBody>
      </p:sp>
      <p:sp>
        <p:nvSpPr>
          <p:cNvPr id="4" name="Označba mesta datuma 3"/>
          <p:cNvSpPr>
            <a:spLocks noGrp="1"/>
          </p:cNvSpPr>
          <p:nvPr>
            <p:ph type="dt" sz="half" idx="10"/>
          </p:nvPr>
        </p:nvSpPr>
        <p:spPr/>
        <p:txBody>
          <a:bodyPr/>
          <a:lstStyle/>
          <a:p>
            <a:r>
              <a:rPr lang="sl-SI" dirty="0" smtClean="0"/>
              <a:t>26.6.2015</a:t>
            </a:r>
            <a:endParaRPr lang="sl-SI" dirty="0"/>
          </a:p>
        </p:txBody>
      </p:sp>
      <p:sp>
        <p:nvSpPr>
          <p:cNvPr id="5" name="Označba mesta noge 4"/>
          <p:cNvSpPr>
            <a:spLocks noGrp="1"/>
          </p:cNvSpPr>
          <p:nvPr>
            <p:ph type="ftr" sz="quarter" idx="11"/>
          </p:nvPr>
        </p:nvSpPr>
        <p:spPr/>
        <p:txBody>
          <a:bodyPr/>
          <a:lstStyle/>
          <a:p>
            <a:r>
              <a:rPr lang="sl-SI" dirty="0" smtClean="0"/>
              <a:t>Mojca Pozvek, prof. RP</a:t>
            </a:r>
            <a:endParaRPr lang="sl-SI" dirty="0"/>
          </a:p>
        </p:txBody>
      </p:sp>
      <p:sp>
        <p:nvSpPr>
          <p:cNvPr id="6" name="Označba mesta številke diapozitiva 5"/>
          <p:cNvSpPr>
            <a:spLocks noGrp="1"/>
          </p:cNvSpPr>
          <p:nvPr>
            <p:ph type="sldNum" sz="quarter" idx="12"/>
          </p:nvPr>
        </p:nvSpPr>
        <p:spPr/>
        <p:txBody>
          <a:bodyPr/>
          <a:lstStyle/>
          <a:p>
            <a:fld id="{C17AB999-5063-47A3-886E-33D6F28143F1}" type="slidenum">
              <a:rPr lang="sl-SI" smtClean="0"/>
              <a:pPr/>
              <a:t>27</a:t>
            </a:fld>
            <a:endParaRPr lang="sl-SI" dirty="0"/>
          </a:p>
        </p:txBody>
      </p:sp>
      <p:sp>
        <p:nvSpPr>
          <p:cNvPr id="14" name="Pravokoten oblaček 13"/>
          <p:cNvSpPr/>
          <p:nvPr/>
        </p:nvSpPr>
        <p:spPr>
          <a:xfrm>
            <a:off x="3868281" y="3272816"/>
            <a:ext cx="1407438" cy="349623"/>
          </a:xfrm>
          <a:prstGeom prst="wedgeRectCallout">
            <a:avLst>
              <a:gd name="adj1" fmla="val -39984"/>
              <a:gd name="adj2" fmla="val 39423"/>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sl-SI" sz="1600" dirty="0" smtClean="0">
                <a:latin typeface="Cambria" panose="02040503050406030204" pitchFamily="18" charset="0"/>
              </a:rPr>
              <a:t>HREN - žeblji</a:t>
            </a:r>
            <a:endParaRPr lang="sl-SI" sz="1600" dirty="0">
              <a:latin typeface="Cambria" panose="02040503050406030204" pitchFamily="18" charset="0"/>
            </a:endParaRPr>
          </a:p>
        </p:txBody>
      </p:sp>
      <p:sp>
        <p:nvSpPr>
          <p:cNvPr id="15" name="Pravokoten oblaček 14"/>
          <p:cNvSpPr/>
          <p:nvPr/>
        </p:nvSpPr>
        <p:spPr>
          <a:xfrm>
            <a:off x="6332163" y="3201450"/>
            <a:ext cx="2423273" cy="560712"/>
          </a:xfrm>
          <a:prstGeom prst="wedgeRectCallout">
            <a:avLst>
              <a:gd name="adj1" fmla="val -39984"/>
              <a:gd name="adj2" fmla="val 39423"/>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sl-SI" sz="1600" dirty="0" smtClean="0">
                <a:latin typeface="Cambria" panose="02040503050406030204" pitchFamily="18" charset="0"/>
              </a:rPr>
              <a:t>VELIKONOČNA ŠUNKA – - Kristusovo telo</a:t>
            </a:r>
            <a:endParaRPr lang="sl-SI" sz="1600" dirty="0">
              <a:latin typeface="Cambria" panose="02040503050406030204" pitchFamily="18" charset="0"/>
            </a:endParaRPr>
          </a:p>
        </p:txBody>
      </p:sp>
      <p:sp>
        <p:nvSpPr>
          <p:cNvPr id="17" name="Pravokoten oblaček 16"/>
          <p:cNvSpPr/>
          <p:nvPr/>
        </p:nvSpPr>
        <p:spPr>
          <a:xfrm>
            <a:off x="470647" y="3412539"/>
            <a:ext cx="2022968" cy="349623"/>
          </a:xfrm>
          <a:prstGeom prst="wedgeRectCallout">
            <a:avLst>
              <a:gd name="adj1" fmla="val -39984"/>
              <a:gd name="adj2" fmla="val 39423"/>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sl-SI" sz="1600" dirty="0" smtClean="0">
                <a:latin typeface="Cambria" panose="02040503050406030204" pitchFamily="18" charset="0"/>
              </a:rPr>
              <a:t>PIRHI – kaplje krvi</a:t>
            </a:r>
            <a:endParaRPr lang="sl-SI" sz="1600" dirty="0">
              <a:latin typeface="Cambria" panose="02040503050406030204" pitchFamily="18" charset="0"/>
            </a:endParaRPr>
          </a:p>
        </p:txBody>
      </p:sp>
      <p:pic>
        <p:nvPicPr>
          <p:cNvPr id="3" name="Slika 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275086" y="1549185"/>
            <a:ext cx="2152316" cy="1625370"/>
          </a:xfrm>
          <a:prstGeom prst="rect">
            <a:avLst/>
          </a:prstGeom>
          <a:ln>
            <a:noFill/>
          </a:ln>
          <a:effectLst>
            <a:outerShdw blurRad="292100" dist="139700" dir="2700000" algn="tl" rotWithShape="0">
              <a:srgbClr val="333333">
                <a:alpha val="65000"/>
              </a:srgbClr>
            </a:outerShdw>
          </a:effectLst>
        </p:spPr>
      </p:pic>
      <p:pic>
        <p:nvPicPr>
          <p:cNvPr id="8" name="Slika 7"/>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145323" y="4203773"/>
            <a:ext cx="3666565" cy="1936405"/>
          </a:xfrm>
          <a:prstGeom prst="rect">
            <a:avLst/>
          </a:prstGeom>
        </p:spPr>
      </p:pic>
      <p:sp>
        <p:nvSpPr>
          <p:cNvPr id="13" name="Pravokoten oblaček 12"/>
          <p:cNvSpPr/>
          <p:nvPr/>
        </p:nvSpPr>
        <p:spPr>
          <a:xfrm>
            <a:off x="4572000" y="5961024"/>
            <a:ext cx="2239888" cy="349623"/>
          </a:xfrm>
          <a:prstGeom prst="wedgeRectCallout">
            <a:avLst>
              <a:gd name="adj1" fmla="val -39984"/>
              <a:gd name="adj2" fmla="val 39423"/>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sl-SI" sz="1600" dirty="0" smtClean="0">
                <a:latin typeface="Cambria" panose="02040503050406030204" pitchFamily="18" charset="0"/>
              </a:rPr>
              <a:t>POTICA – trnova krona</a:t>
            </a:r>
            <a:endParaRPr lang="sl-SI" sz="1600" dirty="0">
              <a:latin typeface="Cambria" panose="02040503050406030204" pitchFamily="18" charset="0"/>
            </a:endParaRPr>
          </a:p>
        </p:txBody>
      </p:sp>
      <p:pic>
        <p:nvPicPr>
          <p:cNvPr id="19" name="Slika 18"/>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6115050" y="1193789"/>
            <a:ext cx="2857500" cy="1905000"/>
          </a:xfrm>
          <a:prstGeom prst="rect">
            <a:avLst/>
          </a:prstGeom>
          <a:ln>
            <a:noFill/>
          </a:ln>
          <a:effectLst>
            <a:outerShdw blurRad="292100" dist="139700" dir="2700000" algn="tl" rotWithShape="0">
              <a:srgbClr val="333333">
                <a:alpha val="65000"/>
              </a:srgbClr>
            </a:outerShdw>
          </a:effectLst>
        </p:spPr>
      </p:pic>
      <p:pic>
        <p:nvPicPr>
          <p:cNvPr id="20" name="Slika 19"/>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308464" y="1445802"/>
            <a:ext cx="2438400" cy="175564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 xmlns:p14="http://schemas.microsoft.com/office/powerpoint/2010/main" val="55409168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7" grpId="0" animBg="1"/>
      <p:bldP spid="1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336176" y="365128"/>
            <a:ext cx="8471546" cy="682622"/>
          </a:xfrm>
        </p:spPr>
        <p:txBody>
          <a:bodyPr>
            <a:normAutofit fontScale="90000"/>
          </a:bodyPr>
          <a:lstStyle/>
          <a:p>
            <a:r>
              <a:rPr lang="sl-SI" b="1" dirty="0" smtClean="0">
                <a:solidFill>
                  <a:srgbClr val="FF0000"/>
                </a:solidFill>
                <a:effectLst>
                  <a:outerShdw blurRad="38100" dist="38100" dir="2700000" algn="tl">
                    <a:srgbClr val="000000">
                      <a:alpha val="43137"/>
                    </a:srgbClr>
                  </a:outerShdw>
                </a:effectLst>
                <a:latin typeface="Cambria" panose="02040503050406030204" pitchFamily="18" charset="0"/>
              </a:rPr>
              <a:t>VELIKONOČNI OBIČAJI</a:t>
            </a:r>
            <a:endParaRPr lang="sl-SI" sz="3100" dirty="0">
              <a:solidFill>
                <a:schemeClr val="bg1">
                  <a:lumMod val="50000"/>
                </a:schemeClr>
              </a:solidFill>
              <a:effectLst>
                <a:outerShdw blurRad="38100" dist="38100" dir="2700000" algn="tl">
                  <a:srgbClr val="000000">
                    <a:alpha val="43137"/>
                  </a:srgbClr>
                </a:outerShdw>
              </a:effectLst>
              <a:latin typeface="Cambria" panose="02040503050406030204" pitchFamily="18" charset="0"/>
            </a:endParaRPr>
          </a:p>
        </p:txBody>
      </p:sp>
      <p:sp>
        <p:nvSpPr>
          <p:cNvPr id="4" name="Označba mesta datuma 3"/>
          <p:cNvSpPr>
            <a:spLocks noGrp="1"/>
          </p:cNvSpPr>
          <p:nvPr>
            <p:ph type="dt" sz="half" idx="10"/>
          </p:nvPr>
        </p:nvSpPr>
        <p:spPr/>
        <p:txBody>
          <a:bodyPr/>
          <a:lstStyle/>
          <a:p>
            <a:r>
              <a:rPr lang="sl-SI" dirty="0" smtClean="0"/>
              <a:t>26.6.2015</a:t>
            </a:r>
            <a:endParaRPr lang="sl-SI" dirty="0"/>
          </a:p>
        </p:txBody>
      </p:sp>
      <p:sp>
        <p:nvSpPr>
          <p:cNvPr id="5" name="Označba mesta noge 4"/>
          <p:cNvSpPr>
            <a:spLocks noGrp="1"/>
          </p:cNvSpPr>
          <p:nvPr>
            <p:ph type="ftr" sz="quarter" idx="11"/>
          </p:nvPr>
        </p:nvSpPr>
        <p:spPr/>
        <p:txBody>
          <a:bodyPr/>
          <a:lstStyle/>
          <a:p>
            <a:r>
              <a:rPr lang="sl-SI" dirty="0" smtClean="0"/>
              <a:t>Mojca Pozvek, prof. RP</a:t>
            </a:r>
            <a:endParaRPr lang="sl-SI" dirty="0"/>
          </a:p>
        </p:txBody>
      </p:sp>
      <p:sp>
        <p:nvSpPr>
          <p:cNvPr id="6" name="Označba mesta številke diapozitiva 5"/>
          <p:cNvSpPr>
            <a:spLocks noGrp="1"/>
          </p:cNvSpPr>
          <p:nvPr>
            <p:ph type="sldNum" sz="quarter" idx="12"/>
          </p:nvPr>
        </p:nvSpPr>
        <p:spPr/>
        <p:txBody>
          <a:bodyPr/>
          <a:lstStyle/>
          <a:p>
            <a:fld id="{C17AB999-5063-47A3-886E-33D6F28143F1}" type="slidenum">
              <a:rPr lang="sl-SI" smtClean="0"/>
              <a:pPr/>
              <a:t>28</a:t>
            </a:fld>
            <a:endParaRPr lang="sl-SI" dirty="0"/>
          </a:p>
        </p:txBody>
      </p:sp>
      <p:sp>
        <p:nvSpPr>
          <p:cNvPr id="7" name="Označba mesta vsebine 6"/>
          <p:cNvSpPr>
            <a:spLocks noGrp="1"/>
          </p:cNvSpPr>
          <p:nvPr>
            <p:ph sz="half" idx="1"/>
          </p:nvPr>
        </p:nvSpPr>
        <p:spPr>
          <a:xfrm>
            <a:off x="336176" y="1227139"/>
            <a:ext cx="5778874" cy="4541650"/>
          </a:xfrm>
          <a:ln>
            <a:solidFill>
              <a:schemeClr val="bg1">
                <a:lumMod val="50000"/>
              </a:schemeClr>
            </a:solidFill>
          </a:ln>
        </p:spPr>
        <p:txBody>
          <a:bodyPr>
            <a:normAutofit/>
          </a:bodyPr>
          <a:lstStyle/>
          <a:p>
            <a:r>
              <a:rPr lang="sl-SI" sz="2200" b="1" dirty="0" smtClean="0">
                <a:solidFill>
                  <a:srgbClr val="FF0000"/>
                </a:solidFill>
                <a:latin typeface="Cambria" panose="02040503050406030204" pitchFamily="18" charset="0"/>
              </a:rPr>
              <a:t>Skrivanje pirhov</a:t>
            </a:r>
            <a:r>
              <a:rPr lang="sl-SI" sz="2200" dirty="0" smtClean="0">
                <a:latin typeface="Cambria" panose="02040503050406030204" pitchFamily="18" charset="0"/>
              </a:rPr>
              <a:t>:  Odrasli otrokom na vrtu ali v stanovanju skrijejo pirhe, ki jih otroci potem iščejo.</a:t>
            </a:r>
          </a:p>
          <a:p>
            <a:pPr marL="0" indent="0">
              <a:buNone/>
            </a:pPr>
            <a:endParaRPr lang="sl-SI" sz="800" dirty="0">
              <a:latin typeface="Cambria" panose="02040503050406030204" pitchFamily="18" charset="0"/>
            </a:endParaRPr>
          </a:p>
          <a:p>
            <a:r>
              <a:rPr lang="sl-SI" sz="2000" b="1" dirty="0" smtClean="0">
                <a:solidFill>
                  <a:srgbClr val="FF0000"/>
                </a:solidFill>
                <a:latin typeface="Cambria" panose="02040503050406030204" pitchFamily="18" charset="0"/>
              </a:rPr>
              <a:t>Sekanje pirhov</a:t>
            </a:r>
            <a:r>
              <a:rPr lang="sl-SI" sz="2000" dirty="0" smtClean="0">
                <a:latin typeface="Cambria" panose="02040503050406030204" pitchFamily="18" charset="0"/>
              </a:rPr>
              <a:t>:  </a:t>
            </a:r>
            <a:r>
              <a:rPr lang="sl-SI" sz="2200" dirty="0">
                <a:latin typeface="Cambria" panose="02040503050406030204" pitchFamily="18" charset="0"/>
                <a:cs typeface="Times New Roman" pitchFamily="18" charset="0"/>
              </a:rPr>
              <a:t>V, na travo postavljene pirhe, se mečejo kovanci (da se zasekajo). Danes prirejajo prava tekmovanja v sekanju</a:t>
            </a:r>
            <a:r>
              <a:rPr lang="sl-SI" sz="2200" dirty="0" smtClean="0">
                <a:latin typeface="Cambria" panose="02040503050406030204" pitchFamily="18" charset="0"/>
                <a:cs typeface="Times New Roman" pitchFamily="18" charset="0"/>
              </a:rPr>
              <a:t>.</a:t>
            </a:r>
          </a:p>
          <a:p>
            <a:pPr marL="0" indent="0">
              <a:buNone/>
            </a:pPr>
            <a:endParaRPr lang="sl-SI" sz="800" dirty="0">
              <a:latin typeface="Cambria" panose="02040503050406030204" pitchFamily="18" charset="0"/>
            </a:endParaRPr>
          </a:p>
          <a:p>
            <a:r>
              <a:rPr lang="sl-SI" sz="2000" b="1" dirty="0" smtClean="0">
                <a:solidFill>
                  <a:srgbClr val="FF0000"/>
                </a:solidFill>
                <a:latin typeface="Cambria" panose="02040503050406030204" pitchFamily="18" charset="0"/>
              </a:rPr>
              <a:t>Valincanje</a:t>
            </a:r>
            <a:r>
              <a:rPr lang="sl-SI" sz="2000" dirty="0" smtClean="0">
                <a:latin typeface="Cambria" panose="02040503050406030204" pitchFamily="18" charset="0"/>
              </a:rPr>
              <a:t>: </a:t>
            </a:r>
            <a:r>
              <a:rPr lang="sl-SI" sz="2200" dirty="0">
                <a:latin typeface="Cambria" panose="02040503050406030204" pitchFamily="18" charset="0"/>
              </a:rPr>
              <a:t>To je nekakšno balinanje s pirhi, ki jih </a:t>
            </a:r>
            <a:r>
              <a:rPr lang="sl-SI" sz="2200" dirty="0" smtClean="0">
                <a:latin typeface="Cambria" panose="02040503050406030204" pitchFamily="18" charset="0"/>
              </a:rPr>
              <a:t>spuščamo </a:t>
            </a:r>
            <a:r>
              <a:rPr lang="sl-SI" sz="2200" dirty="0">
                <a:latin typeface="Cambria" panose="02040503050406030204" pitchFamily="18" charset="0"/>
              </a:rPr>
              <a:t>po dveh vzporedno postavljenih in </a:t>
            </a:r>
            <a:r>
              <a:rPr lang="sl-SI" sz="2200" dirty="0" smtClean="0">
                <a:latin typeface="Cambria" panose="02040503050406030204" pitchFamily="18" charset="0"/>
              </a:rPr>
              <a:t>dvignjenih </a:t>
            </a:r>
            <a:r>
              <a:rPr lang="sl-SI" sz="2200" dirty="0">
                <a:latin typeface="Cambria" panose="02040503050406030204" pitchFamily="18" charset="0"/>
              </a:rPr>
              <a:t>grabljah.</a:t>
            </a:r>
          </a:p>
          <a:p>
            <a:pPr marL="0" indent="0">
              <a:buNone/>
            </a:pPr>
            <a:endParaRPr lang="sl-SI" sz="800" dirty="0" smtClean="0">
              <a:latin typeface="Cambria" panose="02040503050406030204" pitchFamily="18" charset="0"/>
            </a:endParaRPr>
          </a:p>
          <a:p>
            <a:r>
              <a:rPr lang="sl-SI" sz="2000" b="1" dirty="0" smtClean="0">
                <a:solidFill>
                  <a:srgbClr val="FF0000"/>
                </a:solidFill>
                <a:latin typeface="Cambria" panose="02040503050406030204" pitchFamily="18" charset="0"/>
              </a:rPr>
              <a:t>Streljanje z možnarjem</a:t>
            </a:r>
            <a:endParaRPr lang="sl-SI" sz="2000" b="1" dirty="0">
              <a:solidFill>
                <a:srgbClr val="FF0000"/>
              </a:solidFill>
              <a:latin typeface="Cambria" panose="02040503050406030204" pitchFamily="18" charset="0"/>
            </a:endParaRPr>
          </a:p>
        </p:txBody>
      </p:sp>
      <p:pic>
        <p:nvPicPr>
          <p:cNvPr id="10" name="Picture 7" descr="93c24c86d1">
            <a:hlinkClick r:id="rId2"/>
          </p:cNvPr>
          <p:cNvPicPr>
            <a:picLocks noChangeAspect="1" noChangeArrowheads="1"/>
          </p:cNvPicPr>
          <p:nvPr/>
        </p:nvPicPr>
        <p:blipFill>
          <a:blip r:embed="rId3" cstate="print"/>
          <a:srcRect/>
          <a:stretch>
            <a:fillRect/>
          </a:stretch>
        </p:blipFill>
        <p:spPr>
          <a:xfrm>
            <a:off x="6181165" y="1720897"/>
            <a:ext cx="2425700" cy="3238500"/>
          </a:xfrm>
          <a:prstGeom prst="rect">
            <a:avLst/>
          </a:prstGeom>
          <a:ln>
            <a:noFill/>
          </a:ln>
          <a:effectLst>
            <a:outerShdw blurRad="292100" dist="139700" dir="2700000" algn="tl" rotWithShape="0">
              <a:srgbClr val="333333">
                <a:alpha val="65000"/>
              </a:srgbClr>
            </a:outerShdw>
          </a:effectLst>
        </p:spPr>
      </p:pic>
      <p:sp>
        <p:nvSpPr>
          <p:cNvPr id="11" name="Pravokoten oblaček 10"/>
          <p:cNvSpPr/>
          <p:nvPr/>
        </p:nvSpPr>
        <p:spPr>
          <a:xfrm>
            <a:off x="4316507" y="4959397"/>
            <a:ext cx="1499296" cy="350838"/>
          </a:xfrm>
          <a:prstGeom prst="wedgeRectCallout">
            <a:avLst>
              <a:gd name="adj1" fmla="val 82472"/>
              <a:gd name="adj2" fmla="val -247946"/>
            </a:avLst>
          </a:prstGeom>
          <a:solidFill>
            <a:srgbClr val="92D050"/>
          </a:solidFill>
          <a:ln>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a:defRPr/>
            </a:pPr>
            <a:r>
              <a:rPr lang="sl-SI" dirty="0" smtClean="0">
                <a:solidFill>
                  <a:schemeClr val="tx1"/>
                </a:solidFill>
                <a:latin typeface="Cambria" panose="02040503050406030204" pitchFamily="18" charset="0"/>
              </a:rPr>
              <a:t>Klik na sliko</a:t>
            </a:r>
            <a:endParaRPr lang="sl-SI" dirty="0">
              <a:solidFill>
                <a:schemeClr val="tx1"/>
              </a:solidFill>
              <a:latin typeface="Cambria" panose="02040503050406030204" pitchFamily="18" charset="0"/>
            </a:endParaRPr>
          </a:p>
        </p:txBody>
      </p:sp>
    </p:spTree>
    <p:extLst>
      <p:ext uri="{BB962C8B-B14F-4D97-AF65-F5344CB8AC3E}">
        <p14:creationId xmlns="" xmlns:p14="http://schemas.microsoft.com/office/powerpoint/2010/main" val="203003166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značba mesta vsebine 8"/>
          <p:cNvSpPr>
            <a:spLocks noGrp="1"/>
          </p:cNvSpPr>
          <p:nvPr>
            <p:ph idx="1"/>
          </p:nvPr>
        </p:nvSpPr>
        <p:spPr/>
        <p:txBody>
          <a:bodyPr>
            <a:normAutofit/>
          </a:bodyPr>
          <a:lstStyle/>
          <a:p>
            <a:r>
              <a:rPr lang="sl-SI" sz="1400" dirty="0" smtClean="0">
                <a:latin typeface="Cambria" panose="02040503050406030204" pitchFamily="18" charset="0"/>
              </a:rPr>
              <a:t>VIRI: Prosto dostopne internetne strani, fotografije in posnetki:</a:t>
            </a:r>
          </a:p>
          <a:p>
            <a:r>
              <a:rPr lang="sl-SI" sz="1400" u="sng" dirty="0">
                <a:hlinkClick r:id="rId2"/>
              </a:rPr>
              <a:t>http://www.etno-muzej.si/sl/dogodki/risanje-ornamentov-delavnica-za-otroke</a:t>
            </a:r>
            <a:r>
              <a:rPr lang="sl-SI" sz="1400" dirty="0"/>
              <a:t> </a:t>
            </a:r>
          </a:p>
          <a:p>
            <a:r>
              <a:rPr lang="sl-SI" sz="1400" u="sng" dirty="0">
                <a:hlinkClick r:id="rId3"/>
              </a:rPr>
              <a:t>http://staroverci.si/slike/vezenine/6.jpg</a:t>
            </a:r>
            <a:r>
              <a:rPr lang="sl-SI" sz="1400" dirty="0"/>
              <a:t> </a:t>
            </a:r>
          </a:p>
          <a:p>
            <a:r>
              <a:rPr lang="sl-SI" sz="1400" u="sng" dirty="0">
                <a:hlinkClick r:id="rId4"/>
              </a:rPr>
              <a:t>http://krasilnirazbor.blogspot.com/search/label/ornament</a:t>
            </a:r>
            <a:r>
              <a:rPr lang="sl-SI" sz="1400" dirty="0"/>
              <a:t> </a:t>
            </a:r>
          </a:p>
          <a:p>
            <a:r>
              <a:rPr lang="sl-SI" sz="1400" u="sng" dirty="0">
                <a:hlinkClick r:id="rId5"/>
              </a:rPr>
              <a:t>http://borzaznanja.si/default.asp?mID=sl&amp;pID=novice&amp;kat=LLW3</a:t>
            </a:r>
            <a:r>
              <a:rPr lang="sl-SI" sz="1400" dirty="0"/>
              <a:t> </a:t>
            </a:r>
          </a:p>
          <a:p>
            <a:r>
              <a:rPr lang="sl-SI" sz="1400" u="sng" dirty="0">
                <a:hlinkClick r:id="rId6"/>
              </a:rPr>
              <a:t>http://www2.arnes.si/~osljledina3s/najdog/slikanje.html</a:t>
            </a:r>
            <a:r>
              <a:rPr lang="sl-SI" sz="1400" dirty="0"/>
              <a:t> </a:t>
            </a:r>
            <a:endParaRPr lang="sl-SI" sz="1400" dirty="0" smtClean="0"/>
          </a:p>
          <a:p>
            <a:r>
              <a:rPr lang="sl-SI" sz="1400" dirty="0">
                <a:hlinkClick r:id="rId7"/>
              </a:rPr>
              <a:t>http://</a:t>
            </a:r>
            <a:r>
              <a:rPr lang="sl-SI" sz="1400" dirty="0" smtClean="0">
                <a:hlinkClick r:id="rId7"/>
              </a:rPr>
              <a:t>www.kapitelj.com/cvetna_nedelja.html</a:t>
            </a:r>
            <a:r>
              <a:rPr lang="sl-SI" sz="1400" dirty="0" smtClean="0"/>
              <a:t> </a:t>
            </a:r>
          </a:p>
          <a:p>
            <a:r>
              <a:rPr lang="sl-SI" sz="1400" dirty="0">
                <a:hlinkClick r:id="rId8"/>
              </a:rPr>
              <a:t>https://</a:t>
            </a:r>
            <a:r>
              <a:rPr lang="sl-SI" sz="1400" dirty="0" smtClean="0">
                <a:hlinkClick r:id="rId8"/>
              </a:rPr>
              <a:t>www.youtube.com/watch?v=96IjjacafI0</a:t>
            </a:r>
            <a:endParaRPr lang="sl-SI" sz="1400" dirty="0" smtClean="0"/>
          </a:p>
          <a:p>
            <a:endParaRPr lang="sl-SI" sz="1400" dirty="0"/>
          </a:p>
          <a:p>
            <a:pPr marL="0" indent="0">
              <a:buNone/>
            </a:pPr>
            <a:endParaRPr lang="sl-SI" sz="1400" dirty="0">
              <a:latin typeface="Cambria" panose="02040503050406030204" pitchFamily="18" charset="0"/>
            </a:endParaRPr>
          </a:p>
        </p:txBody>
      </p:sp>
      <p:sp>
        <p:nvSpPr>
          <p:cNvPr id="5" name="Označba mesta datuma 4"/>
          <p:cNvSpPr>
            <a:spLocks noGrp="1"/>
          </p:cNvSpPr>
          <p:nvPr>
            <p:ph type="dt" sz="half" idx="10"/>
          </p:nvPr>
        </p:nvSpPr>
        <p:spPr/>
        <p:txBody>
          <a:bodyPr/>
          <a:lstStyle/>
          <a:p>
            <a:r>
              <a:rPr lang="sl-SI" smtClean="0"/>
              <a:t>26.6.2015</a:t>
            </a:r>
            <a:endParaRPr lang="sl-SI" dirty="0"/>
          </a:p>
        </p:txBody>
      </p:sp>
      <p:sp>
        <p:nvSpPr>
          <p:cNvPr id="6" name="Označba mesta noge 5"/>
          <p:cNvSpPr>
            <a:spLocks noGrp="1"/>
          </p:cNvSpPr>
          <p:nvPr>
            <p:ph type="ftr" sz="quarter" idx="11"/>
          </p:nvPr>
        </p:nvSpPr>
        <p:spPr/>
        <p:txBody>
          <a:bodyPr/>
          <a:lstStyle/>
          <a:p>
            <a:r>
              <a:rPr lang="sl-SI" smtClean="0"/>
              <a:t>Mojca Pozvek, prof. RP</a:t>
            </a:r>
            <a:endParaRPr lang="sl-SI" dirty="0"/>
          </a:p>
        </p:txBody>
      </p:sp>
      <p:sp>
        <p:nvSpPr>
          <p:cNvPr id="7" name="Označba mesta številke diapozitiva 6"/>
          <p:cNvSpPr>
            <a:spLocks noGrp="1"/>
          </p:cNvSpPr>
          <p:nvPr>
            <p:ph type="sldNum" sz="quarter" idx="12"/>
          </p:nvPr>
        </p:nvSpPr>
        <p:spPr/>
        <p:txBody>
          <a:bodyPr/>
          <a:lstStyle/>
          <a:p>
            <a:fld id="{C17AB999-5063-47A3-886E-33D6F28143F1}" type="slidenum">
              <a:rPr lang="sl-SI" smtClean="0"/>
              <a:pPr/>
              <a:t>29</a:t>
            </a:fld>
            <a:endParaRPr lang="sl-SI" dirty="0"/>
          </a:p>
        </p:txBody>
      </p:sp>
    </p:spTree>
    <p:extLst>
      <p:ext uri="{BB962C8B-B14F-4D97-AF65-F5344CB8AC3E}">
        <p14:creationId xmlns="" xmlns:p14="http://schemas.microsoft.com/office/powerpoint/2010/main" val="290326234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značba mesta datuma 3"/>
          <p:cNvSpPr>
            <a:spLocks noGrp="1"/>
          </p:cNvSpPr>
          <p:nvPr>
            <p:ph type="dt" sz="half" idx="10"/>
          </p:nvPr>
        </p:nvSpPr>
        <p:spPr/>
        <p:txBody>
          <a:bodyPr/>
          <a:lstStyle/>
          <a:p>
            <a:r>
              <a:rPr lang="sl-SI" dirty="0" smtClean="0"/>
              <a:t>26.6.2015</a:t>
            </a:r>
            <a:endParaRPr lang="sl-SI" dirty="0"/>
          </a:p>
        </p:txBody>
      </p:sp>
      <p:sp>
        <p:nvSpPr>
          <p:cNvPr id="5" name="Označba mesta noge 4"/>
          <p:cNvSpPr>
            <a:spLocks noGrp="1"/>
          </p:cNvSpPr>
          <p:nvPr>
            <p:ph type="ftr" sz="quarter" idx="11"/>
          </p:nvPr>
        </p:nvSpPr>
        <p:spPr/>
        <p:txBody>
          <a:bodyPr/>
          <a:lstStyle/>
          <a:p>
            <a:r>
              <a:rPr lang="sl-SI" dirty="0" smtClean="0"/>
              <a:t>Mojca Pozvek, prof. RP</a:t>
            </a:r>
            <a:endParaRPr lang="sl-SI" dirty="0"/>
          </a:p>
        </p:txBody>
      </p:sp>
      <p:sp>
        <p:nvSpPr>
          <p:cNvPr id="6" name="Označba mesta številke diapozitiva 5"/>
          <p:cNvSpPr>
            <a:spLocks noGrp="1"/>
          </p:cNvSpPr>
          <p:nvPr>
            <p:ph type="sldNum" sz="quarter" idx="12"/>
          </p:nvPr>
        </p:nvSpPr>
        <p:spPr/>
        <p:txBody>
          <a:bodyPr/>
          <a:lstStyle/>
          <a:p>
            <a:fld id="{C17AB999-5063-47A3-886E-33D6F28143F1}" type="slidenum">
              <a:rPr lang="sl-SI" smtClean="0"/>
              <a:pPr/>
              <a:t>3</a:t>
            </a:fld>
            <a:endParaRPr lang="sl-SI" dirty="0"/>
          </a:p>
        </p:txBody>
      </p:sp>
      <p:sp>
        <p:nvSpPr>
          <p:cNvPr id="7" name="Pravokotnik 6"/>
          <p:cNvSpPr/>
          <p:nvPr/>
        </p:nvSpPr>
        <p:spPr>
          <a:xfrm>
            <a:off x="1690122" y="1394029"/>
            <a:ext cx="5763757" cy="923330"/>
          </a:xfrm>
          <a:prstGeom prst="rect">
            <a:avLst/>
          </a:prstGeom>
          <a:noFill/>
        </p:spPr>
        <p:txBody>
          <a:bodyPr wrap="none" lIns="91440" tIns="45720" rIns="91440" bIns="45720">
            <a:spAutoFit/>
          </a:bodyPr>
          <a:lstStyle/>
          <a:p>
            <a:pPr algn="ctr"/>
            <a:r>
              <a:rPr lang="sl-SI" sz="5400" b="1" cap="none" spc="0" dirty="0" smtClean="0">
                <a:ln w="9525">
                  <a:solidFill>
                    <a:schemeClr val="bg1"/>
                  </a:solidFill>
                  <a:prstDash val="solid"/>
                </a:ln>
                <a:solidFill>
                  <a:srgbClr val="C00000"/>
                </a:solidFill>
                <a:effectLst>
                  <a:outerShdw blurRad="12700" dist="38100" dir="2700000" algn="tl" rotWithShape="0">
                    <a:schemeClr val="bg1">
                      <a:lumMod val="50000"/>
                    </a:schemeClr>
                  </a:outerShdw>
                </a:effectLst>
                <a:latin typeface="Cambria" panose="02040503050406030204" pitchFamily="18" charset="0"/>
              </a:rPr>
              <a:t>JESENSKI OBIČAJI</a:t>
            </a:r>
            <a:endParaRPr lang="sl-SI" sz="5400" b="1" cap="none" spc="0" dirty="0">
              <a:ln w="9525">
                <a:solidFill>
                  <a:schemeClr val="bg1"/>
                </a:solidFill>
                <a:prstDash val="solid"/>
              </a:ln>
              <a:solidFill>
                <a:srgbClr val="C00000"/>
              </a:solidFill>
              <a:effectLst>
                <a:outerShdw blurRad="12700" dist="38100" dir="2700000" algn="tl" rotWithShape="0">
                  <a:schemeClr val="bg1">
                    <a:lumMod val="50000"/>
                  </a:schemeClr>
                </a:outerShdw>
              </a:effectLst>
              <a:latin typeface="Cambria" panose="02040503050406030204" pitchFamily="18" charset="0"/>
            </a:endParaRPr>
          </a:p>
        </p:txBody>
      </p:sp>
      <p:pic>
        <p:nvPicPr>
          <p:cNvPr id="9" name="Slika 8"/>
          <p:cNvPicPr>
            <a:picLocks noChangeAspect="1"/>
          </p:cNvPicPr>
          <p:nvPr/>
        </p:nvPicPr>
        <p:blipFill>
          <a:blip r:embed="rId2" cstate="screen">
            <a:extLst>
              <a:ext uri="{28A0092B-C50C-407E-A947-70E740481C1C}">
                <a14:useLocalDpi xmlns="" xmlns:a14="http://schemas.microsoft.com/office/drawing/2010/main"/>
              </a:ext>
            </a:extLst>
          </a:blip>
          <a:stretch>
            <a:fillRect/>
          </a:stretch>
        </p:blipFill>
        <p:spPr>
          <a:xfrm>
            <a:off x="2686050" y="2616798"/>
            <a:ext cx="3610984" cy="2708238"/>
          </a:xfrm>
          <a:prstGeom prst="rect">
            <a:avLst/>
          </a:prstGeom>
          <a:effectLst>
            <a:softEdge rad="635000"/>
          </a:effectLst>
        </p:spPr>
      </p:pic>
    </p:spTree>
    <p:extLst>
      <p:ext uri="{BB962C8B-B14F-4D97-AF65-F5344CB8AC3E}">
        <p14:creationId xmlns="" xmlns:p14="http://schemas.microsoft.com/office/powerpoint/2010/main" val="22839369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628650" y="365127"/>
            <a:ext cx="7886700" cy="670297"/>
          </a:xfrm>
        </p:spPr>
        <p:txBody>
          <a:bodyPr>
            <a:normAutofit fontScale="90000"/>
          </a:bodyPr>
          <a:lstStyle/>
          <a:p>
            <a:r>
              <a:rPr lang="sl-SI" b="1" dirty="0" smtClean="0">
                <a:solidFill>
                  <a:srgbClr val="FF0000"/>
                </a:solidFill>
                <a:effectLst>
                  <a:outerShdw blurRad="38100" dist="38100" dir="2700000" algn="tl">
                    <a:srgbClr val="000000">
                      <a:alpha val="43137"/>
                    </a:srgbClr>
                  </a:outerShdw>
                </a:effectLst>
                <a:latin typeface="Cambria" panose="02040503050406030204" pitchFamily="18" charset="0"/>
              </a:rPr>
              <a:t>MARTINOVO, </a:t>
            </a:r>
            <a:r>
              <a:rPr lang="sl-SI" b="1" dirty="0" smtClean="0">
                <a:solidFill>
                  <a:schemeClr val="bg1">
                    <a:lumMod val="50000"/>
                  </a:schemeClr>
                </a:solidFill>
                <a:effectLst>
                  <a:outerShdw blurRad="38100" dist="38100" dir="2700000" algn="tl">
                    <a:srgbClr val="000000">
                      <a:alpha val="43137"/>
                    </a:srgbClr>
                  </a:outerShdw>
                </a:effectLst>
                <a:latin typeface="Cambria" panose="02040503050406030204" pitchFamily="18" charset="0"/>
              </a:rPr>
              <a:t>11. november</a:t>
            </a:r>
            <a:endParaRPr lang="sl-SI" b="1" dirty="0">
              <a:solidFill>
                <a:schemeClr val="bg1">
                  <a:lumMod val="50000"/>
                </a:schemeClr>
              </a:solidFill>
              <a:effectLst>
                <a:outerShdw blurRad="38100" dist="38100" dir="2700000" algn="tl">
                  <a:srgbClr val="000000">
                    <a:alpha val="43137"/>
                  </a:srgbClr>
                </a:outerShdw>
              </a:effectLst>
              <a:latin typeface="Cambria" panose="02040503050406030204" pitchFamily="18" charset="0"/>
            </a:endParaRPr>
          </a:p>
        </p:txBody>
      </p:sp>
      <p:sp>
        <p:nvSpPr>
          <p:cNvPr id="7" name="Označba mesta vsebine 6"/>
          <p:cNvSpPr>
            <a:spLocks noGrp="1"/>
          </p:cNvSpPr>
          <p:nvPr>
            <p:ph sz="half" idx="1"/>
          </p:nvPr>
        </p:nvSpPr>
        <p:spPr>
          <a:xfrm>
            <a:off x="136150" y="1164899"/>
            <a:ext cx="6321800" cy="5141539"/>
          </a:xfrm>
          <a:ln>
            <a:solidFill>
              <a:schemeClr val="bg1">
                <a:lumMod val="50000"/>
              </a:schemeClr>
            </a:solidFill>
          </a:ln>
        </p:spPr>
        <p:txBody>
          <a:bodyPr>
            <a:noAutofit/>
          </a:bodyPr>
          <a:lstStyle/>
          <a:p>
            <a:r>
              <a:rPr lang="sl-SI" sz="2400" dirty="0">
                <a:latin typeface="Cambria" panose="02040503050406030204" pitchFamily="18" charset="0"/>
              </a:rPr>
              <a:t>Martinovo se praznuje v času, ko se zaključuje jesensko delo na polju</a:t>
            </a:r>
            <a:r>
              <a:rPr lang="sl-SI" sz="2400" dirty="0" smtClean="0">
                <a:latin typeface="Cambria" panose="02040503050406030204" pitchFamily="18" charset="0"/>
              </a:rPr>
              <a:t>.</a:t>
            </a:r>
          </a:p>
          <a:p>
            <a:r>
              <a:rPr lang="sl-SI" sz="2400" dirty="0" smtClean="0">
                <a:latin typeface="Cambria" panose="02040503050406030204" pitchFamily="18" charset="0"/>
              </a:rPr>
              <a:t>Ta ljudski običaj nosi ime po krščanskem svetniku, sv. Martinu iz Toursa.</a:t>
            </a:r>
          </a:p>
          <a:p>
            <a:r>
              <a:rPr lang="sl-SI" sz="2400" dirty="0" smtClean="0">
                <a:latin typeface="Cambria" panose="02040503050406030204" pitchFamily="18" charset="0"/>
              </a:rPr>
              <a:t>Ker so ljudje verjeli, da je tudi sv. Martin </a:t>
            </a:r>
          </a:p>
          <a:p>
            <a:pPr marL="0" indent="0">
              <a:buNone/>
            </a:pPr>
            <a:r>
              <a:rPr lang="sl-SI" sz="2400" dirty="0" smtClean="0">
                <a:latin typeface="Cambria" panose="02040503050406030204" pitchFamily="18" charset="0"/>
              </a:rPr>
              <a:t>(tako kot Jezus) znal vodo spremeniti v vino, je praznik v naših krajih tesno povezan z vinom.</a:t>
            </a:r>
          </a:p>
          <a:p>
            <a:r>
              <a:rPr lang="sl-SI" sz="2400" dirty="0" smtClean="0">
                <a:latin typeface="Cambria" panose="02040503050406030204" pitchFamily="18" charset="0"/>
              </a:rPr>
              <a:t>Na slovenskem je zato navada, da za martinovo pripravijo krst z nepravim župnikom, ki krsti mlado vino: </a:t>
            </a:r>
            <a:r>
              <a:rPr lang="sl-SI" sz="2400" b="1" i="1" dirty="0" smtClean="0">
                <a:solidFill>
                  <a:schemeClr val="bg1">
                    <a:lumMod val="50000"/>
                  </a:schemeClr>
                </a:solidFill>
                <a:latin typeface="Cambria" panose="02040503050406030204" pitchFamily="18" charset="0"/>
              </a:rPr>
              <a:t>„Prej je bil mošt, od tega trenutka pa je vino!“</a:t>
            </a:r>
          </a:p>
          <a:p>
            <a:pPr marL="0" indent="0" algn="ctr">
              <a:buNone/>
            </a:pPr>
            <a:r>
              <a:rPr lang="sl-SI" sz="2400" b="1" dirty="0">
                <a:solidFill>
                  <a:srgbClr val="C00000"/>
                </a:solidFill>
                <a:latin typeface="Cambria" panose="02040503050406030204" pitchFamily="18" charset="0"/>
              </a:rPr>
              <a:t>„ Pršu je pršu sveti Martin, </a:t>
            </a:r>
            <a:endParaRPr lang="sl-SI" sz="2400" b="1" dirty="0" smtClean="0">
              <a:solidFill>
                <a:srgbClr val="C00000"/>
              </a:solidFill>
              <a:latin typeface="Cambria" panose="02040503050406030204" pitchFamily="18" charset="0"/>
            </a:endParaRPr>
          </a:p>
          <a:p>
            <a:pPr marL="0" indent="0" algn="ctr">
              <a:buNone/>
            </a:pPr>
            <a:r>
              <a:rPr lang="sl-SI" sz="2400" b="1" dirty="0" smtClean="0">
                <a:solidFill>
                  <a:srgbClr val="C00000"/>
                </a:solidFill>
                <a:latin typeface="Cambria" panose="02040503050406030204" pitchFamily="18" charset="0"/>
              </a:rPr>
              <a:t>on </a:t>
            </a:r>
            <a:r>
              <a:rPr lang="sl-SI" sz="2400" b="1" dirty="0">
                <a:solidFill>
                  <a:srgbClr val="C00000"/>
                </a:solidFill>
                <a:latin typeface="Cambria" panose="02040503050406030204" pitchFamily="18" charset="0"/>
              </a:rPr>
              <a:t>ga je krstu, </a:t>
            </a:r>
            <a:r>
              <a:rPr lang="sl-SI" sz="2400" b="1" dirty="0" smtClean="0">
                <a:solidFill>
                  <a:srgbClr val="C00000"/>
                </a:solidFill>
                <a:latin typeface="Cambria" panose="02040503050406030204" pitchFamily="18" charset="0"/>
              </a:rPr>
              <a:t>jaz </a:t>
            </a:r>
            <a:r>
              <a:rPr lang="sl-SI" sz="2400" b="1" dirty="0">
                <a:solidFill>
                  <a:srgbClr val="C00000"/>
                </a:solidFill>
                <a:latin typeface="Cambria" panose="02040503050406030204" pitchFamily="18" charset="0"/>
              </a:rPr>
              <a:t>ga bom pil!“</a:t>
            </a:r>
          </a:p>
          <a:p>
            <a:endParaRPr lang="sl-SI" sz="2500" b="1" i="1" dirty="0">
              <a:solidFill>
                <a:schemeClr val="bg1">
                  <a:lumMod val="50000"/>
                </a:schemeClr>
              </a:solidFill>
            </a:endParaRPr>
          </a:p>
        </p:txBody>
      </p:sp>
      <p:sp>
        <p:nvSpPr>
          <p:cNvPr id="4" name="Označba mesta datuma 3"/>
          <p:cNvSpPr>
            <a:spLocks noGrp="1"/>
          </p:cNvSpPr>
          <p:nvPr>
            <p:ph type="dt" sz="half" idx="10"/>
          </p:nvPr>
        </p:nvSpPr>
        <p:spPr/>
        <p:txBody>
          <a:bodyPr/>
          <a:lstStyle/>
          <a:p>
            <a:r>
              <a:rPr lang="sl-SI" dirty="0" smtClean="0"/>
              <a:t>26.6.2015</a:t>
            </a:r>
            <a:endParaRPr lang="sl-SI" dirty="0"/>
          </a:p>
        </p:txBody>
      </p:sp>
      <p:sp>
        <p:nvSpPr>
          <p:cNvPr id="5" name="Označba mesta noge 4"/>
          <p:cNvSpPr>
            <a:spLocks noGrp="1"/>
          </p:cNvSpPr>
          <p:nvPr>
            <p:ph type="ftr" sz="quarter" idx="11"/>
          </p:nvPr>
        </p:nvSpPr>
        <p:spPr/>
        <p:txBody>
          <a:bodyPr/>
          <a:lstStyle/>
          <a:p>
            <a:r>
              <a:rPr lang="sl-SI" dirty="0" smtClean="0"/>
              <a:t>Mojca Pozvek, prof. RP</a:t>
            </a:r>
            <a:endParaRPr lang="sl-SI" dirty="0"/>
          </a:p>
        </p:txBody>
      </p:sp>
      <p:sp>
        <p:nvSpPr>
          <p:cNvPr id="6" name="Označba mesta številke diapozitiva 5"/>
          <p:cNvSpPr>
            <a:spLocks noGrp="1"/>
          </p:cNvSpPr>
          <p:nvPr>
            <p:ph type="sldNum" sz="quarter" idx="12"/>
          </p:nvPr>
        </p:nvSpPr>
        <p:spPr/>
        <p:txBody>
          <a:bodyPr/>
          <a:lstStyle/>
          <a:p>
            <a:fld id="{C17AB999-5063-47A3-886E-33D6F28143F1}" type="slidenum">
              <a:rPr lang="sl-SI" smtClean="0"/>
              <a:pPr/>
              <a:t>4</a:t>
            </a:fld>
            <a:endParaRPr lang="sl-SI" dirty="0"/>
          </a:p>
        </p:txBody>
      </p:sp>
      <p:pic>
        <p:nvPicPr>
          <p:cNvPr id="10" name="Slika 9"/>
          <p:cNvPicPr>
            <a:picLocks noChangeAspect="1"/>
          </p:cNvPicPr>
          <p:nvPr/>
        </p:nvPicPr>
        <p:blipFill>
          <a:blip r:embed="rId2" cstate="screen">
            <a:extLst>
              <a:ext uri="{28A0092B-C50C-407E-A947-70E740481C1C}">
                <a14:useLocalDpi xmlns="" xmlns:a14="http://schemas.microsoft.com/office/drawing/2010/main"/>
              </a:ext>
            </a:extLst>
          </a:blip>
          <a:stretch>
            <a:fillRect/>
          </a:stretch>
        </p:blipFill>
        <p:spPr>
          <a:xfrm>
            <a:off x="6615051" y="1497905"/>
            <a:ext cx="2450727" cy="1775282"/>
          </a:xfrm>
          <a:prstGeom prst="rect">
            <a:avLst/>
          </a:prstGeom>
          <a:ln>
            <a:noFill/>
          </a:ln>
          <a:effectLst>
            <a:outerShdw blurRad="292100" dist="139700" dir="2700000" algn="tl" rotWithShape="0">
              <a:srgbClr val="333333">
                <a:alpha val="65000"/>
              </a:srgbClr>
            </a:outerShdw>
          </a:effectLst>
        </p:spPr>
      </p:pic>
      <p:pic>
        <p:nvPicPr>
          <p:cNvPr id="12" name="Slika 11"/>
          <p:cNvPicPr>
            <a:picLocks noChangeAspect="1"/>
          </p:cNvPicPr>
          <p:nvPr/>
        </p:nvPicPr>
        <p:blipFill>
          <a:blip r:embed="rId3" cstate="screen">
            <a:extLst>
              <a:ext uri="{28A0092B-C50C-407E-A947-70E740481C1C}">
                <a14:useLocalDpi xmlns="" xmlns:a14="http://schemas.microsoft.com/office/drawing/2010/main"/>
              </a:ext>
            </a:extLst>
          </a:blip>
          <a:stretch>
            <a:fillRect/>
          </a:stretch>
        </p:blipFill>
        <p:spPr>
          <a:xfrm>
            <a:off x="6736182" y="3735668"/>
            <a:ext cx="2104249" cy="203112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 xmlns:p14="http://schemas.microsoft.com/office/powerpoint/2010/main" val="103261871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500"/>
                                        <p:tgtEl>
                                          <p:spTgt spid="7">
                                            <p:txEl>
                                              <p:pRg st="2" end="2"/>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animEffect transition="in" filter="fade">
                                      <p:cBhvr>
                                        <p:cTn id="15" dur="500"/>
                                        <p:tgtEl>
                                          <p:spTgt spid="7">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xEl>
                                              <p:pRg st="4" end="4"/>
                                            </p:txEl>
                                          </p:spTgt>
                                        </p:tgtEl>
                                        <p:attrNameLst>
                                          <p:attrName>style.visibility</p:attrName>
                                        </p:attrNameLst>
                                      </p:cBhvr>
                                      <p:to>
                                        <p:strVal val="visible"/>
                                      </p:to>
                                    </p:set>
                                    <p:animEffect transition="in" filter="fade">
                                      <p:cBhvr>
                                        <p:cTn id="20" dur="500"/>
                                        <p:tgtEl>
                                          <p:spTgt spid="7">
                                            <p:txEl>
                                              <p:pRg st="4" end="4"/>
                                            </p:txEl>
                                          </p:spTgt>
                                        </p:tgtEl>
                                      </p:cBhvr>
                                    </p:animEffect>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7">
                                            <p:txEl>
                                              <p:pRg st="5" end="5"/>
                                            </p:txEl>
                                          </p:spTgt>
                                        </p:tgtEl>
                                        <p:attrNameLst>
                                          <p:attrName>style.visibility</p:attrName>
                                        </p:attrNameLst>
                                      </p:cBhvr>
                                      <p:to>
                                        <p:strVal val="visible"/>
                                      </p:to>
                                    </p:set>
                                    <p:animEffect transition="in" filter="fade">
                                      <p:cBhvr>
                                        <p:cTn id="24" dur="500"/>
                                        <p:tgtEl>
                                          <p:spTgt spid="7">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7">
                                            <p:txEl>
                                              <p:pRg st="6" end="6"/>
                                            </p:txEl>
                                          </p:spTgt>
                                        </p:tgtEl>
                                        <p:attrNameLst>
                                          <p:attrName>style.visibility</p:attrName>
                                        </p:attrNameLst>
                                      </p:cBhvr>
                                      <p:to>
                                        <p:strVal val="visible"/>
                                      </p:to>
                                    </p:set>
                                    <p:animEffect transition="in" filter="fade">
                                      <p:cBhvr>
                                        <p:cTn id="27"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79026" y="201475"/>
            <a:ext cx="7886700" cy="602408"/>
          </a:xfrm>
        </p:spPr>
        <p:txBody>
          <a:bodyPr>
            <a:normAutofit fontScale="90000"/>
          </a:bodyPr>
          <a:lstStyle/>
          <a:p>
            <a:r>
              <a:rPr lang="sl-SI" b="1" dirty="0" smtClean="0">
                <a:latin typeface="Cambria" panose="02040503050406030204" pitchFamily="18" charset="0"/>
              </a:rPr>
              <a:t>Kdo je bil sveti Martin?</a:t>
            </a:r>
            <a:endParaRPr lang="sl-SI" b="1" dirty="0">
              <a:latin typeface="Cambria" panose="02040503050406030204" pitchFamily="18" charset="0"/>
            </a:endParaRPr>
          </a:p>
        </p:txBody>
      </p:sp>
      <p:pic>
        <p:nvPicPr>
          <p:cNvPr id="9" name="Označba mesta vsebine 8"/>
          <p:cNvPicPr>
            <a:picLocks noGrp="1" noChangeAspect="1"/>
          </p:cNvPicPr>
          <p:nvPr>
            <p:ph sz="half" idx="1"/>
          </p:nvPr>
        </p:nvPicPr>
        <p:blipFill>
          <a:blip r:embed="rId2" cstate="print">
            <a:extLst>
              <a:ext uri="{28A0092B-C50C-407E-A947-70E740481C1C}">
                <a14:useLocalDpi xmlns="" xmlns:a14="http://schemas.microsoft.com/office/drawing/2010/main"/>
              </a:ext>
            </a:extLst>
          </a:blip>
          <a:stretch>
            <a:fillRect/>
          </a:stretch>
        </p:blipFill>
        <p:spPr>
          <a:xfrm>
            <a:off x="181048" y="1486274"/>
            <a:ext cx="2469932" cy="4107702"/>
          </a:xfrm>
        </p:spPr>
      </p:pic>
      <p:sp>
        <p:nvSpPr>
          <p:cNvPr id="10" name="Označba mesta vsebine 9"/>
          <p:cNvSpPr>
            <a:spLocks noGrp="1"/>
          </p:cNvSpPr>
          <p:nvPr>
            <p:ph sz="half" idx="2"/>
          </p:nvPr>
        </p:nvSpPr>
        <p:spPr>
          <a:xfrm>
            <a:off x="2853640" y="1486274"/>
            <a:ext cx="3929903" cy="4511114"/>
          </a:xfrm>
          <a:ln>
            <a:solidFill>
              <a:schemeClr val="bg1">
                <a:lumMod val="50000"/>
              </a:schemeClr>
            </a:solidFill>
          </a:ln>
        </p:spPr>
        <p:txBody>
          <a:bodyPr>
            <a:normAutofit fontScale="25000" lnSpcReduction="20000"/>
          </a:bodyPr>
          <a:lstStyle/>
          <a:p>
            <a:pPr>
              <a:lnSpc>
                <a:spcPct val="80000"/>
              </a:lnSpc>
              <a:buFontTx/>
              <a:buNone/>
            </a:pPr>
            <a:endParaRPr lang="sl-SI" sz="4000" b="1" dirty="0" smtClean="0">
              <a:latin typeface="Cambria" panose="02040503050406030204" pitchFamily="18" charset="0"/>
            </a:endParaRPr>
          </a:p>
          <a:p>
            <a:pPr>
              <a:lnSpc>
                <a:spcPct val="80000"/>
              </a:lnSpc>
              <a:buFontTx/>
              <a:buNone/>
            </a:pPr>
            <a:r>
              <a:rPr lang="sl-SI" sz="8000" b="1" dirty="0" smtClean="0">
                <a:latin typeface="Cambria" panose="02040503050406030204" pitchFamily="18" charset="0"/>
              </a:rPr>
              <a:t>Sv</a:t>
            </a:r>
            <a:r>
              <a:rPr lang="sl-SI" sz="8000" b="1" dirty="0">
                <a:latin typeface="Cambria" panose="02040503050406030204" pitchFamily="18" charset="0"/>
              </a:rPr>
              <a:t>. Martin  Tourski</a:t>
            </a:r>
            <a:r>
              <a:rPr lang="sl-SI" sz="8000" dirty="0">
                <a:latin typeface="Cambria" panose="02040503050406030204" pitchFamily="18" charset="0"/>
              </a:rPr>
              <a:t> je bil </a:t>
            </a:r>
            <a:r>
              <a:rPr lang="sl-SI" sz="8000" dirty="0" smtClean="0">
                <a:latin typeface="Cambria" panose="02040503050406030204" pitchFamily="18" charset="0"/>
              </a:rPr>
              <a:t>cerkveni </a:t>
            </a:r>
          </a:p>
          <a:p>
            <a:pPr>
              <a:lnSpc>
                <a:spcPct val="80000"/>
              </a:lnSpc>
              <a:buFontTx/>
              <a:buNone/>
            </a:pPr>
            <a:r>
              <a:rPr lang="sl-SI" sz="8000" dirty="0" smtClean="0">
                <a:latin typeface="Cambria" panose="02040503050406030204" pitchFamily="18" charset="0"/>
              </a:rPr>
              <a:t>konjeniški </a:t>
            </a:r>
            <a:r>
              <a:rPr lang="sl-SI" sz="8000" dirty="0">
                <a:latin typeface="Cambria" panose="02040503050406030204" pitchFamily="18" charset="0"/>
              </a:rPr>
              <a:t>častnik v </a:t>
            </a:r>
            <a:r>
              <a:rPr lang="sl-SI" sz="8000" dirty="0" smtClean="0">
                <a:latin typeface="Cambria" panose="02040503050406030204" pitchFamily="18" charset="0"/>
              </a:rPr>
              <a:t>Galiji </a:t>
            </a:r>
            <a:r>
              <a:rPr lang="sl-SI" sz="8000" dirty="0">
                <a:latin typeface="Cambria" panose="02040503050406030204" pitchFamily="18" charset="0"/>
              </a:rPr>
              <a:t>(sedanja </a:t>
            </a:r>
            <a:endParaRPr lang="sl-SI" sz="8000" dirty="0" smtClean="0">
              <a:latin typeface="Cambria" panose="02040503050406030204" pitchFamily="18" charset="0"/>
            </a:endParaRPr>
          </a:p>
          <a:p>
            <a:pPr>
              <a:lnSpc>
                <a:spcPct val="80000"/>
              </a:lnSpc>
              <a:buFontTx/>
              <a:buNone/>
            </a:pPr>
            <a:r>
              <a:rPr lang="sl-SI" sz="8000" dirty="0" smtClean="0">
                <a:latin typeface="Cambria" panose="02040503050406030204" pitchFamily="18" charset="0"/>
              </a:rPr>
              <a:t>Francija), kasneje </a:t>
            </a:r>
            <a:r>
              <a:rPr lang="sl-SI" sz="8000" dirty="0">
                <a:latin typeface="Cambria" panose="02040503050406030204" pitchFamily="18" charset="0"/>
              </a:rPr>
              <a:t>pa je postal škof. </a:t>
            </a:r>
          </a:p>
          <a:p>
            <a:pPr>
              <a:lnSpc>
                <a:spcPct val="80000"/>
              </a:lnSpc>
              <a:buFontTx/>
              <a:buNone/>
            </a:pPr>
            <a:r>
              <a:rPr lang="sl-SI" sz="8000" dirty="0">
                <a:latin typeface="Cambria" panose="02040503050406030204" pitchFamily="18" charset="0"/>
              </a:rPr>
              <a:t>Ker je bil zelo skromen, dober in </a:t>
            </a:r>
            <a:endParaRPr lang="sl-SI" sz="8000" dirty="0" smtClean="0">
              <a:latin typeface="Cambria" panose="02040503050406030204" pitchFamily="18" charset="0"/>
            </a:endParaRPr>
          </a:p>
          <a:p>
            <a:pPr>
              <a:lnSpc>
                <a:spcPct val="80000"/>
              </a:lnSpc>
              <a:buFontTx/>
              <a:buNone/>
            </a:pPr>
            <a:r>
              <a:rPr lang="sl-SI" sz="8000" dirty="0" smtClean="0">
                <a:latin typeface="Cambria" panose="02040503050406030204" pitchFamily="18" charset="0"/>
              </a:rPr>
              <a:t>nesebičen</a:t>
            </a:r>
            <a:r>
              <a:rPr lang="sl-SI" sz="8000" dirty="0">
                <a:latin typeface="Cambria" panose="02040503050406030204" pitchFamily="18" charset="0"/>
              </a:rPr>
              <a:t>, </a:t>
            </a:r>
            <a:r>
              <a:rPr lang="sl-SI" sz="8000" dirty="0" smtClean="0">
                <a:latin typeface="Cambria" panose="02040503050406030204" pitchFamily="18" charset="0"/>
              </a:rPr>
              <a:t>so ga ljudje </a:t>
            </a:r>
            <a:r>
              <a:rPr lang="sl-SI" sz="8000" dirty="0">
                <a:latin typeface="Cambria" panose="02040503050406030204" pitchFamily="18" charset="0"/>
              </a:rPr>
              <a:t>imeli radi </a:t>
            </a:r>
            <a:endParaRPr lang="sl-SI" sz="8000" dirty="0" smtClean="0">
              <a:latin typeface="Cambria" panose="02040503050406030204" pitchFamily="18" charset="0"/>
            </a:endParaRPr>
          </a:p>
          <a:p>
            <a:pPr>
              <a:lnSpc>
                <a:spcPct val="80000"/>
              </a:lnSpc>
              <a:buFontTx/>
              <a:buNone/>
            </a:pPr>
            <a:r>
              <a:rPr lang="sl-SI" sz="8000" dirty="0" smtClean="0">
                <a:latin typeface="Cambria" panose="02040503050406030204" pitchFamily="18" charset="0"/>
              </a:rPr>
              <a:t>in kmalu </a:t>
            </a:r>
            <a:r>
              <a:rPr lang="sl-SI" sz="8000" dirty="0">
                <a:latin typeface="Cambria" panose="02040503050406030204" pitchFamily="18" charset="0"/>
              </a:rPr>
              <a:t>so okrog </a:t>
            </a:r>
            <a:r>
              <a:rPr lang="sl-SI" sz="8000" dirty="0" smtClean="0">
                <a:latin typeface="Cambria" panose="02040503050406030204" pitchFamily="18" charset="0"/>
              </a:rPr>
              <a:t>njegovega </a:t>
            </a:r>
          </a:p>
          <a:p>
            <a:pPr>
              <a:lnSpc>
                <a:spcPct val="80000"/>
              </a:lnSpc>
              <a:buFontTx/>
              <a:buNone/>
            </a:pPr>
            <a:r>
              <a:rPr lang="sl-SI" sz="8000" dirty="0" smtClean="0">
                <a:latin typeface="Cambria" panose="02040503050406030204" pitchFamily="18" charset="0"/>
              </a:rPr>
              <a:t>življenja spletali </a:t>
            </a:r>
            <a:r>
              <a:rPr lang="sl-SI" sz="8000" dirty="0">
                <a:latin typeface="Cambria" panose="02040503050406030204" pitchFamily="18" charset="0"/>
              </a:rPr>
              <a:t>legende: </a:t>
            </a:r>
          </a:p>
          <a:p>
            <a:pPr>
              <a:lnSpc>
                <a:spcPct val="80000"/>
              </a:lnSpc>
              <a:buFontTx/>
              <a:buNone/>
            </a:pPr>
            <a:r>
              <a:rPr lang="sl-SI" sz="8000" b="1" dirty="0">
                <a:latin typeface="Cambria" panose="02040503050406030204" pitchFamily="18" charset="0"/>
              </a:rPr>
              <a:t>Pozimi, l. 334 naj bi pred </a:t>
            </a:r>
            <a:endParaRPr lang="sl-SI" sz="8000" b="1" dirty="0" smtClean="0">
              <a:latin typeface="Cambria" panose="02040503050406030204" pitchFamily="18" charset="0"/>
            </a:endParaRPr>
          </a:p>
          <a:p>
            <a:pPr>
              <a:lnSpc>
                <a:spcPct val="80000"/>
              </a:lnSpc>
              <a:buFontTx/>
              <a:buNone/>
            </a:pPr>
            <a:r>
              <a:rPr lang="sl-SI" sz="8000" b="1" dirty="0" smtClean="0">
                <a:latin typeface="Cambria" panose="02040503050406030204" pitchFamily="18" charset="0"/>
              </a:rPr>
              <a:t>mestnimi vrati srečal berača</a:t>
            </a:r>
            <a:r>
              <a:rPr lang="sl-SI" sz="8000" b="1" dirty="0">
                <a:latin typeface="Cambria" panose="02040503050406030204" pitchFamily="18" charset="0"/>
              </a:rPr>
              <a:t>, ki </a:t>
            </a:r>
            <a:endParaRPr lang="sl-SI" sz="8000" b="1" dirty="0" smtClean="0">
              <a:latin typeface="Cambria" panose="02040503050406030204" pitchFamily="18" charset="0"/>
            </a:endParaRPr>
          </a:p>
          <a:p>
            <a:pPr>
              <a:lnSpc>
                <a:spcPct val="80000"/>
              </a:lnSpc>
              <a:buFontTx/>
              <a:buNone/>
            </a:pPr>
            <a:r>
              <a:rPr lang="sl-SI" sz="8000" b="1" dirty="0" smtClean="0">
                <a:latin typeface="Cambria" panose="02040503050406030204" pitchFamily="18" charset="0"/>
              </a:rPr>
              <a:t>ni imel obleke</a:t>
            </a:r>
            <a:r>
              <a:rPr lang="sl-SI" sz="8000" b="1" dirty="0">
                <a:latin typeface="Cambria" panose="02040503050406030204" pitchFamily="18" charset="0"/>
              </a:rPr>
              <a:t>. Prerezal je </a:t>
            </a:r>
            <a:r>
              <a:rPr lang="sl-SI" sz="8000" b="1" dirty="0" smtClean="0">
                <a:latin typeface="Cambria" panose="02040503050406030204" pitchFamily="18" charset="0"/>
              </a:rPr>
              <a:t>svoj </a:t>
            </a:r>
          </a:p>
          <a:p>
            <a:pPr>
              <a:lnSpc>
                <a:spcPct val="80000"/>
              </a:lnSpc>
              <a:buFontTx/>
              <a:buNone/>
            </a:pPr>
            <a:r>
              <a:rPr lang="sl-SI" sz="8000" b="1" dirty="0" smtClean="0">
                <a:latin typeface="Cambria" panose="02040503050406030204" pitchFamily="18" charset="0"/>
              </a:rPr>
              <a:t>plašč in ga polovico </a:t>
            </a:r>
            <a:r>
              <a:rPr lang="sl-SI" sz="8000" b="1" dirty="0">
                <a:latin typeface="Cambria" panose="02040503050406030204" pitchFamily="18" charset="0"/>
              </a:rPr>
              <a:t>dal beraču, </a:t>
            </a:r>
            <a:endParaRPr lang="sl-SI" sz="8000" b="1" dirty="0" smtClean="0">
              <a:latin typeface="Cambria" panose="02040503050406030204" pitchFamily="18" charset="0"/>
            </a:endParaRPr>
          </a:p>
          <a:p>
            <a:pPr>
              <a:lnSpc>
                <a:spcPct val="80000"/>
              </a:lnSpc>
              <a:buFontTx/>
              <a:buNone/>
            </a:pPr>
            <a:r>
              <a:rPr lang="sl-SI" sz="8000" b="1" dirty="0" smtClean="0">
                <a:latin typeface="Cambria" panose="02040503050406030204" pitchFamily="18" charset="0"/>
              </a:rPr>
              <a:t>da </a:t>
            </a:r>
            <a:r>
              <a:rPr lang="sl-SI" sz="8000" b="1" dirty="0">
                <a:latin typeface="Cambria" panose="02040503050406030204" pitchFamily="18" charset="0"/>
              </a:rPr>
              <a:t>ta </a:t>
            </a:r>
            <a:r>
              <a:rPr lang="sl-SI" sz="8000" b="1" dirty="0" smtClean="0">
                <a:latin typeface="Cambria" panose="02040503050406030204" pitchFamily="18" charset="0"/>
              </a:rPr>
              <a:t>ne </a:t>
            </a:r>
            <a:r>
              <a:rPr lang="sl-SI" sz="8000" b="1" dirty="0">
                <a:latin typeface="Cambria" panose="02040503050406030204" pitchFamily="18" charset="0"/>
              </a:rPr>
              <a:t>bi </a:t>
            </a:r>
            <a:r>
              <a:rPr lang="sl-SI" sz="8000" b="1" dirty="0" smtClean="0">
                <a:latin typeface="Cambria" panose="02040503050406030204" pitchFamily="18" charset="0"/>
              </a:rPr>
              <a:t>zmrznil</a:t>
            </a:r>
            <a:r>
              <a:rPr lang="sl-SI" sz="8000" b="1" dirty="0">
                <a:latin typeface="Cambria" panose="02040503050406030204" pitchFamily="18" charset="0"/>
              </a:rPr>
              <a:t>. </a:t>
            </a:r>
          </a:p>
          <a:p>
            <a:pPr>
              <a:lnSpc>
                <a:spcPct val="80000"/>
              </a:lnSpc>
              <a:buFontTx/>
              <a:buNone/>
            </a:pPr>
            <a:r>
              <a:rPr lang="sl-SI" sz="8000" dirty="0">
                <a:latin typeface="Cambria" panose="02040503050406030204" pitchFamily="18" charset="0"/>
              </a:rPr>
              <a:t>Po njegovi smrti so ga ljudje začeli </a:t>
            </a:r>
            <a:endParaRPr lang="sl-SI" sz="8000" dirty="0" smtClean="0">
              <a:latin typeface="Cambria" panose="02040503050406030204" pitchFamily="18" charset="0"/>
            </a:endParaRPr>
          </a:p>
          <a:p>
            <a:pPr>
              <a:lnSpc>
                <a:spcPct val="80000"/>
              </a:lnSpc>
              <a:buFontTx/>
              <a:buNone/>
            </a:pPr>
            <a:r>
              <a:rPr lang="sl-SI" sz="8000" dirty="0" smtClean="0">
                <a:latin typeface="Cambria" panose="02040503050406030204" pitchFamily="18" charset="0"/>
              </a:rPr>
              <a:t>častiti</a:t>
            </a:r>
            <a:r>
              <a:rPr lang="sl-SI" sz="8000" b="1" dirty="0" smtClean="0">
                <a:latin typeface="Cambria" panose="02040503050406030204" pitchFamily="18" charset="0"/>
              </a:rPr>
              <a:t> </a:t>
            </a:r>
            <a:r>
              <a:rPr lang="sl-SI" sz="8000" dirty="0" smtClean="0">
                <a:latin typeface="Cambria" panose="02040503050406030204" pitchFamily="18" charset="0"/>
              </a:rPr>
              <a:t>kot svetnika</a:t>
            </a:r>
            <a:r>
              <a:rPr lang="sl-SI" sz="8000" dirty="0">
                <a:latin typeface="Cambria" panose="02040503050406030204" pitchFamily="18" charset="0"/>
              </a:rPr>
              <a:t>.</a:t>
            </a:r>
          </a:p>
          <a:p>
            <a:endParaRPr lang="sl-SI" dirty="0"/>
          </a:p>
        </p:txBody>
      </p:sp>
      <p:sp>
        <p:nvSpPr>
          <p:cNvPr id="5" name="Označba mesta datuma 4"/>
          <p:cNvSpPr>
            <a:spLocks noGrp="1"/>
          </p:cNvSpPr>
          <p:nvPr>
            <p:ph type="dt" sz="half" idx="10"/>
          </p:nvPr>
        </p:nvSpPr>
        <p:spPr/>
        <p:txBody>
          <a:bodyPr/>
          <a:lstStyle/>
          <a:p>
            <a:r>
              <a:rPr lang="sl-SI" dirty="0" smtClean="0"/>
              <a:t>26.6.2015</a:t>
            </a:r>
            <a:endParaRPr lang="sl-SI" dirty="0"/>
          </a:p>
        </p:txBody>
      </p:sp>
      <p:sp>
        <p:nvSpPr>
          <p:cNvPr id="6" name="Označba mesta noge 5"/>
          <p:cNvSpPr>
            <a:spLocks noGrp="1"/>
          </p:cNvSpPr>
          <p:nvPr>
            <p:ph type="ftr" sz="quarter" idx="11"/>
          </p:nvPr>
        </p:nvSpPr>
        <p:spPr/>
        <p:txBody>
          <a:bodyPr/>
          <a:lstStyle/>
          <a:p>
            <a:r>
              <a:rPr lang="sl-SI" dirty="0" smtClean="0"/>
              <a:t>Mojca Pozvek, prof. RP</a:t>
            </a:r>
            <a:endParaRPr lang="sl-SI" dirty="0"/>
          </a:p>
        </p:txBody>
      </p:sp>
      <p:sp>
        <p:nvSpPr>
          <p:cNvPr id="7" name="Označba mesta številke diapozitiva 6"/>
          <p:cNvSpPr>
            <a:spLocks noGrp="1"/>
          </p:cNvSpPr>
          <p:nvPr>
            <p:ph type="sldNum" sz="quarter" idx="12"/>
          </p:nvPr>
        </p:nvSpPr>
        <p:spPr/>
        <p:txBody>
          <a:bodyPr/>
          <a:lstStyle/>
          <a:p>
            <a:fld id="{C17AB999-5063-47A3-886E-33D6F28143F1}" type="slidenum">
              <a:rPr lang="sl-SI" smtClean="0"/>
              <a:pPr/>
              <a:t>5</a:t>
            </a:fld>
            <a:endParaRPr lang="sl-SI" dirty="0"/>
          </a:p>
        </p:txBody>
      </p:sp>
      <p:pic>
        <p:nvPicPr>
          <p:cNvPr id="11" name="Slika 10"/>
          <p:cNvPicPr>
            <a:picLocks noChangeAspect="1"/>
          </p:cNvPicPr>
          <p:nvPr/>
        </p:nvPicPr>
        <p:blipFill>
          <a:blip r:embed="rId3" cstate="screen">
            <a:extLst>
              <a:ext uri="{28A0092B-C50C-407E-A947-70E740481C1C}">
                <a14:useLocalDpi xmlns="" xmlns:a14="http://schemas.microsoft.com/office/drawing/2010/main"/>
              </a:ext>
            </a:extLst>
          </a:blip>
          <a:stretch>
            <a:fillRect/>
          </a:stretch>
        </p:blipFill>
        <p:spPr>
          <a:xfrm>
            <a:off x="6986204" y="1486275"/>
            <a:ext cx="2004748" cy="283023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 xmlns:p14="http://schemas.microsoft.com/office/powerpoint/2010/main" val="188180461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xEl>
                                              <p:pRg st="8" end="8"/>
                                            </p:txEl>
                                          </p:spTgt>
                                        </p:tgtEl>
                                        <p:attrNameLst>
                                          <p:attrName>style.visibility</p:attrName>
                                        </p:attrNameLst>
                                      </p:cBhvr>
                                      <p:to>
                                        <p:strVal val="visible"/>
                                      </p:to>
                                    </p:set>
                                    <p:animEffect transition="in" filter="fade">
                                      <p:cBhvr>
                                        <p:cTn id="7" dur="500"/>
                                        <p:tgtEl>
                                          <p:spTgt spid="10">
                                            <p:txEl>
                                              <p:pRg st="8" end="8"/>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xEl>
                                              <p:pRg st="9" end="9"/>
                                            </p:txEl>
                                          </p:spTgt>
                                        </p:tgtEl>
                                        <p:attrNameLst>
                                          <p:attrName>style.visibility</p:attrName>
                                        </p:attrNameLst>
                                      </p:cBhvr>
                                      <p:to>
                                        <p:strVal val="visible"/>
                                      </p:to>
                                    </p:set>
                                    <p:animEffect transition="in" filter="fade">
                                      <p:cBhvr>
                                        <p:cTn id="10" dur="500"/>
                                        <p:tgtEl>
                                          <p:spTgt spid="10">
                                            <p:txEl>
                                              <p:pRg st="9" end="9"/>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xEl>
                                              <p:pRg st="10" end="10"/>
                                            </p:txEl>
                                          </p:spTgt>
                                        </p:tgtEl>
                                        <p:attrNameLst>
                                          <p:attrName>style.visibility</p:attrName>
                                        </p:attrNameLst>
                                      </p:cBhvr>
                                      <p:to>
                                        <p:strVal val="visible"/>
                                      </p:to>
                                    </p:set>
                                    <p:animEffect transition="in" filter="fade">
                                      <p:cBhvr>
                                        <p:cTn id="13" dur="500"/>
                                        <p:tgtEl>
                                          <p:spTgt spid="10">
                                            <p:txEl>
                                              <p:pRg st="10" end="1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xEl>
                                              <p:pRg st="11" end="11"/>
                                            </p:txEl>
                                          </p:spTgt>
                                        </p:tgtEl>
                                        <p:attrNameLst>
                                          <p:attrName>style.visibility</p:attrName>
                                        </p:attrNameLst>
                                      </p:cBhvr>
                                      <p:to>
                                        <p:strVal val="visible"/>
                                      </p:to>
                                    </p:set>
                                    <p:animEffect transition="in" filter="fade">
                                      <p:cBhvr>
                                        <p:cTn id="16" dur="500"/>
                                        <p:tgtEl>
                                          <p:spTgt spid="10">
                                            <p:txEl>
                                              <p:pRg st="11" end="11"/>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
                                            <p:txEl>
                                              <p:pRg st="12" end="12"/>
                                            </p:txEl>
                                          </p:spTgt>
                                        </p:tgtEl>
                                        <p:attrNameLst>
                                          <p:attrName>style.visibility</p:attrName>
                                        </p:attrNameLst>
                                      </p:cBhvr>
                                      <p:to>
                                        <p:strVal val="visible"/>
                                      </p:to>
                                    </p:set>
                                    <p:animEffect transition="in" filter="fade">
                                      <p:cBhvr>
                                        <p:cTn id="19" dur="500"/>
                                        <p:tgtEl>
                                          <p:spTgt spid="10">
                                            <p:txEl>
                                              <p:pRg st="12" end="1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0">
                                            <p:txEl>
                                              <p:pRg st="13" end="13"/>
                                            </p:txEl>
                                          </p:spTgt>
                                        </p:tgtEl>
                                        <p:attrNameLst>
                                          <p:attrName>style.visibility</p:attrName>
                                        </p:attrNameLst>
                                      </p:cBhvr>
                                      <p:to>
                                        <p:strVal val="visible"/>
                                      </p:to>
                                    </p:set>
                                    <p:animEffect transition="in" filter="fade">
                                      <p:cBhvr>
                                        <p:cTn id="24" dur="500"/>
                                        <p:tgtEl>
                                          <p:spTgt spid="10">
                                            <p:txEl>
                                              <p:pRg st="13" end="13"/>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0">
                                            <p:txEl>
                                              <p:pRg st="14" end="14"/>
                                            </p:txEl>
                                          </p:spTgt>
                                        </p:tgtEl>
                                        <p:attrNameLst>
                                          <p:attrName>style.visibility</p:attrName>
                                        </p:attrNameLst>
                                      </p:cBhvr>
                                      <p:to>
                                        <p:strVal val="visible"/>
                                      </p:to>
                                    </p:set>
                                    <p:animEffect transition="in" filter="fade">
                                      <p:cBhvr>
                                        <p:cTn id="27" dur="500"/>
                                        <p:tgtEl>
                                          <p:spTgt spid="10">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Naslov 12"/>
          <p:cNvSpPr>
            <a:spLocks noGrp="1"/>
          </p:cNvSpPr>
          <p:nvPr>
            <p:ph type="title"/>
          </p:nvPr>
        </p:nvSpPr>
        <p:spPr>
          <a:xfrm>
            <a:off x="628650" y="229249"/>
            <a:ext cx="7886700" cy="616509"/>
          </a:xfrm>
        </p:spPr>
        <p:txBody>
          <a:bodyPr>
            <a:normAutofit fontScale="90000"/>
          </a:bodyPr>
          <a:lstStyle/>
          <a:p>
            <a:r>
              <a:rPr lang="sl-SI" b="1" dirty="0" smtClean="0">
                <a:latin typeface="Cambria" panose="02040503050406030204" pitchFamily="18" charset="0"/>
              </a:rPr>
              <a:t>Martinova gos</a:t>
            </a:r>
            <a:endParaRPr lang="sl-SI" b="1" dirty="0">
              <a:latin typeface="Cambria" panose="02040503050406030204" pitchFamily="18" charset="0"/>
            </a:endParaRPr>
          </a:p>
        </p:txBody>
      </p:sp>
      <p:sp>
        <p:nvSpPr>
          <p:cNvPr id="5" name="Označba mesta datuma 4"/>
          <p:cNvSpPr>
            <a:spLocks noGrp="1"/>
          </p:cNvSpPr>
          <p:nvPr>
            <p:ph type="dt" sz="half" idx="10"/>
          </p:nvPr>
        </p:nvSpPr>
        <p:spPr/>
        <p:txBody>
          <a:bodyPr/>
          <a:lstStyle/>
          <a:p>
            <a:r>
              <a:rPr lang="sl-SI" dirty="0" smtClean="0"/>
              <a:t>26.6.2015</a:t>
            </a:r>
            <a:endParaRPr lang="sl-SI" dirty="0"/>
          </a:p>
        </p:txBody>
      </p:sp>
      <p:sp>
        <p:nvSpPr>
          <p:cNvPr id="6" name="Označba mesta noge 5"/>
          <p:cNvSpPr>
            <a:spLocks noGrp="1"/>
          </p:cNvSpPr>
          <p:nvPr>
            <p:ph type="ftr" sz="quarter" idx="11"/>
          </p:nvPr>
        </p:nvSpPr>
        <p:spPr/>
        <p:txBody>
          <a:bodyPr/>
          <a:lstStyle/>
          <a:p>
            <a:r>
              <a:rPr lang="sl-SI" dirty="0" smtClean="0"/>
              <a:t>Mojca Pozvek, prof. RP</a:t>
            </a:r>
            <a:endParaRPr lang="sl-SI" dirty="0"/>
          </a:p>
        </p:txBody>
      </p:sp>
      <p:sp>
        <p:nvSpPr>
          <p:cNvPr id="7" name="Označba mesta številke diapozitiva 6"/>
          <p:cNvSpPr>
            <a:spLocks noGrp="1"/>
          </p:cNvSpPr>
          <p:nvPr>
            <p:ph type="sldNum" sz="quarter" idx="12"/>
          </p:nvPr>
        </p:nvSpPr>
        <p:spPr/>
        <p:txBody>
          <a:bodyPr/>
          <a:lstStyle/>
          <a:p>
            <a:fld id="{C17AB999-5063-47A3-886E-33D6F28143F1}" type="slidenum">
              <a:rPr lang="sl-SI" smtClean="0"/>
              <a:pPr/>
              <a:t>6</a:t>
            </a:fld>
            <a:endParaRPr lang="sl-SI" dirty="0"/>
          </a:p>
        </p:txBody>
      </p:sp>
      <p:pic>
        <p:nvPicPr>
          <p:cNvPr id="9" name="Slika 8"/>
          <p:cNvPicPr>
            <a:picLocks noChangeAspect="1"/>
          </p:cNvPicPr>
          <p:nvPr/>
        </p:nvPicPr>
        <p:blipFill>
          <a:blip r:embed="rId2" cstate="print">
            <a:extLst>
              <a:ext uri="{28A0092B-C50C-407E-A947-70E740481C1C}">
                <a14:useLocalDpi xmlns="" xmlns:a14="http://schemas.microsoft.com/office/drawing/2010/main"/>
              </a:ext>
            </a:extLst>
          </a:blip>
          <a:stretch>
            <a:fillRect/>
          </a:stretch>
        </p:blipFill>
        <p:spPr>
          <a:xfrm>
            <a:off x="1848971" y="2714300"/>
            <a:ext cx="5446058" cy="3642051"/>
          </a:xfrm>
          <a:prstGeom prst="rect">
            <a:avLst/>
          </a:prstGeom>
        </p:spPr>
      </p:pic>
      <p:sp>
        <p:nvSpPr>
          <p:cNvPr id="11" name="Zaobljen pravokotni oblaček 10"/>
          <p:cNvSpPr/>
          <p:nvPr/>
        </p:nvSpPr>
        <p:spPr>
          <a:xfrm>
            <a:off x="322729" y="1180921"/>
            <a:ext cx="2363321" cy="2054855"/>
          </a:xfrm>
          <a:prstGeom prst="wedgeRoundRectCallout">
            <a:avLst>
              <a:gd name="adj1" fmla="val 62083"/>
              <a:gd name="adj2" fmla="val 33721"/>
              <a:gd name="adj3" fmla="val 16667"/>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sl-SI" sz="2400" dirty="0" smtClean="0">
                <a:latin typeface="Cambria" panose="02040503050406030204" pitchFamily="18" charset="0"/>
              </a:rPr>
              <a:t>Ali veš, zakaj je za martinovo na mizi tudi pečena gos?</a:t>
            </a:r>
            <a:endParaRPr lang="sl-SI" sz="2400" dirty="0">
              <a:latin typeface="Cambria" panose="02040503050406030204" pitchFamily="18" charset="0"/>
            </a:endParaRPr>
          </a:p>
        </p:txBody>
      </p:sp>
      <p:sp>
        <p:nvSpPr>
          <p:cNvPr id="12" name="Zaobljen pravokotni oblaček 11"/>
          <p:cNvSpPr/>
          <p:nvPr/>
        </p:nvSpPr>
        <p:spPr>
          <a:xfrm>
            <a:off x="3452274" y="913696"/>
            <a:ext cx="5691726" cy="1732665"/>
          </a:xfrm>
          <a:prstGeom prst="wedgeRoundRectCallout">
            <a:avLst>
              <a:gd name="adj1" fmla="val -21230"/>
              <a:gd name="adj2" fmla="val 83059"/>
              <a:gd name="adj3" fmla="val 16667"/>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sl-SI" sz="2400" dirty="0" smtClean="0">
                <a:latin typeface="Cambria" panose="02040503050406030204" pitchFamily="18" charset="0"/>
              </a:rPr>
              <a:t>Ko so prišli škofje k Martinu, da bi mu sporočili, da so ga imenovali za škofa, se je v svoji skromnosti skril med gosi, goske pa so ga z gaganjem izdale! </a:t>
            </a:r>
            <a:endParaRPr lang="sl-SI" sz="2400" dirty="0">
              <a:latin typeface="Cambria" panose="02040503050406030204" pitchFamily="18" charset="0"/>
            </a:endParaRPr>
          </a:p>
        </p:txBody>
      </p:sp>
    </p:spTree>
    <p:extLst>
      <p:ext uri="{BB962C8B-B14F-4D97-AF65-F5344CB8AC3E}">
        <p14:creationId xmlns="" xmlns:p14="http://schemas.microsoft.com/office/powerpoint/2010/main" val="67884036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slov 5"/>
          <p:cNvSpPr>
            <a:spLocks noGrp="1"/>
          </p:cNvSpPr>
          <p:nvPr>
            <p:ph type="title"/>
          </p:nvPr>
        </p:nvSpPr>
        <p:spPr>
          <a:xfrm>
            <a:off x="628650" y="145305"/>
            <a:ext cx="7886700" cy="791321"/>
          </a:xfrm>
        </p:spPr>
        <p:txBody>
          <a:bodyPr>
            <a:normAutofit fontScale="90000"/>
          </a:bodyPr>
          <a:lstStyle/>
          <a:p>
            <a:r>
              <a:rPr lang="sl-SI" b="1" dirty="0" smtClean="0">
                <a:solidFill>
                  <a:srgbClr val="FF0000"/>
                </a:solidFill>
                <a:effectLst>
                  <a:outerShdw blurRad="38100" dist="38100" dir="2700000" algn="tl">
                    <a:srgbClr val="000000">
                      <a:alpha val="43137"/>
                    </a:srgbClr>
                  </a:outerShdw>
                </a:effectLst>
                <a:latin typeface="Cambria" panose="02040503050406030204" pitchFamily="18" charset="0"/>
              </a:rPr>
              <a:t>Noč čarovnic (???)</a:t>
            </a:r>
            <a:r>
              <a:rPr lang="sl-SI" b="1" dirty="0" smtClean="0">
                <a:solidFill>
                  <a:schemeClr val="bg1">
                    <a:lumMod val="50000"/>
                  </a:schemeClr>
                </a:solidFill>
                <a:effectLst>
                  <a:outerShdw blurRad="38100" dist="38100" dir="2700000" algn="tl">
                    <a:srgbClr val="000000">
                      <a:alpha val="43137"/>
                    </a:srgbClr>
                  </a:outerShdw>
                </a:effectLst>
                <a:latin typeface="Cambria" panose="02040503050406030204" pitchFamily="18" charset="0"/>
              </a:rPr>
              <a:t>, 31. oktober</a:t>
            </a:r>
            <a:endParaRPr lang="sl-SI" b="1" dirty="0">
              <a:solidFill>
                <a:srgbClr val="FF0000"/>
              </a:solidFill>
              <a:effectLst>
                <a:outerShdw blurRad="38100" dist="38100" dir="2700000" algn="tl">
                  <a:srgbClr val="000000">
                    <a:alpha val="43137"/>
                  </a:srgbClr>
                </a:outerShdw>
              </a:effectLst>
              <a:latin typeface="Cambria" panose="02040503050406030204" pitchFamily="18" charset="0"/>
            </a:endParaRPr>
          </a:p>
        </p:txBody>
      </p:sp>
      <p:sp>
        <p:nvSpPr>
          <p:cNvPr id="7" name="Označba mesta vsebine 6"/>
          <p:cNvSpPr>
            <a:spLocks noGrp="1"/>
          </p:cNvSpPr>
          <p:nvPr>
            <p:ph idx="1"/>
          </p:nvPr>
        </p:nvSpPr>
        <p:spPr>
          <a:xfrm>
            <a:off x="114300" y="936626"/>
            <a:ext cx="5264524" cy="5419725"/>
          </a:xfrm>
          <a:ln>
            <a:solidFill>
              <a:schemeClr val="bg1">
                <a:lumMod val="50000"/>
              </a:schemeClr>
            </a:solidFill>
          </a:ln>
        </p:spPr>
        <p:txBody>
          <a:bodyPr>
            <a:normAutofit lnSpcReduction="10000"/>
          </a:bodyPr>
          <a:lstStyle/>
          <a:p>
            <a:r>
              <a:rPr lang="sl-SI" sz="2500" dirty="0" smtClean="0">
                <a:latin typeface="Cambria" panose="02040503050406030204" pitchFamily="18" charset="0"/>
              </a:rPr>
              <a:t>Ljudska navada, da na predvečer vseh svetih (tj. 31. oktobra zvečer) na okna in pred vrata postavijo izdolbeno bučo s svečo, izhaja iz davnih, </a:t>
            </a:r>
            <a:r>
              <a:rPr lang="sl-SI" sz="2500" b="1" dirty="0" smtClean="0">
                <a:latin typeface="Cambria" panose="02040503050406030204" pitchFamily="18" charset="0"/>
              </a:rPr>
              <a:t>keltskih časov</a:t>
            </a:r>
            <a:r>
              <a:rPr lang="sl-SI" sz="2500" dirty="0" smtClean="0">
                <a:latin typeface="Cambria" panose="02040503050406030204" pitchFamily="18" charset="0"/>
              </a:rPr>
              <a:t>.</a:t>
            </a:r>
          </a:p>
          <a:p>
            <a:r>
              <a:rPr lang="sl-SI" sz="2500" dirty="0" smtClean="0">
                <a:latin typeface="Cambria" panose="02040503050406030204" pitchFamily="18" charset="0"/>
              </a:rPr>
              <a:t>Po keltskem koledarju se naj bi v tem času pričela zima. </a:t>
            </a:r>
            <a:r>
              <a:rPr lang="sl-SI" sz="2500" b="1" dirty="0" smtClean="0">
                <a:latin typeface="Cambria" panose="02040503050406030204" pitchFamily="18" charset="0"/>
              </a:rPr>
              <a:t>To je bil zanje čas  mraza in teme, čas hudobnih duhov in čarovnic, ki so ugrabljale ljudi</a:t>
            </a:r>
            <a:r>
              <a:rPr lang="sl-SI" sz="2500" dirty="0" smtClean="0">
                <a:latin typeface="Cambria" panose="02040503050406030204" pitchFamily="18" charset="0"/>
              </a:rPr>
              <a:t>.</a:t>
            </a:r>
          </a:p>
          <a:p>
            <a:r>
              <a:rPr lang="sl-SI" sz="2500" dirty="0" smtClean="0">
                <a:latin typeface="Cambria" panose="02040503050406030204" pitchFamily="18" charset="0"/>
              </a:rPr>
              <a:t>Da bi jih pregnali, so kurili kresove in skakali čez njih. Šele mnogo kasneje so začeli prižigati sveče v votlih bučah. </a:t>
            </a:r>
            <a:r>
              <a:rPr lang="sl-SI" sz="2500" b="1" dirty="0" smtClean="0">
                <a:latin typeface="Cambria" panose="02040503050406030204" pitchFamily="18" charset="0"/>
              </a:rPr>
              <a:t>Ogenj oz. njegova svetloba je Keltom pomenila sonce.</a:t>
            </a:r>
            <a:endParaRPr lang="sl-SI" sz="2500" b="1" dirty="0">
              <a:latin typeface="Cambria" panose="02040503050406030204" pitchFamily="18" charset="0"/>
            </a:endParaRPr>
          </a:p>
        </p:txBody>
      </p:sp>
      <p:sp>
        <p:nvSpPr>
          <p:cNvPr id="3" name="Označba mesta datuma 2"/>
          <p:cNvSpPr>
            <a:spLocks noGrp="1"/>
          </p:cNvSpPr>
          <p:nvPr>
            <p:ph type="dt" sz="half" idx="10"/>
          </p:nvPr>
        </p:nvSpPr>
        <p:spPr/>
        <p:txBody>
          <a:bodyPr/>
          <a:lstStyle/>
          <a:p>
            <a:r>
              <a:rPr lang="sl-SI" dirty="0" smtClean="0"/>
              <a:t>26.6.2015</a:t>
            </a:r>
            <a:endParaRPr lang="sl-SI" dirty="0"/>
          </a:p>
        </p:txBody>
      </p:sp>
      <p:sp>
        <p:nvSpPr>
          <p:cNvPr id="4" name="Označba mesta noge 3"/>
          <p:cNvSpPr>
            <a:spLocks noGrp="1"/>
          </p:cNvSpPr>
          <p:nvPr>
            <p:ph type="ftr" sz="quarter" idx="11"/>
          </p:nvPr>
        </p:nvSpPr>
        <p:spPr/>
        <p:txBody>
          <a:bodyPr/>
          <a:lstStyle/>
          <a:p>
            <a:r>
              <a:rPr lang="sl-SI" dirty="0" smtClean="0"/>
              <a:t>Mojca Pozvek, prof. RP</a:t>
            </a:r>
            <a:endParaRPr lang="sl-SI" dirty="0"/>
          </a:p>
        </p:txBody>
      </p:sp>
      <p:sp>
        <p:nvSpPr>
          <p:cNvPr id="5" name="Označba mesta številke diapozitiva 4"/>
          <p:cNvSpPr>
            <a:spLocks noGrp="1"/>
          </p:cNvSpPr>
          <p:nvPr>
            <p:ph type="sldNum" sz="quarter" idx="12"/>
          </p:nvPr>
        </p:nvSpPr>
        <p:spPr/>
        <p:txBody>
          <a:bodyPr/>
          <a:lstStyle/>
          <a:p>
            <a:fld id="{C17AB999-5063-47A3-886E-33D6F28143F1}" type="slidenum">
              <a:rPr lang="sl-SI" smtClean="0"/>
              <a:pPr/>
              <a:t>7</a:t>
            </a:fld>
            <a:endParaRPr lang="sl-SI" dirty="0"/>
          </a:p>
        </p:txBody>
      </p:sp>
      <p:pic>
        <p:nvPicPr>
          <p:cNvPr id="2" name="Slika 1"/>
          <p:cNvPicPr>
            <a:picLocks noChangeAspect="1"/>
          </p:cNvPicPr>
          <p:nvPr/>
        </p:nvPicPr>
        <p:blipFill>
          <a:blip r:embed="rId2" cstate="screen">
            <a:extLst>
              <a:ext uri="{28A0092B-C50C-407E-A947-70E740481C1C}">
                <a14:useLocalDpi xmlns="" xmlns:a14="http://schemas.microsoft.com/office/drawing/2010/main"/>
              </a:ext>
            </a:extLst>
          </a:blip>
          <a:stretch>
            <a:fillRect/>
          </a:stretch>
        </p:blipFill>
        <p:spPr>
          <a:xfrm>
            <a:off x="5835315" y="4111448"/>
            <a:ext cx="3024000" cy="1886481"/>
          </a:xfrm>
          <a:prstGeom prst="rect">
            <a:avLst/>
          </a:prstGeom>
          <a:ln>
            <a:noFill/>
          </a:ln>
          <a:effectLst>
            <a:outerShdw blurRad="292100" dist="139700" dir="2700000" algn="tl" rotWithShape="0">
              <a:srgbClr val="333333">
                <a:alpha val="65000"/>
              </a:srgbClr>
            </a:outerShdw>
          </a:effectLst>
        </p:spPr>
      </p:pic>
      <p:pic>
        <p:nvPicPr>
          <p:cNvPr id="9" name="Slika 8"/>
          <p:cNvPicPr>
            <a:picLocks noChangeAspect="1"/>
          </p:cNvPicPr>
          <p:nvPr/>
        </p:nvPicPr>
        <p:blipFill>
          <a:blip r:embed="rId3" cstate="print">
            <a:extLst>
              <a:ext uri="{28A0092B-C50C-407E-A947-70E740481C1C}">
                <a14:useLocalDpi xmlns="" xmlns:a14="http://schemas.microsoft.com/office/drawing/2010/main"/>
              </a:ext>
            </a:extLst>
          </a:blip>
          <a:stretch>
            <a:fillRect/>
          </a:stretch>
        </p:blipFill>
        <p:spPr>
          <a:xfrm>
            <a:off x="5835316" y="1511497"/>
            <a:ext cx="2995864" cy="2244901"/>
          </a:xfrm>
          <a:prstGeom prst="rect">
            <a:avLst/>
          </a:prstGeom>
        </p:spPr>
      </p:pic>
    </p:spTree>
    <p:extLst>
      <p:ext uri="{BB962C8B-B14F-4D97-AF65-F5344CB8AC3E}">
        <p14:creationId xmlns="" xmlns:p14="http://schemas.microsoft.com/office/powerpoint/2010/main" val="413006073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slov 5"/>
          <p:cNvSpPr>
            <a:spLocks noGrp="1"/>
          </p:cNvSpPr>
          <p:nvPr>
            <p:ph type="title"/>
          </p:nvPr>
        </p:nvSpPr>
        <p:spPr>
          <a:xfrm>
            <a:off x="96387" y="217340"/>
            <a:ext cx="8152279" cy="577055"/>
          </a:xfrm>
        </p:spPr>
        <p:txBody>
          <a:bodyPr>
            <a:normAutofit fontScale="90000"/>
          </a:bodyPr>
          <a:lstStyle/>
          <a:p>
            <a:r>
              <a:rPr lang="sl-SI" b="1" dirty="0" smtClean="0">
                <a:effectLst>
                  <a:outerShdw blurRad="38100" dist="38100" dir="2700000" algn="tl">
                    <a:srgbClr val="000000">
                      <a:alpha val="43137"/>
                    </a:srgbClr>
                  </a:outerShdw>
                </a:effectLst>
                <a:latin typeface="Cambria" panose="02040503050406030204" pitchFamily="18" charset="0"/>
              </a:rPr>
              <a:t>Kdo so bili Kelti?</a:t>
            </a:r>
            <a:endParaRPr lang="sl-SI" b="1" dirty="0">
              <a:effectLst>
                <a:outerShdw blurRad="38100" dist="38100" dir="2700000" algn="tl">
                  <a:srgbClr val="000000">
                    <a:alpha val="43137"/>
                  </a:srgbClr>
                </a:outerShdw>
              </a:effectLst>
              <a:latin typeface="Cambria" panose="02040503050406030204" pitchFamily="18" charset="0"/>
            </a:endParaRPr>
          </a:p>
        </p:txBody>
      </p:sp>
      <p:sp>
        <p:nvSpPr>
          <p:cNvPr id="7" name="Označba mesta vsebine 6"/>
          <p:cNvSpPr>
            <a:spLocks noGrp="1"/>
          </p:cNvSpPr>
          <p:nvPr>
            <p:ph idx="1"/>
          </p:nvPr>
        </p:nvSpPr>
        <p:spPr>
          <a:xfrm>
            <a:off x="3697809" y="942181"/>
            <a:ext cx="5365640" cy="4961078"/>
          </a:xfrm>
          <a:ln>
            <a:solidFill>
              <a:schemeClr val="bg1">
                <a:lumMod val="50000"/>
              </a:schemeClr>
            </a:solidFill>
          </a:ln>
        </p:spPr>
        <p:txBody>
          <a:bodyPr>
            <a:noAutofit/>
          </a:bodyPr>
          <a:lstStyle/>
          <a:p>
            <a:r>
              <a:rPr lang="sl-SI" sz="2400" dirty="0" smtClean="0">
                <a:latin typeface="Cambria" panose="02040503050406030204" pitchFamily="18" charset="0"/>
              </a:rPr>
              <a:t>Kelti so bili ljudstvo železne dobe (od 8. do 5. stol. pr. n. š.). </a:t>
            </a:r>
            <a:r>
              <a:rPr lang="sl-SI" sz="2400" dirty="0" smtClean="0">
                <a:solidFill>
                  <a:srgbClr val="C00000"/>
                </a:solidFill>
                <a:latin typeface="Cambria" panose="02040503050406030204" pitchFamily="18" charset="0"/>
              </a:rPr>
              <a:t>Kaj to pomeni?</a:t>
            </a:r>
          </a:p>
          <a:p>
            <a:r>
              <a:rPr lang="sl-SI" sz="2400" dirty="0" smtClean="0">
                <a:latin typeface="Cambria" panose="02040503050406030204" pitchFamily="18" charset="0"/>
              </a:rPr>
              <a:t>Zgodnji Kelti so naseljevali področje današnje vzhodne Francije in Češke.</a:t>
            </a:r>
          </a:p>
          <a:p>
            <a:r>
              <a:rPr lang="sl-SI" sz="2400" dirty="0" smtClean="0">
                <a:latin typeface="Cambria" panose="02040503050406030204" pitchFamily="18" charset="0"/>
              </a:rPr>
              <a:t>Kljub njihovim vojaško osvajalskim pohodom, je bila narava za Kelte nekaj svetega.</a:t>
            </a:r>
          </a:p>
          <a:p>
            <a:r>
              <a:rPr lang="sl-SI" sz="2400" dirty="0">
                <a:latin typeface="Cambria" panose="02040503050406030204" pitchFamily="18" charset="0"/>
              </a:rPr>
              <a:t>Skupaj so živeli s svojimi </a:t>
            </a:r>
            <a:r>
              <a:rPr lang="sl-SI" sz="2400" dirty="0" smtClean="0">
                <a:latin typeface="Cambria" panose="02040503050406030204" pitchFamily="18" charset="0"/>
              </a:rPr>
              <a:t>bogovi, predniki</a:t>
            </a:r>
            <a:r>
              <a:rPr lang="sl-SI" sz="2400" dirty="0">
                <a:latin typeface="Cambria" panose="02040503050406030204" pitchFamily="18" charset="0"/>
              </a:rPr>
              <a:t>, živalmi, drevesi, vse so obravnavali in čutili kot eno. </a:t>
            </a:r>
            <a:r>
              <a:rPr lang="sl-SI" sz="2400" b="1" dirty="0">
                <a:latin typeface="Cambria" panose="02040503050406030204" pitchFamily="18" charset="0"/>
              </a:rPr>
              <a:t>Smisel življenja jim je bila v odkrivanju svetega. </a:t>
            </a:r>
            <a:r>
              <a:rPr lang="sl-SI" sz="2400" dirty="0">
                <a:latin typeface="Cambria" panose="02040503050406030204" pitchFamily="18" charset="0"/>
              </a:rPr>
              <a:t>Prav tako pa so Kelti dobro poznali geometrijo in astronomijo.</a:t>
            </a:r>
            <a:br>
              <a:rPr lang="sl-SI" sz="2400" dirty="0">
                <a:latin typeface="Cambria" panose="02040503050406030204" pitchFamily="18" charset="0"/>
              </a:rPr>
            </a:br>
            <a:endParaRPr lang="sl-SI" sz="2400" dirty="0">
              <a:latin typeface="Cambria" panose="02040503050406030204" pitchFamily="18" charset="0"/>
            </a:endParaRPr>
          </a:p>
        </p:txBody>
      </p:sp>
      <p:sp>
        <p:nvSpPr>
          <p:cNvPr id="3" name="Označba mesta datuma 2"/>
          <p:cNvSpPr>
            <a:spLocks noGrp="1"/>
          </p:cNvSpPr>
          <p:nvPr>
            <p:ph type="dt" sz="half" idx="10"/>
          </p:nvPr>
        </p:nvSpPr>
        <p:spPr/>
        <p:txBody>
          <a:bodyPr/>
          <a:lstStyle/>
          <a:p>
            <a:r>
              <a:rPr lang="sl-SI" dirty="0" smtClean="0"/>
              <a:t>26.6.2015</a:t>
            </a:r>
            <a:endParaRPr lang="sl-SI" dirty="0"/>
          </a:p>
        </p:txBody>
      </p:sp>
      <p:sp>
        <p:nvSpPr>
          <p:cNvPr id="4" name="Označba mesta noge 3"/>
          <p:cNvSpPr>
            <a:spLocks noGrp="1"/>
          </p:cNvSpPr>
          <p:nvPr>
            <p:ph type="ftr" sz="quarter" idx="11"/>
          </p:nvPr>
        </p:nvSpPr>
        <p:spPr/>
        <p:txBody>
          <a:bodyPr/>
          <a:lstStyle/>
          <a:p>
            <a:r>
              <a:rPr lang="sl-SI" dirty="0" smtClean="0"/>
              <a:t>Mojca Pozvek, prof. RP</a:t>
            </a:r>
            <a:endParaRPr lang="sl-SI" dirty="0"/>
          </a:p>
        </p:txBody>
      </p:sp>
      <p:sp>
        <p:nvSpPr>
          <p:cNvPr id="5" name="Označba mesta številke diapozitiva 4"/>
          <p:cNvSpPr>
            <a:spLocks noGrp="1"/>
          </p:cNvSpPr>
          <p:nvPr>
            <p:ph type="sldNum" sz="quarter" idx="12"/>
          </p:nvPr>
        </p:nvSpPr>
        <p:spPr/>
        <p:txBody>
          <a:bodyPr/>
          <a:lstStyle/>
          <a:p>
            <a:fld id="{C17AB999-5063-47A3-886E-33D6F28143F1}" type="slidenum">
              <a:rPr lang="sl-SI" smtClean="0"/>
              <a:pPr/>
              <a:t>8</a:t>
            </a:fld>
            <a:endParaRPr lang="sl-SI" dirty="0"/>
          </a:p>
        </p:txBody>
      </p:sp>
      <p:pic>
        <p:nvPicPr>
          <p:cNvPr id="2" name="Slika 1"/>
          <p:cNvPicPr>
            <a:picLocks noChangeAspect="1"/>
          </p:cNvPicPr>
          <p:nvPr/>
        </p:nvPicPr>
        <p:blipFill>
          <a:blip r:embed="rId2" cstate="print">
            <a:extLst>
              <a:ext uri="{28A0092B-C50C-407E-A947-70E740481C1C}">
                <a14:useLocalDpi xmlns="" xmlns:a14="http://schemas.microsoft.com/office/drawing/2010/main"/>
              </a:ext>
            </a:extLst>
          </a:blip>
          <a:stretch>
            <a:fillRect/>
          </a:stretch>
        </p:blipFill>
        <p:spPr>
          <a:xfrm>
            <a:off x="256425" y="3494751"/>
            <a:ext cx="3281346" cy="2675964"/>
          </a:xfrm>
          <a:prstGeom prst="rect">
            <a:avLst/>
          </a:prstGeom>
          <a:ln>
            <a:noFill/>
          </a:ln>
          <a:effectLst>
            <a:outerShdw blurRad="292100" dist="139700" dir="2700000" algn="tl" rotWithShape="0">
              <a:srgbClr val="333333">
                <a:alpha val="65000"/>
              </a:srgbClr>
            </a:outerShdw>
          </a:effectLst>
        </p:spPr>
      </p:pic>
      <p:pic>
        <p:nvPicPr>
          <p:cNvPr id="8" name="Slika 7"/>
          <p:cNvPicPr>
            <a:picLocks noChangeAspect="1"/>
          </p:cNvPicPr>
          <p:nvPr/>
        </p:nvPicPr>
        <p:blipFill>
          <a:blip r:embed="rId3" cstate="print">
            <a:extLst>
              <a:ext uri="{28A0092B-C50C-407E-A947-70E740481C1C}">
                <a14:useLocalDpi xmlns="" xmlns:a14="http://schemas.microsoft.com/office/drawing/2010/main"/>
              </a:ext>
            </a:extLst>
          </a:blip>
          <a:stretch>
            <a:fillRect/>
          </a:stretch>
        </p:blipFill>
        <p:spPr>
          <a:xfrm>
            <a:off x="96387" y="976958"/>
            <a:ext cx="3601422" cy="215266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 xmlns:p14="http://schemas.microsoft.com/office/powerpoint/2010/main" val="314371093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Effect transition="in" filter="fade">
                                      <p:cBhvr>
                                        <p:cTn id="17"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slov 5"/>
          <p:cNvSpPr>
            <a:spLocks noGrp="1"/>
          </p:cNvSpPr>
          <p:nvPr>
            <p:ph type="title"/>
          </p:nvPr>
        </p:nvSpPr>
        <p:spPr>
          <a:xfrm>
            <a:off x="276725" y="365126"/>
            <a:ext cx="8482263" cy="826000"/>
          </a:xfrm>
        </p:spPr>
        <p:txBody>
          <a:bodyPr>
            <a:noAutofit/>
          </a:bodyPr>
          <a:lstStyle/>
          <a:p>
            <a:pPr algn="ctr"/>
            <a:r>
              <a:rPr lang="sl-SI" sz="2400" b="1" dirty="0" smtClean="0">
                <a:latin typeface="Cambria" panose="02040503050406030204" pitchFamily="18" charset="0"/>
              </a:rPr>
              <a:t>Noč čarovnic in še drugo ljudsko izročilo o bučah s svečo: </a:t>
            </a:r>
            <a:br>
              <a:rPr lang="sl-SI" sz="2400" b="1" dirty="0" smtClean="0">
                <a:latin typeface="Cambria" panose="02040503050406030204" pitchFamily="18" charset="0"/>
              </a:rPr>
            </a:br>
            <a:r>
              <a:rPr lang="sl-SI" sz="2400" b="1" dirty="0" smtClean="0">
                <a:solidFill>
                  <a:srgbClr val="C00000"/>
                </a:solidFill>
                <a:latin typeface="Cambria" panose="02040503050406030204" pitchFamily="18" charset="0"/>
              </a:rPr>
              <a:t>Legenda o skopušnem Jaku</a:t>
            </a:r>
            <a:endParaRPr lang="sl-SI" sz="2400" b="1" dirty="0">
              <a:solidFill>
                <a:srgbClr val="C00000"/>
              </a:solidFill>
              <a:latin typeface="Cambria" panose="02040503050406030204" pitchFamily="18" charset="0"/>
            </a:endParaRPr>
          </a:p>
        </p:txBody>
      </p:sp>
      <p:sp>
        <p:nvSpPr>
          <p:cNvPr id="8" name="Označba mesta vsebine 7"/>
          <p:cNvSpPr>
            <a:spLocks noGrp="1"/>
          </p:cNvSpPr>
          <p:nvPr>
            <p:ph sz="half" idx="2"/>
          </p:nvPr>
        </p:nvSpPr>
        <p:spPr>
          <a:xfrm>
            <a:off x="276726" y="1191126"/>
            <a:ext cx="8590547" cy="5261479"/>
          </a:xfrm>
          <a:blipFill dpi="0" rotWithShape="1">
            <a:blip r:embed="rId2" cstate="screen">
              <a:extLst>
                <a:ext uri="{28A0092B-C50C-407E-A947-70E740481C1C}">
                  <a14:useLocalDpi xmlns="" xmlns:a14="http://schemas.microsoft.com/office/drawing/2010/main"/>
                </a:ext>
              </a:extLst>
            </a:blip>
            <a:srcRect/>
            <a:stretch>
              <a:fillRect/>
            </a:stretch>
          </a:blip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rmAutofit/>
          </a:bodyPr>
          <a:lstStyle/>
          <a:p>
            <a:pPr>
              <a:lnSpc>
                <a:spcPct val="80000"/>
              </a:lnSpc>
              <a:buFontTx/>
              <a:buNone/>
            </a:pPr>
            <a:endParaRPr lang="sl-SI" sz="1500" dirty="0" smtClean="0">
              <a:latin typeface="Candy Round BTN" panose="020F0604020102040306" pitchFamily="34" charset="0"/>
            </a:endParaRPr>
          </a:p>
          <a:p>
            <a:pPr>
              <a:lnSpc>
                <a:spcPct val="80000"/>
              </a:lnSpc>
              <a:buFontTx/>
              <a:buNone/>
            </a:pPr>
            <a:r>
              <a:rPr lang="sl-SI" sz="1500" dirty="0" smtClean="0">
                <a:latin typeface="Candy Round BTN" panose="020F0604020102040306" pitchFamily="34" charset="0"/>
              </a:rPr>
              <a:t>Skopušni </a:t>
            </a:r>
            <a:r>
              <a:rPr lang="sl-SI" sz="1500" dirty="0">
                <a:latin typeface="Candy Round BTN" panose="020F0604020102040306" pitchFamily="34" charset="0"/>
              </a:rPr>
              <a:t>Jaka je bil ubog pijanček, ki jo je rad vsakomur zagodel. Neko noč, bilo je na noč čarovnic, je </a:t>
            </a:r>
            <a:r>
              <a:rPr lang="sl-SI" sz="1500" dirty="0" smtClean="0">
                <a:latin typeface="Candy Round BTN" panose="020F0604020102040306" pitchFamily="34" charset="0"/>
              </a:rPr>
              <a:t>Jaka v </a:t>
            </a:r>
            <a:r>
              <a:rPr lang="sl-SI" sz="1500" dirty="0">
                <a:latin typeface="Candy Round BTN" panose="020F0604020102040306" pitchFamily="34" charset="0"/>
              </a:rPr>
              <a:t>krčmi, kjer </a:t>
            </a:r>
            <a:r>
              <a:rPr lang="sl-SI" sz="1500" dirty="0" smtClean="0">
                <a:latin typeface="Candy Round BTN" panose="020F0604020102040306" pitchFamily="34" charset="0"/>
              </a:rPr>
              <a:t>je </a:t>
            </a:r>
            <a:r>
              <a:rPr lang="sl-SI" sz="1500" dirty="0">
                <a:latin typeface="Candy Round BTN" panose="020F0604020102040306" pitchFamily="34" charset="0"/>
              </a:rPr>
              <a:t>pil, </a:t>
            </a:r>
            <a:endParaRPr lang="sl-SI" sz="1500" dirty="0" smtClean="0">
              <a:latin typeface="Candy Round BTN" panose="020F0604020102040306" pitchFamily="34" charset="0"/>
            </a:endParaRPr>
          </a:p>
          <a:p>
            <a:pPr>
              <a:lnSpc>
                <a:spcPct val="80000"/>
              </a:lnSpc>
              <a:buFontTx/>
              <a:buNone/>
            </a:pPr>
            <a:r>
              <a:rPr lang="sl-SI" sz="1500" dirty="0" smtClean="0">
                <a:latin typeface="Candy Round BTN" panose="020F0604020102040306" pitchFamily="34" charset="0"/>
              </a:rPr>
              <a:t>srečal </a:t>
            </a:r>
            <a:r>
              <a:rPr lang="sl-SI" sz="1500" dirty="0">
                <a:latin typeface="Candy Round BTN" panose="020F0604020102040306" pitchFamily="34" charset="0"/>
              </a:rPr>
              <a:t>Hudiča. Ponudil mu je svojo dušo, če mu Hudič plača pijačo. Hudič se je </a:t>
            </a:r>
            <a:r>
              <a:rPr lang="sl-SI" sz="1500" dirty="0" smtClean="0">
                <a:latin typeface="Candy Round BTN" panose="020F0604020102040306" pitchFamily="34" charset="0"/>
              </a:rPr>
              <a:t>hitro </a:t>
            </a:r>
            <a:r>
              <a:rPr lang="sl-SI" sz="1500" dirty="0">
                <a:latin typeface="Candy Round BTN" panose="020F0604020102040306" pitchFamily="34" charset="0"/>
              </a:rPr>
              <a:t>spremenil v </a:t>
            </a:r>
            <a:r>
              <a:rPr lang="sl-SI" sz="1500" dirty="0" smtClean="0">
                <a:latin typeface="Candy Round BTN" panose="020F0604020102040306" pitchFamily="34" charset="0"/>
              </a:rPr>
              <a:t>zlatnik</a:t>
            </a:r>
            <a:r>
              <a:rPr lang="sl-SI" sz="1500" dirty="0">
                <a:latin typeface="Candy Round BTN" panose="020F0604020102040306" pitchFamily="34" charset="0"/>
              </a:rPr>
              <a:t>, Jaka pa ga </a:t>
            </a:r>
            <a:r>
              <a:rPr lang="sl-SI" sz="1500" dirty="0" smtClean="0">
                <a:latin typeface="Candy Round BTN" panose="020F0604020102040306" pitchFamily="34" charset="0"/>
              </a:rPr>
              <a:t>je </a:t>
            </a:r>
            <a:r>
              <a:rPr lang="sl-SI" sz="1500" dirty="0">
                <a:latin typeface="Candy Round BTN" panose="020F0604020102040306" pitchFamily="34" charset="0"/>
              </a:rPr>
              <a:t>pograbi in </a:t>
            </a:r>
            <a:endParaRPr lang="sl-SI" sz="1500" dirty="0" smtClean="0">
              <a:latin typeface="Candy Round BTN" panose="020F0604020102040306" pitchFamily="34" charset="0"/>
            </a:endParaRPr>
          </a:p>
          <a:p>
            <a:pPr>
              <a:lnSpc>
                <a:spcPct val="80000"/>
              </a:lnSpc>
              <a:buFontTx/>
              <a:buNone/>
            </a:pPr>
            <a:r>
              <a:rPr lang="sl-SI" sz="1500" dirty="0" smtClean="0">
                <a:latin typeface="Candy Round BTN" panose="020F0604020102040306" pitchFamily="34" charset="0"/>
              </a:rPr>
              <a:t>vtaknil </a:t>
            </a:r>
            <a:r>
              <a:rPr lang="sl-SI" sz="1500" dirty="0">
                <a:latin typeface="Candy Round BTN" panose="020F0604020102040306" pitchFamily="34" charset="0"/>
              </a:rPr>
              <a:t>v žep poleg srebrnega križa, ki ga je nosil s seboj. </a:t>
            </a:r>
            <a:r>
              <a:rPr lang="sl-SI" sz="1500" dirty="0" smtClean="0">
                <a:latin typeface="Candy Round BTN" panose="020F0604020102040306" pitchFamily="34" charset="0"/>
              </a:rPr>
              <a:t>Hudič </a:t>
            </a:r>
            <a:r>
              <a:rPr lang="sl-SI" sz="1500" dirty="0">
                <a:latin typeface="Candy Round BTN" panose="020F0604020102040306" pitchFamily="34" charset="0"/>
              </a:rPr>
              <a:t>je ostal brez moči in </a:t>
            </a:r>
            <a:r>
              <a:rPr lang="sl-SI" sz="1500" dirty="0" smtClean="0">
                <a:latin typeface="Candy Round BTN" panose="020F0604020102040306" pitchFamily="34" charset="0"/>
              </a:rPr>
              <a:t>se </a:t>
            </a:r>
            <a:r>
              <a:rPr lang="sl-SI" sz="1500" dirty="0">
                <a:latin typeface="Candy Round BTN" panose="020F0604020102040306" pitchFamily="34" charset="0"/>
              </a:rPr>
              <a:t>ni mogel spremeniti </a:t>
            </a:r>
            <a:r>
              <a:rPr lang="sl-SI" sz="1500" dirty="0" smtClean="0">
                <a:latin typeface="Candy Round BTN" panose="020F0604020102040306" pitchFamily="34" charset="0"/>
              </a:rPr>
              <a:t>nazaj</a:t>
            </a:r>
            <a:r>
              <a:rPr lang="sl-SI" sz="1500" dirty="0">
                <a:latin typeface="Candy Round BTN" panose="020F0604020102040306" pitchFamily="34" charset="0"/>
              </a:rPr>
              <a:t>. Jaka ga je </a:t>
            </a:r>
            <a:endParaRPr lang="sl-SI" sz="1500" dirty="0" smtClean="0">
              <a:latin typeface="Candy Round BTN" panose="020F0604020102040306" pitchFamily="34" charset="0"/>
            </a:endParaRPr>
          </a:p>
          <a:p>
            <a:pPr>
              <a:lnSpc>
                <a:spcPct val="80000"/>
              </a:lnSpc>
              <a:buFontTx/>
              <a:buNone/>
            </a:pPr>
            <a:r>
              <a:rPr lang="sl-SI" sz="1500" dirty="0" smtClean="0">
                <a:latin typeface="Candy Round BTN" panose="020F0604020102040306" pitchFamily="34" charset="0"/>
              </a:rPr>
              <a:t>izpustil </a:t>
            </a:r>
            <a:r>
              <a:rPr lang="sl-SI" sz="1500" dirty="0">
                <a:latin typeface="Candy Round BTN" panose="020F0604020102040306" pitchFamily="34" charset="0"/>
              </a:rPr>
              <a:t>šele, ko mu je Hudič obljubil, </a:t>
            </a:r>
            <a:r>
              <a:rPr lang="sl-SI" sz="1500" dirty="0" smtClean="0">
                <a:latin typeface="Candy Round BTN" panose="020F0604020102040306" pitchFamily="34" charset="0"/>
              </a:rPr>
              <a:t>da </a:t>
            </a:r>
            <a:r>
              <a:rPr lang="sl-SI" sz="1500" dirty="0">
                <a:latin typeface="Candy Round BTN" panose="020F0604020102040306" pitchFamily="34" charset="0"/>
              </a:rPr>
              <a:t>njegove duše ne bo zahteval </a:t>
            </a:r>
            <a:r>
              <a:rPr lang="sl-SI" sz="1500" dirty="0" smtClean="0">
                <a:latin typeface="Candy Round BTN" panose="020F0604020102040306" pitchFamily="34" charset="0"/>
              </a:rPr>
              <a:t>naslednjih </a:t>
            </a:r>
            <a:r>
              <a:rPr lang="sl-SI" sz="1500" dirty="0">
                <a:latin typeface="Candy Round BTN" panose="020F0604020102040306" pitchFamily="34" charset="0"/>
              </a:rPr>
              <a:t>deset let. Hudič je </a:t>
            </a:r>
            <a:r>
              <a:rPr lang="sl-SI" sz="1500" dirty="0" smtClean="0">
                <a:latin typeface="Candy Round BTN" panose="020F0604020102040306" pitchFamily="34" charset="0"/>
              </a:rPr>
              <a:t>privolil. Ko </a:t>
            </a:r>
            <a:r>
              <a:rPr lang="sl-SI" sz="1500" dirty="0">
                <a:latin typeface="Candy Round BTN" panose="020F0604020102040306" pitchFamily="34" charset="0"/>
              </a:rPr>
              <a:t>sta se čez deset let </a:t>
            </a:r>
            <a:endParaRPr lang="sl-SI" sz="1500" dirty="0" smtClean="0">
              <a:latin typeface="Candy Round BTN" panose="020F0604020102040306" pitchFamily="34" charset="0"/>
            </a:endParaRPr>
          </a:p>
          <a:p>
            <a:pPr>
              <a:lnSpc>
                <a:spcPct val="80000"/>
              </a:lnSpc>
              <a:buFontTx/>
              <a:buNone/>
            </a:pPr>
            <a:r>
              <a:rPr lang="sl-SI" sz="1500" dirty="0" smtClean="0">
                <a:latin typeface="Candy Round BTN" panose="020F0604020102040306" pitchFamily="34" charset="0"/>
              </a:rPr>
              <a:t>srečala</a:t>
            </a:r>
            <a:r>
              <a:rPr lang="sl-SI" sz="1500" dirty="0">
                <a:latin typeface="Candy Round BTN" panose="020F0604020102040306" pitchFamily="34" charset="0"/>
              </a:rPr>
              <a:t>, je Jaka hodil po vaški cesti. Hudič mu je hotel vzeti dušo, toda Jaka ga je </a:t>
            </a:r>
            <a:r>
              <a:rPr lang="sl-SI" sz="1500" dirty="0" smtClean="0">
                <a:latin typeface="Candy Round BTN" panose="020F0604020102040306" pitchFamily="34" charset="0"/>
              </a:rPr>
              <a:t>spet presenetil</a:t>
            </a:r>
            <a:r>
              <a:rPr lang="sl-SI" sz="1500" dirty="0">
                <a:latin typeface="Candy Round BTN" panose="020F0604020102040306" pitchFamily="34" charset="0"/>
              </a:rPr>
              <a:t>.  Rekel mu je: “Šel bom, ampak </a:t>
            </a:r>
            <a:endParaRPr lang="sl-SI" sz="1500" dirty="0" smtClean="0">
              <a:latin typeface="Candy Round BTN" panose="020F0604020102040306" pitchFamily="34" charset="0"/>
            </a:endParaRPr>
          </a:p>
          <a:p>
            <a:pPr>
              <a:lnSpc>
                <a:spcPct val="80000"/>
              </a:lnSpc>
              <a:buFontTx/>
              <a:buNone/>
            </a:pPr>
            <a:r>
              <a:rPr lang="sl-SI" sz="1500" dirty="0" smtClean="0">
                <a:latin typeface="Candy Round BTN" panose="020F0604020102040306" pitchFamily="34" charset="0"/>
              </a:rPr>
              <a:t>preden </a:t>
            </a:r>
            <a:r>
              <a:rPr lang="sl-SI" sz="1500" dirty="0">
                <a:latin typeface="Candy Round BTN" panose="020F0604020102040306" pitchFamily="34" charset="0"/>
              </a:rPr>
              <a:t>greva, prosim, če mi odtrgaš eno jabolko s tega </a:t>
            </a:r>
            <a:r>
              <a:rPr lang="sl-SI" sz="1500" dirty="0" smtClean="0">
                <a:latin typeface="Candy Round BTN" panose="020F0604020102040306" pitchFamily="34" charset="0"/>
              </a:rPr>
              <a:t>drevesa</a:t>
            </a:r>
            <a:r>
              <a:rPr lang="sl-SI" sz="1500" dirty="0">
                <a:latin typeface="Candy Round BTN" panose="020F0604020102040306" pitchFamily="34" charset="0"/>
              </a:rPr>
              <a:t>.” Hudič, </a:t>
            </a:r>
            <a:r>
              <a:rPr lang="sl-SI" sz="1500" dirty="0" smtClean="0">
                <a:latin typeface="Candy Round BTN" panose="020F0604020102040306" pitchFamily="34" charset="0"/>
              </a:rPr>
              <a:t>ki </a:t>
            </a:r>
            <a:r>
              <a:rPr lang="sl-SI" sz="1500" dirty="0">
                <a:latin typeface="Candy Round BTN" panose="020F0604020102040306" pitchFamily="34" charset="0"/>
              </a:rPr>
              <a:t>je bil prepričan, da nima kaj izgubiti, je skočil na drevo, </a:t>
            </a:r>
            <a:endParaRPr lang="sl-SI" sz="1500" dirty="0" smtClean="0">
              <a:latin typeface="Candy Round BTN" panose="020F0604020102040306" pitchFamily="34" charset="0"/>
            </a:endParaRPr>
          </a:p>
          <a:p>
            <a:pPr>
              <a:lnSpc>
                <a:spcPct val="80000"/>
              </a:lnSpc>
              <a:buFontTx/>
              <a:buNone/>
            </a:pPr>
            <a:r>
              <a:rPr lang="sl-SI" sz="1500" dirty="0" smtClean="0">
                <a:latin typeface="Candy Round BTN" panose="020F0604020102040306" pitchFamily="34" charset="0"/>
              </a:rPr>
              <a:t>da </a:t>
            </a:r>
            <a:r>
              <a:rPr lang="sl-SI" sz="1500" dirty="0">
                <a:latin typeface="Candy Round BTN" panose="020F0604020102040306" pitchFamily="34" charset="0"/>
              </a:rPr>
              <a:t>bi odtrgal jabolko. Jaka pa </a:t>
            </a:r>
            <a:r>
              <a:rPr lang="sl-SI" sz="1500" dirty="0" smtClean="0">
                <a:latin typeface="Candy Round BTN" panose="020F0604020102040306" pitchFamily="34" charset="0"/>
              </a:rPr>
              <a:t>je </a:t>
            </a:r>
            <a:r>
              <a:rPr lang="sl-SI" sz="1500" dirty="0">
                <a:latin typeface="Candy Round BTN" panose="020F0604020102040306" pitchFamily="34" charset="0"/>
              </a:rPr>
              <a:t>hitro okrog jablane položil </a:t>
            </a:r>
            <a:r>
              <a:rPr lang="sl-SI" sz="1500" dirty="0" smtClean="0">
                <a:latin typeface="Candy Round BTN" panose="020F0604020102040306" pitchFamily="34" charset="0"/>
              </a:rPr>
              <a:t>križe iz </a:t>
            </a:r>
            <a:r>
              <a:rPr lang="sl-SI" sz="1500" dirty="0">
                <a:latin typeface="Candy Round BTN" panose="020F0604020102040306" pitchFamily="34" charset="0"/>
              </a:rPr>
              <a:t>vejic in tako zopet ujel Hudiča. Tokrat je zahteval, da mu Hudič </a:t>
            </a:r>
            <a:endParaRPr lang="sl-SI" sz="1500" dirty="0" smtClean="0">
              <a:latin typeface="Candy Round BTN" panose="020F0604020102040306" pitchFamily="34" charset="0"/>
            </a:endParaRPr>
          </a:p>
          <a:p>
            <a:pPr>
              <a:lnSpc>
                <a:spcPct val="80000"/>
              </a:lnSpc>
              <a:buFontTx/>
              <a:buNone/>
            </a:pPr>
            <a:r>
              <a:rPr lang="sl-SI" sz="1500" dirty="0" smtClean="0">
                <a:latin typeface="Candy Round BTN" panose="020F0604020102040306" pitchFamily="34" charset="0"/>
              </a:rPr>
              <a:t>obljubi</a:t>
            </a:r>
            <a:r>
              <a:rPr lang="sl-SI" sz="1500" dirty="0">
                <a:latin typeface="Candy Round BTN" panose="020F0604020102040306" pitchFamily="34" charset="0"/>
              </a:rPr>
              <a:t>, da ne bo vzel njegove duše, ko bo </a:t>
            </a:r>
            <a:r>
              <a:rPr lang="sl-SI" sz="1500" dirty="0" smtClean="0">
                <a:latin typeface="Candy Round BTN" panose="020F0604020102040306" pitchFamily="34" charset="0"/>
              </a:rPr>
              <a:t>umrl</a:t>
            </a:r>
            <a:r>
              <a:rPr lang="sl-SI" sz="1500" dirty="0">
                <a:latin typeface="Candy Round BTN" panose="020F0604020102040306" pitchFamily="34" charset="0"/>
              </a:rPr>
              <a:t>. Hudič </a:t>
            </a:r>
            <a:r>
              <a:rPr lang="sl-SI" sz="1500" dirty="0" smtClean="0">
                <a:latin typeface="Candy Round BTN" panose="020F0604020102040306" pitchFamily="34" charset="0"/>
              </a:rPr>
              <a:t>je </a:t>
            </a:r>
            <a:r>
              <a:rPr lang="sl-SI" sz="1500" dirty="0">
                <a:latin typeface="Candy Round BTN" panose="020F0604020102040306" pitchFamily="34" charset="0"/>
              </a:rPr>
              <a:t>godrnjaje </a:t>
            </a:r>
            <a:r>
              <a:rPr lang="sl-SI" sz="1500" dirty="0" smtClean="0">
                <a:latin typeface="Candy Round BTN" panose="020F0604020102040306" pitchFamily="34" charset="0"/>
              </a:rPr>
              <a:t>privolil. Ko </a:t>
            </a:r>
            <a:r>
              <a:rPr lang="sl-SI" sz="1500" dirty="0">
                <a:latin typeface="Candy Round BTN" panose="020F0604020102040306" pitchFamily="34" charset="0"/>
              </a:rPr>
              <a:t>je Jaka veliko let kasneje umrl, je šel do vrat v </a:t>
            </a:r>
            <a:endParaRPr lang="sl-SI" sz="1500" dirty="0" smtClean="0">
              <a:latin typeface="Candy Round BTN" panose="020F0604020102040306" pitchFamily="34" charset="0"/>
            </a:endParaRPr>
          </a:p>
          <a:p>
            <a:pPr>
              <a:lnSpc>
                <a:spcPct val="80000"/>
              </a:lnSpc>
              <a:buFontTx/>
              <a:buNone/>
            </a:pPr>
            <a:r>
              <a:rPr lang="sl-SI" sz="1500" dirty="0" smtClean="0">
                <a:latin typeface="Candy Round BTN" panose="020F0604020102040306" pitchFamily="34" charset="0"/>
              </a:rPr>
              <a:t>nebesa</a:t>
            </a:r>
            <a:r>
              <a:rPr lang="sl-SI" sz="1500" dirty="0">
                <a:latin typeface="Candy Round BTN" panose="020F0604020102040306" pitchFamily="34" charset="0"/>
              </a:rPr>
              <a:t>, vendar so ga zavrnili, ker je celo življenje pil, </a:t>
            </a:r>
            <a:r>
              <a:rPr lang="sl-SI" sz="1500" dirty="0" smtClean="0">
                <a:latin typeface="Candy Round BTN" panose="020F0604020102040306" pitchFamily="34" charset="0"/>
              </a:rPr>
              <a:t>bil </a:t>
            </a:r>
            <a:r>
              <a:rPr lang="sl-SI" sz="1500" dirty="0">
                <a:latin typeface="Candy Round BTN" panose="020F0604020102040306" pitchFamily="34" charset="0"/>
              </a:rPr>
              <a:t>goljufiv in </a:t>
            </a:r>
            <a:r>
              <a:rPr lang="sl-SI" sz="1500" dirty="0" smtClean="0">
                <a:latin typeface="Candy Round BTN" panose="020F0604020102040306" pitchFamily="34" charset="0"/>
              </a:rPr>
              <a:t>stiskaški</a:t>
            </a:r>
            <a:r>
              <a:rPr lang="sl-SI" sz="1500" dirty="0">
                <a:latin typeface="Candy Round BTN" panose="020F0604020102040306" pitchFamily="34" charset="0"/>
              </a:rPr>
              <a:t>. Tako se je Jaka obrnil in šel v pekel in vprašal Hudiča, </a:t>
            </a:r>
            <a:endParaRPr lang="sl-SI" sz="1500" dirty="0" smtClean="0">
              <a:latin typeface="Candy Round BTN" panose="020F0604020102040306" pitchFamily="34" charset="0"/>
            </a:endParaRPr>
          </a:p>
          <a:p>
            <a:pPr>
              <a:lnSpc>
                <a:spcPct val="80000"/>
              </a:lnSpc>
              <a:buFontTx/>
              <a:buNone/>
            </a:pPr>
            <a:r>
              <a:rPr lang="sl-SI" sz="1500" dirty="0" smtClean="0">
                <a:latin typeface="Candy Round BTN" panose="020F0604020102040306" pitchFamily="34" charset="0"/>
              </a:rPr>
              <a:t>če </a:t>
            </a:r>
            <a:r>
              <a:rPr lang="sl-SI" sz="1500" dirty="0">
                <a:latin typeface="Candy Round BTN" panose="020F0604020102040306" pitchFamily="34" charset="0"/>
              </a:rPr>
              <a:t>ga vzame on. Vendar ga je Hudič spomnil </a:t>
            </a:r>
            <a:r>
              <a:rPr lang="sl-SI" sz="1500" dirty="0" smtClean="0">
                <a:latin typeface="Candy Round BTN" panose="020F0604020102040306" pitchFamily="34" charset="0"/>
              </a:rPr>
              <a:t>na obljubo </a:t>
            </a:r>
            <a:r>
              <a:rPr lang="sl-SI" sz="1500" dirty="0">
                <a:latin typeface="Candy Round BTN" panose="020F0604020102040306" pitchFamily="34" charset="0"/>
              </a:rPr>
              <a:t>in ga ni hotel vzeti.</a:t>
            </a:r>
          </a:p>
          <a:p>
            <a:pPr>
              <a:lnSpc>
                <a:spcPct val="80000"/>
              </a:lnSpc>
              <a:buFontTx/>
              <a:buNone/>
            </a:pPr>
            <a:r>
              <a:rPr lang="sl-SI" sz="1500" dirty="0">
                <a:latin typeface="Candy Round BTN" panose="020F0604020102040306" pitchFamily="34" charset="0"/>
              </a:rPr>
              <a:t>“Ampak, kam bom pa šel?” je prestrašeno vprašal Jaka.</a:t>
            </a:r>
          </a:p>
          <a:p>
            <a:pPr>
              <a:lnSpc>
                <a:spcPct val="80000"/>
              </a:lnSpc>
              <a:buFontTx/>
              <a:buNone/>
            </a:pPr>
            <a:r>
              <a:rPr lang="sl-SI" sz="1500" dirty="0">
                <a:latin typeface="Candy Round BTN" panose="020F0604020102040306" pitchFamily="34" charset="0"/>
              </a:rPr>
              <a:t>“Tja, od koder si prišel,” mu je rekel Hudič.</a:t>
            </a:r>
          </a:p>
          <a:p>
            <a:pPr>
              <a:lnSpc>
                <a:spcPct val="80000"/>
              </a:lnSpc>
              <a:buFontTx/>
              <a:buNone/>
            </a:pPr>
            <a:r>
              <a:rPr lang="sl-SI" sz="1500" dirty="0">
                <a:latin typeface="Candy Round BTN" panose="020F0604020102040306" pitchFamily="34" charset="0"/>
              </a:rPr>
              <a:t>Ker je bilo vetrovno in temno kot v rogu, je Jaka prosi Hudiča, naj mu da luč, da bo laže našel pot nazaj. Preden je </a:t>
            </a:r>
            <a:r>
              <a:rPr lang="sl-SI" sz="1500" dirty="0" smtClean="0">
                <a:latin typeface="Candy Round BTN" panose="020F0604020102040306" pitchFamily="34" charset="0"/>
              </a:rPr>
              <a:t>Hudič </a:t>
            </a:r>
            <a:r>
              <a:rPr lang="sl-SI" sz="1500" dirty="0">
                <a:latin typeface="Candy Round BTN" panose="020F0604020102040306" pitchFamily="34" charset="0"/>
              </a:rPr>
              <a:t>pred Jako </a:t>
            </a:r>
            <a:endParaRPr lang="sl-SI" sz="1500" dirty="0" smtClean="0">
              <a:latin typeface="Candy Round BTN" panose="020F0604020102040306" pitchFamily="34" charset="0"/>
            </a:endParaRPr>
          </a:p>
          <a:p>
            <a:pPr>
              <a:lnSpc>
                <a:spcPct val="80000"/>
              </a:lnSpc>
              <a:buFontTx/>
              <a:buNone/>
            </a:pPr>
            <a:r>
              <a:rPr lang="sl-SI" sz="1500" dirty="0" smtClean="0">
                <a:latin typeface="Candy Round BTN" panose="020F0604020102040306" pitchFamily="34" charset="0"/>
              </a:rPr>
              <a:t>zaloputnil </a:t>
            </a:r>
            <a:r>
              <a:rPr lang="sl-SI" sz="1500" dirty="0">
                <a:latin typeface="Candy Round BTN" panose="020F0604020102040306" pitchFamily="34" charset="0"/>
              </a:rPr>
              <a:t>vrata, mu je vrgel ogorek iz dna pekla. Jaka ga je položil v bučo, ki je bila že votla, saj jo </a:t>
            </a:r>
            <a:r>
              <a:rPr lang="sl-SI" sz="1500" dirty="0" smtClean="0">
                <a:latin typeface="Candy Round BTN" panose="020F0604020102040306" pitchFamily="34" charset="0"/>
              </a:rPr>
              <a:t>je </a:t>
            </a:r>
            <a:r>
              <a:rPr lang="sl-SI" sz="1500" dirty="0">
                <a:latin typeface="Candy Round BTN" panose="020F0604020102040306" pitchFamily="34" charset="0"/>
              </a:rPr>
              <a:t>na poti </a:t>
            </a:r>
            <a:r>
              <a:rPr lang="sl-SI" sz="1500" dirty="0" smtClean="0">
                <a:latin typeface="Candy Round BTN" panose="020F0604020102040306" pitchFamily="34" charset="0"/>
              </a:rPr>
              <a:t>jedel. Od </a:t>
            </a:r>
            <a:r>
              <a:rPr lang="sl-SI" sz="1500" dirty="0">
                <a:latin typeface="Candy Round BTN" panose="020F0604020102040306" pitchFamily="34" charset="0"/>
              </a:rPr>
              <a:t>tega dne je </a:t>
            </a:r>
            <a:endParaRPr lang="sl-SI" sz="1500" dirty="0" smtClean="0">
              <a:latin typeface="Candy Round BTN" panose="020F0604020102040306" pitchFamily="34" charset="0"/>
            </a:endParaRPr>
          </a:p>
          <a:p>
            <a:pPr>
              <a:lnSpc>
                <a:spcPct val="80000"/>
              </a:lnSpc>
              <a:buFontTx/>
              <a:buNone/>
            </a:pPr>
            <a:r>
              <a:rPr lang="sl-SI" sz="1500" dirty="0" smtClean="0">
                <a:latin typeface="Candy Round BTN" panose="020F0604020102040306" pitchFamily="34" charset="0"/>
              </a:rPr>
              <a:t>Jaka </a:t>
            </a:r>
            <a:r>
              <a:rPr lang="sl-SI" sz="1500" dirty="0">
                <a:latin typeface="Candy Round BTN" panose="020F0604020102040306" pitchFamily="34" charset="0"/>
              </a:rPr>
              <a:t>obsojen na večno romanje, saj ne more ne v nebesa, ne v pekel. Vse kar ima, je svetilka iz </a:t>
            </a:r>
            <a:r>
              <a:rPr lang="sl-SI" sz="1500" dirty="0" smtClean="0">
                <a:latin typeface="Candy Round BTN" panose="020F0604020102040306" pitchFamily="34" charset="0"/>
              </a:rPr>
              <a:t>buče</a:t>
            </a:r>
            <a:r>
              <a:rPr lang="sl-SI" sz="1500" dirty="0">
                <a:latin typeface="Candy Round BTN" panose="020F0604020102040306" pitchFamily="34" charset="0"/>
              </a:rPr>
              <a:t>, ki mu v temi osvetljuje pot.</a:t>
            </a:r>
          </a:p>
          <a:p>
            <a:endParaRPr lang="sl-SI" sz="1200" dirty="0"/>
          </a:p>
        </p:txBody>
      </p:sp>
      <p:sp>
        <p:nvSpPr>
          <p:cNvPr id="3" name="Označba mesta datuma 2"/>
          <p:cNvSpPr>
            <a:spLocks noGrp="1"/>
          </p:cNvSpPr>
          <p:nvPr>
            <p:ph type="dt" sz="half" idx="10"/>
          </p:nvPr>
        </p:nvSpPr>
        <p:spPr/>
        <p:txBody>
          <a:bodyPr/>
          <a:lstStyle/>
          <a:p>
            <a:r>
              <a:rPr lang="sl-SI" dirty="0" smtClean="0"/>
              <a:t>26.6.2015</a:t>
            </a:r>
            <a:endParaRPr lang="sl-SI" dirty="0"/>
          </a:p>
        </p:txBody>
      </p:sp>
      <p:sp>
        <p:nvSpPr>
          <p:cNvPr id="4" name="Označba mesta noge 3"/>
          <p:cNvSpPr>
            <a:spLocks noGrp="1"/>
          </p:cNvSpPr>
          <p:nvPr>
            <p:ph type="ftr" sz="quarter" idx="11"/>
          </p:nvPr>
        </p:nvSpPr>
        <p:spPr/>
        <p:txBody>
          <a:bodyPr/>
          <a:lstStyle/>
          <a:p>
            <a:r>
              <a:rPr lang="sl-SI" dirty="0" smtClean="0"/>
              <a:t>Mojca Pozvek, prof. RP</a:t>
            </a:r>
            <a:endParaRPr lang="sl-SI" dirty="0"/>
          </a:p>
        </p:txBody>
      </p:sp>
      <p:sp>
        <p:nvSpPr>
          <p:cNvPr id="5" name="Označba mesta številke diapozitiva 4"/>
          <p:cNvSpPr>
            <a:spLocks noGrp="1"/>
          </p:cNvSpPr>
          <p:nvPr>
            <p:ph type="sldNum" sz="quarter" idx="12"/>
          </p:nvPr>
        </p:nvSpPr>
        <p:spPr/>
        <p:txBody>
          <a:bodyPr/>
          <a:lstStyle/>
          <a:p>
            <a:fld id="{C17AB999-5063-47A3-886E-33D6F28143F1}" type="slidenum">
              <a:rPr lang="sl-SI" smtClean="0"/>
              <a:pPr/>
              <a:t>9</a:t>
            </a:fld>
            <a:endParaRPr lang="sl-SI" dirty="0"/>
          </a:p>
        </p:txBody>
      </p:sp>
      <p:pic>
        <p:nvPicPr>
          <p:cNvPr id="12" name="Slika 11"/>
          <p:cNvPicPr>
            <a:picLocks noChangeAspect="1"/>
          </p:cNvPicPr>
          <p:nvPr/>
        </p:nvPicPr>
        <p:blipFill>
          <a:blip r:embed="rId3" cstate="screen">
            <a:extLst>
              <a:ext uri="{28A0092B-C50C-407E-A947-70E740481C1C}">
                <a14:useLocalDpi xmlns="" xmlns:a14="http://schemas.microsoft.com/office/drawing/2010/main"/>
              </a:ext>
            </a:extLst>
          </a:blip>
          <a:stretch>
            <a:fillRect/>
          </a:stretch>
        </p:blipFill>
        <p:spPr>
          <a:xfrm>
            <a:off x="7700211" y="4149135"/>
            <a:ext cx="961168" cy="1138984"/>
          </a:xfrm>
          <a:prstGeom prst="rect">
            <a:avLst/>
          </a:prstGeom>
          <a:effectLst>
            <a:softEdge rad="127000"/>
          </a:effectLst>
        </p:spPr>
      </p:pic>
    </p:spTree>
    <p:extLst>
      <p:ext uri="{BB962C8B-B14F-4D97-AF65-F5344CB8AC3E}">
        <p14:creationId xmlns="" xmlns:p14="http://schemas.microsoft.com/office/powerpoint/2010/main" val="209922954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ova tema">
  <a:themeElements>
    <a:clrScheme name="Officeova tem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ova tema">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ova 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isarna">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497</TotalTime>
  <Words>2694</Words>
  <Application>Microsoft Office PowerPoint</Application>
  <PresentationFormat>Diaprojekcija na zaslonu (4:3)</PresentationFormat>
  <Paragraphs>346</Paragraphs>
  <Slides>29</Slides>
  <Notes>1</Notes>
  <HiddenSlides>0</HiddenSlides>
  <MMClips>0</MMClips>
  <ScaleCrop>false</ScaleCrop>
  <HeadingPairs>
    <vt:vector size="4" baseType="variant">
      <vt:variant>
        <vt:lpstr>Tema</vt:lpstr>
      </vt:variant>
      <vt:variant>
        <vt:i4>1</vt:i4>
      </vt:variant>
      <vt:variant>
        <vt:lpstr>Naslovi diapozitivov</vt:lpstr>
      </vt:variant>
      <vt:variant>
        <vt:i4>29</vt:i4>
      </vt:variant>
    </vt:vector>
  </HeadingPairs>
  <TitlesOfParts>
    <vt:vector size="30" baseType="lpstr">
      <vt:lpstr>Officeova tema</vt:lpstr>
      <vt:lpstr>Diapozitiv 1</vt:lpstr>
      <vt:lpstr>Pregled ljudskih šeg in praznikov</vt:lpstr>
      <vt:lpstr>Diapozitiv 3</vt:lpstr>
      <vt:lpstr>MARTINOVO, 11. november</vt:lpstr>
      <vt:lpstr>Kdo je bil sveti Martin?</vt:lpstr>
      <vt:lpstr>Martinova gos</vt:lpstr>
      <vt:lpstr>Noč čarovnic (???), 31. oktober</vt:lpstr>
      <vt:lpstr>Kdo so bili Kelti?</vt:lpstr>
      <vt:lpstr>Noč čarovnic in še drugo ljudsko izročilo o bučah s svečo:  Legenda o skopušnem Jaku</vt:lpstr>
      <vt:lpstr>Vsi sveti, 1. november</vt:lpstr>
      <vt:lpstr>Diapozitiv 11</vt:lpstr>
      <vt:lpstr>Miklavž, 6. december</vt:lpstr>
      <vt:lpstr>Kdo je bil Miklavž?</vt:lpstr>
      <vt:lpstr>BOŽIČ, 25. december</vt:lpstr>
      <vt:lpstr>Sveti večer, 24. december</vt:lpstr>
      <vt:lpstr>BOŽIČNI OBIČAJI</vt:lpstr>
      <vt:lpstr>BOŽIČNI OBIČAJI</vt:lpstr>
      <vt:lpstr>SILVESTROVO, 31. december in NOVO LETO</vt:lpstr>
      <vt:lpstr>Diapozitiv 19</vt:lpstr>
      <vt:lpstr>VALENTINOVO, 14. februar</vt:lpstr>
      <vt:lpstr>Kdo je bil sv. Valentin?</vt:lpstr>
      <vt:lpstr>PUST, februar ali marec</vt:lpstr>
      <vt:lpstr>SLOVENSKE PUSTNE ŠEME</vt:lpstr>
      <vt:lpstr>Diapozitiv 24</vt:lpstr>
      <vt:lpstr>CVETNA NEDELJA, marec ali april</vt:lpstr>
      <vt:lpstr>VELIKA NOČ,  prva nedelja po prvi polni pomladanski luni</vt:lpstr>
      <vt:lpstr>SIMBOLI VELIKE NOČI</vt:lpstr>
      <vt:lpstr>VELIKONOČNI OBIČAJI</vt:lpstr>
      <vt:lpstr>Diapozitiv 29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PowerPointova predstavitev</dc:title>
  <dc:creator>Ucitelj</dc:creator>
  <cp:lastModifiedBy>Lenvoo</cp:lastModifiedBy>
  <cp:revision>85</cp:revision>
  <dcterms:created xsi:type="dcterms:W3CDTF">2015-06-26T18:24:10Z</dcterms:created>
  <dcterms:modified xsi:type="dcterms:W3CDTF">2020-05-13T08:12:47Z</dcterms:modified>
</cp:coreProperties>
</file>