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6"/>
  </p:notesMasterIdLst>
  <p:sldIdLst>
    <p:sldId id="256" r:id="rId2"/>
    <p:sldId id="258" r:id="rId3"/>
    <p:sldId id="257" r:id="rId4"/>
    <p:sldId id="259" r:id="rId5"/>
    <p:sldId id="260" r:id="rId6"/>
    <p:sldId id="261" r:id="rId7"/>
    <p:sldId id="262" r:id="rId8"/>
    <p:sldId id="263" r:id="rId9"/>
    <p:sldId id="265" r:id="rId10"/>
    <p:sldId id="266" r:id="rId11"/>
    <p:sldId id="267" r:id="rId12"/>
    <p:sldId id="269" r:id="rId13"/>
    <p:sldId id="268" r:id="rId14"/>
    <p:sldId id="271" r:id="rId15"/>
    <p:sldId id="270" r:id="rId16"/>
    <p:sldId id="272" r:id="rId17"/>
    <p:sldId id="273" r:id="rId18"/>
    <p:sldId id="274" r:id="rId19"/>
    <p:sldId id="279" r:id="rId20"/>
    <p:sldId id="280" r:id="rId21"/>
    <p:sldId id="275" r:id="rId22"/>
    <p:sldId id="278" r:id="rId23"/>
    <p:sldId id="276" r:id="rId24"/>
    <p:sldId id="281" r:id="rId2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73" autoAdjust="0"/>
  </p:normalViewPr>
  <p:slideViewPr>
    <p:cSldViewPr snapToGrid="0">
      <p:cViewPr varScale="1">
        <p:scale>
          <a:sx n="60" d="100"/>
          <a:sy n="60" d="100"/>
        </p:scale>
        <p:origin x="11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4AE4C-8776-4BFC-B87B-A5ADFC16951B}" type="datetimeFigureOut">
              <a:rPr lang="sl-SI" smtClean="0"/>
              <a:t>19. 04. 2020</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D186F-3193-4232-9005-F96C1C103C17}" type="slidenum">
              <a:rPr lang="sl-SI" smtClean="0"/>
              <a:t>‹#›</a:t>
            </a:fld>
            <a:endParaRPr lang="sl-SI"/>
          </a:p>
        </p:txBody>
      </p:sp>
    </p:spTree>
    <p:extLst>
      <p:ext uri="{BB962C8B-B14F-4D97-AF65-F5344CB8AC3E}">
        <p14:creationId xmlns:p14="http://schemas.microsoft.com/office/powerpoint/2010/main" val="118007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Pozdravljeni, dragi učenci. Danes bomo</a:t>
            </a:r>
            <a:r>
              <a:rPr lang="sl-SI" baseline="0" dirty="0" smtClean="0"/>
              <a:t> pri matematiki skupaj šteli, računali in pisali števila. </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1</a:t>
            </a:fld>
            <a:endParaRPr lang="sl-SI"/>
          </a:p>
        </p:txBody>
      </p:sp>
    </p:spTree>
    <p:extLst>
      <p:ext uri="{BB962C8B-B14F-4D97-AF65-F5344CB8AC3E}">
        <p14:creationId xmlns:p14="http://schemas.microsoft.com/office/powerpoint/2010/main" val="3133129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O ja! Doma ima 10 miši, ki jih mačke podijo po hiši. </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10</a:t>
            </a:fld>
            <a:endParaRPr lang="sl-SI"/>
          </a:p>
        </p:txBody>
      </p:sp>
    </p:spTree>
    <p:extLst>
      <p:ext uri="{BB962C8B-B14F-4D97-AF65-F5344CB8AC3E}">
        <p14:creationId xmlns:p14="http://schemas.microsoft.com/office/powerpoint/2010/main" val="271844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Veš,</a:t>
            </a:r>
            <a:r>
              <a:rPr lang="sl-SI" baseline="0" dirty="0" smtClean="0"/>
              <a:t> ko jaz nimam več miru pri hiši, se grem sprehodit v gozd. Tam najprej srečam dve veverici in potem še eno sovo. Vse živali me prav lepo pozdravijo. Koliko živali vse skupaj srečam na sprehodu v gozd? Zapiši račun in ga reši. </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11</a:t>
            </a:fld>
            <a:endParaRPr lang="sl-SI"/>
          </a:p>
        </p:txBody>
      </p:sp>
    </p:spTree>
    <p:extLst>
      <p:ext uri="{BB962C8B-B14F-4D97-AF65-F5344CB8AC3E}">
        <p14:creationId xmlns:p14="http://schemas.microsoft.com/office/powerpoint/2010/main" val="55823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Bravo. Pravilno</a:t>
            </a:r>
            <a:r>
              <a:rPr lang="sl-SI" baseline="0" dirty="0" smtClean="0"/>
              <a:t>!</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12</a:t>
            </a:fld>
            <a:endParaRPr lang="sl-SI"/>
          </a:p>
        </p:txBody>
      </p:sp>
    </p:spTree>
    <p:extLst>
      <p:ext uri="{BB962C8B-B14F-4D97-AF65-F5344CB8AC3E}">
        <p14:creationId xmlns:p14="http://schemas.microsoft.com/office/powerpoint/2010/main" val="39568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Malo</a:t>
            </a:r>
            <a:r>
              <a:rPr lang="sl-SI" baseline="0" dirty="0" smtClean="0"/>
              <a:t> globje v gozdu vidim, kako se lovijo zajčki in srne. Lovijo se 3 zajčki in 2 srni. Koliko živali se vse skupaj lovi? Zapiši račun in ga reši. </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13</a:t>
            </a:fld>
            <a:endParaRPr lang="sl-SI"/>
          </a:p>
        </p:txBody>
      </p:sp>
    </p:spTree>
    <p:extLst>
      <p:ext uri="{BB962C8B-B14F-4D97-AF65-F5344CB8AC3E}">
        <p14:creationId xmlns:p14="http://schemas.microsoft.com/office/powerpoint/2010/main" val="2545565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Bravo. Pravilen</a:t>
            </a:r>
            <a:r>
              <a:rPr lang="sl-SI" baseline="0" dirty="0" smtClean="0"/>
              <a:t> rezultat je 5!</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14</a:t>
            </a:fld>
            <a:endParaRPr lang="sl-SI"/>
          </a:p>
        </p:txBody>
      </p:sp>
    </p:spTree>
    <p:extLst>
      <p:ext uri="{BB962C8B-B14F-4D97-AF65-F5344CB8AC3E}">
        <p14:creationId xmlns:p14="http://schemas.microsoft.com/office/powerpoint/2010/main" val="284521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Ko pridem ven iz gozda se spočijem na gozdni jasi</a:t>
            </a:r>
            <a:r>
              <a:rPr lang="sl-SI" baseline="0" dirty="0" smtClean="0"/>
              <a:t> in poslušam ptičje petje. Kako lepo so pele, ko so bile še vse v krošnji drevesa. Veš koliko jih je bilo?? 5! Potem pa sta dve odleteli in niso več pele tako glasno. Koliko ptic mi je na koncu pelo? Zapiši račun in ga izračunaj.</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15</a:t>
            </a:fld>
            <a:endParaRPr lang="sl-SI"/>
          </a:p>
        </p:txBody>
      </p:sp>
    </p:spTree>
    <p:extLst>
      <p:ext uri="{BB962C8B-B14F-4D97-AF65-F5344CB8AC3E}">
        <p14:creationId xmlns:p14="http://schemas.microsoft.com/office/powerpoint/2010/main" val="686256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Bravo. Pele so mi 3 ptice.</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16</a:t>
            </a:fld>
            <a:endParaRPr lang="sl-SI"/>
          </a:p>
        </p:txBody>
      </p:sp>
    </p:spTree>
    <p:extLst>
      <p:ext uri="{BB962C8B-B14F-4D97-AF65-F5344CB8AC3E}">
        <p14:creationId xmlns:p14="http://schemas.microsoft.com/office/powerpoint/2010/main" val="93065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Na gozdni jasi se</a:t>
            </a:r>
            <a:r>
              <a:rPr lang="sl-SI" baseline="0" dirty="0" smtClean="0"/>
              <a:t> potem lovim z zajčki. Ujamem sem samo enega. Koliko zajčkov ostane in se še lovi? Zapiši račun in ga izračunaj. </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17</a:t>
            </a:fld>
            <a:endParaRPr lang="sl-SI"/>
          </a:p>
        </p:txBody>
      </p:sp>
    </p:spTree>
    <p:extLst>
      <p:ext uri="{BB962C8B-B14F-4D97-AF65-F5344CB8AC3E}">
        <p14:creationId xmlns:p14="http://schemas.microsoft.com/office/powerpoint/2010/main" val="281984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Bravo. Lovili so se samo še 3 zajčki</a:t>
            </a:r>
            <a:r>
              <a:rPr lang="sl-SI" baseline="0" dirty="0" smtClean="0"/>
              <a:t>! Upam, da ti odštevanje ne dela velikih težav. Če pa ti, naredi še kakšno vajo več.</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18</a:t>
            </a:fld>
            <a:endParaRPr lang="sl-SI"/>
          </a:p>
        </p:txBody>
      </p:sp>
    </p:spTree>
    <p:extLst>
      <p:ext uri="{BB962C8B-B14F-4D97-AF65-F5344CB8AC3E}">
        <p14:creationId xmlns:p14="http://schemas.microsoft.com/office/powerpoint/2010/main" val="467357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Na gozdni jasi se tudi razmigam. Pa veste,</a:t>
            </a:r>
            <a:r>
              <a:rPr lang="sl-SI" baseline="0" dirty="0" smtClean="0"/>
              <a:t> kako? </a:t>
            </a:r>
            <a:r>
              <a:rPr lang="sl-SI" dirty="0" smtClean="0"/>
              <a:t>6-krat</a:t>
            </a:r>
            <a:r>
              <a:rPr lang="sl-SI" baseline="0" dirty="0" smtClean="0"/>
              <a:t> poskočim. Ja, in to visoko v zrak. Tudi ti 6-krat skoči.</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19</a:t>
            </a:fld>
            <a:endParaRPr lang="sl-SI"/>
          </a:p>
        </p:txBody>
      </p:sp>
    </p:spTree>
    <p:extLst>
      <p:ext uri="{BB962C8B-B14F-4D97-AF65-F5344CB8AC3E}">
        <p14:creationId xmlns:p14="http://schemas.microsoft.com/office/powerpoint/2010/main" val="392052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Preden pa </a:t>
            </a:r>
            <a:r>
              <a:rPr lang="sl-SI" dirty="0" err="1" smtClean="0"/>
              <a:t>začnevo</a:t>
            </a:r>
            <a:r>
              <a:rPr lang="sl-SI" dirty="0" smtClean="0"/>
              <a:t>, poiščite in pripravite peščeno</a:t>
            </a:r>
            <a:r>
              <a:rPr lang="sl-SI" baseline="0" dirty="0" smtClean="0"/>
              <a:t> tablico, v katero boste zapisali tisto, kar bom rekla. Če tablice nimate, pripravite list papirja. Potrebovali pa boste tudi svoje prstke.</a:t>
            </a:r>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2</a:t>
            </a:fld>
            <a:endParaRPr lang="sl-SI"/>
          </a:p>
        </p:txBody>
      </p:sp>
    </p:spTree>
    <p:extLst>
      <p:ext uri="{BB962C8B-B14F-4D97-AF65-F5344CB8AC3E}">
        <p14:creationId xmlns:p14="http://schemas.microsoft.com/office/powerpoint/2010/main" val="498436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Na koncu z vsemi svojimi živalskimi</a:t>
            </a:r>
            <a:r>
              <a:rPr lang="sl-SI" baseline="0" dirty="0" smtClean="0"/>
              <a:t> prijatelji še malo zaplešem in se skozi gozd vrnem domov. Tudi ti zapleši ob glasbi. </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20</a:t>
            </a:fld>
            <a:endParaRPr lang="sl-SI"/>
          </a:p>
        </p:txBody>
      </p:sp>
    </p:spTree>
    <p:extLst>
      <p:ext uri="{BB962C8B-B14F-4D97-AF65-F5344CB8AC3E}">
        <p14:creationId xmlns:p14="http://schemas.microsoft.com/office/powerpoint/2010/main" val="1341809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21</a:t>
            </a:fld>
            <a:endParaRPr lang="sl-SI"/>
          </a:p>
        </p:txBody>
      </p:sp>
    </p:spTree>
    <p:extLst>
      <p:ext uri="{BB962C8B-B14F-4D97-AF65-F5344CB8AC3E}">
        <p14:creationId xmlns:p14="http://schemas.microsoft.com/office/powerpoint/2010/main" val="969928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22</a:t>
            </a:fld>
            <a:endParaRPr lang="sl-SI"/>
          </a:p>
        </p:txBody>
      </p:sp>
    </p:spTree>
    <p:extLst>
      <p:ext uri="{BB962C8B-B14F-4D97-AF65-F5344CB8AC3E}">
        <p14:creationId xmlns:p14="http://schemas.microsoft.com/office/powerpoint/2010/main" val="2381656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23</a:t>
            </a:fld>
            <a:endParaRPr lang="sl-SI"/>
          </a:p>
        </p:txBody>
      </p:sp>
    </p:spTree>
    <p:extLst>
      <p:ext uri="{BB962C8B-B14F-4D97-AF65-F5344CB8AC3E}">
        <p14:creationId xmlns:p14="http://schemas.microsoft.com/office/powerpoint/2010/main" val="4093035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24</a:t>
            </a:fld>
            <a:endParaRPr lang="sl-SI"/>
          </a:p>
        </p:txBody>
      </p:sp>
    </p:spTree>
    <p:extLst>
      <p:ext uri="{BB962C8B-B14F-4D97-AF65-F5344CB8AC3E}">
        <p14:creationId xmlns:p14="http://schemas.microsoft.com/office/powerpoint/2010/main" val="53127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Najprej</a:t>
            </a:r>
            <a:r>
              <a:rPr lang="sl-SI" baseline="0" dirty="0" smtClean="0"/>
              <a:t> </a:t>
            </a:r>
            <a:r>
              <a:rPr lang="sl-SI" baseline="0" dirty="0" err="1" smtClean="0"/>
              <a:t>ponoviMO</a:t>
            </a:r>
            <a:r>
              <a:rPr lang="sl-SI" baseline="0" dirty="0" smtClean="0"/>
              <a:t> števila od ena do 10 s pomočjo pesmi, ki smo jo velikokrat poslušali v šoli. Ko štejemo, števila poskusimo pokazati tudi s svojimi prsti. Kar potrudite se!</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3</a:t>
            </a:fld>
            <a:endParaRPr lang="sl-SI"/>
          </a:p>
        </p:txBody>
      </p:sp>
    </p:spTree>
    <p:extLst>
      <p:ext uri="{BB962C8B-B14F-4D97-AF65-F5344CB8AC3E}">
        <p14:creationId xmlns:p14="http://schemas.microsoft.com/office/powerpoint/2010/main" val="312039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Bravo, zdaj nam bo šlo veliko lažje.</a:t>
            </a:r>
            <a:r>
              <a:rPr lang="sl-SI" baseline="0" dirty="0" smtClean="0"/>
              <a:t> Zdaj greste z mano obiskat moje živali. </a:t>
            </a:r>
            <a:r>
              <a:rPr lang="sl-SI" baseline="0" dirty="0" err="1" smtClean="0"/>
              <a:t>Joooj</a:t>
            </a:r>
            <a:r>
              <a:rPr lang="sl-SI" baseline="0" dirty="0" smtClean="0"/>
              <a:t>, kako jih imam rada. Jih imate tudi vi? Pomagajte mi jih prešteti na naslednji strani.</a:t>
            </a:r>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4</a:t>
            </a:fld>
            <a:endParaRPr lang="sl-SI"/>
          </a:p>
        </p:txBody>
      </p:sp>
    </p:spTree>
    <p:extLst>
      <p:ext uri="{BB962C8B-B14F-4D97-AF65-F5344CB8AC3E}">
        <p14:creationId xmlns:p14="http://schemas.microsoft.com/office/powerpoint/2010/main" val="1838163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Doma imam toliko mačk. Preštej jih in</a:t>
            </a:r>
            <a:r>
              <a:rPr lang="sl-SI" baseline="0" dirty="0" smtClean="0"/>
              <a:t> povej, koliko jih vidiš. Nato številko še zapiši.</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5</a:t>
            </a:fld>
            <a:endParaRPr lang="sl-SI"/>
          </a:p>
        </p:txBody>
      </p:sp>
    </p:spTree>
    <p:extLst>
      <p:ext uri="{BB962C8B-B14F-4D97-AF65-F5344CB8AC3E}">
        <p14:creationId xmlns:p14="http://schemas.microsoft.com/office/powerpoint/2010/main" val="405648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Bravo! Doma imam 4 mačke,</a:t>
            </a:r>
            <a:r>
              <a:rPr lang="sl-SI" baseline="0" dirty="0" smtClean="0"/>
              <a:t> blatne tačke. Povedala ti bom, kaj še imam doma, samo če mi pomagaš preštet!</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6</a:t>
            </a:fld>
            <a:endParaRPr lang="sl-SI"/>
          </a:p>
        </p:txBody>
      </p:sp>
    </p:spTree>
    <p:extLst>
      <p:ext uri="{BB962C8B-B14F-4D97-AF65-F5344CB8AC3E}">
        <p14:creationId xmlns:p14="http://schemas.microsoft.com/office/powerpoint/2010/main" val="6604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Ja, doma imam tudi </a:t>
            </a:r>
            <a:r>
              <a:rPr lang="sl-SI" dirty="0" err="1" smtClean="0"/>
              <a:t>piščanke</a:t>
            </a:r>
            <a:r>
              <a:rPr lang="sl-SI" dirty="0" smtClean="0"/>
              <a:t>. Kaj misliš, koliko jih imam? Preštej in zapiši število.</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7</a:t>
            </a:fld>
            <a:endParaRPr lang="sl-SI"/>
          </a:p>
        </p:txBody>
      </p:sp>
    </p:spTree>
    <p:extLst>
      <p:ext uri="{BB962C8B-B14F-4D97-AF65-F5344CB8AC3E}">
        <p14:creationId xmlns:p14="http://schemas.microsoft.com/office/powerpoint/2010/main" val="67073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smtClean="0"/>
              <a:t>Bravo! Doma imam 9 piščančkov.</a:t>
            </a:r>
            <a:r>
              <a:rPr lang="sl-SI" baseline="0" dirty="0" smtClean="0"/>
              <a:t> </a:t>
            </a:r>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8</a:t>
            </a:fld>
            <a:endParaRPr lang="sl-SI"/>
          </a:p>
        </p:txBody>
      </p:sp>
    </p:spTree>
    <p:extLst>
      <p:ext uri="{BB962C8B-B14F-4D97-AF65-F5344CB8AC3E}">
        <p14:creationId xmlns:p14="http://schemas.microsoft.com/office/powerpoint/2010/main" val="234946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Največje nadloge so pa miši. Teh</a:t>
            </a:r>
            <a:r>
              <a:rPr lang="sl-SI" baseline="0" dirty="0" smtClean="0"/>
              <a:t> se pa ne morem znebiti! Veš koliko jih imam po hiši?? Preštej in zapiši.</a:t>
            </a:r>
            <a:endParaRPr lang="sl-SI" dirty="0" smtClean="0"/>
          </a:p>
          <a:p>
            <a:endParaRPr lang="sl-SI" dirty="0"/>
          </a:p>
        </p:txBody>
      </p:sp>
      <p:sp>
        <p:nvSpPr>
          <p:cNvPr id="4" name="Označba mesta številke diapozitiva 3"/>
          <p:cNvSpPr>
            <a:spLocks noGrp="1"/>
          </p:cNvSpPr>
          <p:nvPr>
            <p:ph type="sldNum" sz="quarter" idx="10"/>
          </p:nvPr>
        </p:nvSpPr>
        <p:spPr/>
        <p:txBody>
          <a:bodyPr/>
          <a:lstStyle/>
          <a:p>
            <a:fld id="{DBDD186F-3193-4232-9005-F96C1C103C17}" type="slidenum">
              <a:rPr lang="sl-SI" smtClean="0"/>
              <a:t>9</a:t>
            </a:fld>
            <a:endParaRPr lang="sl-SI"/>
          </a:p>
        </p:txBody>
      </p:sp>
    </p:spTree>
    <p:extLst>
      <p:ext uri="{BB962C8B-B14F-4D97-AF65-F5344CB8AC3E}">
        <p14:creationId xmlns:p14="http://schemas.microsoft.com/office/powerpoint/2010/main" val="2276713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703B871F-F927-4567-964E-80EC5A035C32}" type="datetimeFigureOut">
              <a:rPr lang="sl-SI" smtClean="0"/>
              <a:t>19. 04. 2020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153721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03B871F-F927-4567-964E-80EC5A035C32}" type="datetimeFigureOut">
              <a:rPr lang="sl-SI" smtClean="0"/>
              <a:t>19. 04. 2020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428259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03B871F-F927-4567-964E-80EC5A035C32}" type="datetimeFigureOut">
              <a:rPr lang="sl-SI" smtClean="0"/>
              <a:t>19. 04. 2020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03FED9-71E0-493E-AECB-CB575BC1DCB3}"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452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03B871F-F927-4567-964E-80EC5A035C32}" type="datetimeFigureOut">
              <a:rPr lang="sl-SI" smtClean="0"/>
              <a:t>19. 04. 2020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1087960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03B871F-F927-4567-964E-80EC5A035C32}" type="datetimeFigureOut">
              <a:rPr lang="sl-SI" smtClean="0"/>
              <a:t>19. 04. 2020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03FED9-71E0-493E-AECB-CB575BC1DCB3}"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942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03B871F-F927-4567-964E-80EC5A035C32}" type="datetimeFigureOut">
              <a:rPr lang="sl-SI" smtClean="0"/>
              <a:t>19. 04. 2020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246989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03B871F-F927-4567-964E-80EC5A035C32}" type="datetimeFigureOut">
              <a:rPr lang="sl-SI" smtClean="0"/>
              <a:t>19. 04. 2020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975302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03B871F-F927-4567-964E-80EC5A035C32}" type="datetimeFigureOut">
              <a:rPr lang="sl-SI" smtClean="0"/>
              <a:t>19. 04. 2020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361375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703B871F-F927-4567-964E-80EC5A035C32}" type="datetimeFigureOut">
              <a:rPr lang="sl-SI" smtClean="0"/>
              <a:t>19. 04. 2020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356482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703B871F-F927-4567-964E-80EC5A035C32}" type="datetimeFigureOut">
              <a:rPr lang="sl-SI" smtClean="0"/>
              <a:t>19. 04. 2020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176754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703B871F-F927-4567-964E-80EC5A035C32}" type="datetimeFigureOut">
              <a:rPr lang="sl-SI" smtClean="0"/>
              <a:t>19. 04. 2020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282285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703B871F-F927-4567-964E-80EC5A035C32}" type="datetimeFigureOut">
              <a:rPr lang="sl-SI" smtClean="0"/>
              <a:t>19. 04. 2020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3970135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703B871F-F927-4567-964E-80EC5A035C32}" type="datetimeFigureOut">
              <a:rPr lang="sl-SI" smtClean="0"/>
              <a:t>19. 04. 2020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324628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B871F-F927-4567-964E-80EC5A035C32}" type="datetimeFigureOut">
              <a:rPr lang="sl-SI" smtClean="0"/>
              <a:t>19. 04. 2020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16853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03B871F-F927-4567-964E-80EC5A035C32}" type="datetimeFigureOut">
              <a:rPr lang="sl-SI" smtClean="0"/>
              <a:t>19. 04. 2020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366016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03B871F-F927-4567-964E-80EC5A035C32}" type="datetimeFigureOut">
              <a:rPr lang="sl-SI" smtClean="0"/>
              <a:t>19. 04. 2020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803FED9-71E0-493E-AECB-CB575BC1DCB3}" type="slidenum">
              <a:rPr lang="sl-SI" smtClean="0"/>
              <a:t>‹#›</a:t>
            </a:fld>
            <a:endParaRPr lang="sl-SI"/>
          </a:p>
        </p:txBody>
      </p:sp>
    </p:spTree>
    <p:extLst>
      <p:ext uri="{BB962C8B-B14F-4D97-AF65-F5344CB8AC3E}">
        <p14:creationId xmlns:p14="http://schemas.microsoft.com/office/powerpoint/2010/main" val="1179559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3B871F-F927-4567-964E-80EC5A035C32}" type="datetimeFigureOut">
              <a:rPr lang="sl-SI" smtClean="0"/>
              <a:t>19. 04. 2020</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803FED9-71E0-493E-AECB-CB575BC1DCB3}" type="slidenum">
              <a:rPr lang="sl-SI" smtClean="0"/>
              <a:t>‹#›</a:t>
            </a:fld>
            <a:endParaRPr lang="sl-SI"/>
          </a:p>
        </p:txBody>
      </p:sp>
    </p:spTree>
    <p:extLst>
      <p:ext uri="{BB962C8B-B14F-4D97-AF65-F5344CB8AC3E}">
        <p14:creationId xmlns:p14="http://schemas.microsoft.com/office/powerpoint/2010/main" val="73855613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7.gif"/><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6.gif"/><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16.gif"/><Relationship Id="rId5" Type="http://schemas.openxmlformats.org/officeDocument/2006/relationships/image" Target="../media/image2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https://www.youtube.com/watch?v=5wviYKcB5jg" TargetMode="Externa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2.png"/><Relationship Id="rId5" Type="http://schemas.openxmlformats.org/officeDocument/2006/relationships/image" Target="../media/image25.pn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hyperlink" Target="https://www.youtube.com/watch?v=NwOI7lgsJ_c&amp;t=660s"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0.jpeg"/><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07067" y="1600970"/>
            <a:ext cx="7766936" cy="1646302"/>
          </a:xfrm>
        </p:spPr>
        <p:txBody>
          <a:bodyPr/>
          <a:lstStyle/>
          <a:p>
            <a:r>
              <a:rPr lang="sl-SI" dirty="0" smtClean="0"/>
              <a:t>POZDRAVLJENI, DRAGI UČENCI.</a:t>
            </a:r>
            <a:endParaRPr lang="sl-SI" dirty="0"/>
          </a:p>
        </p:txBody>
      </p:sp>
      <p:sp>
        <p:nvSpPr>
          <p:cNvPr id="3" name="Podnaslov 2"/>
          <p:cNvSpPr>
            <a:spLocks noGrp="1"/>
          </p:cNvSpPr>
          <p:nvPr>
            <p:ph type="subTitle" idx="1"/>
          </p:nvPr>
        </p:nvSpPr>
        <p:spPr>
          <a:xfrm>
            <a:off x="1507067" y="3699165"/>
            <a:ext cx="7766936" cy="1096899"/>
          </a:xfrm>
        </p:spPr>
        <p:txBody>
          <a:bodyPr>
            <a:normAutofit lnSpcReduction="10000"/>
          </a:bodyPr>
          <a:lstStyle/>
          <a:p>
            <a:r>
              <a:rPr lang="sl-SI" dirty="0" smtClean="0"/>
              <a:t>SKUPAJ BOMO ŠTELI, RAČUNALI IN PISALI ŠTEVILA.</a:t>
            </a:r>
          </a:p>
          <a:p>
            <a:endParaRPr lang="sl-SI" dirty="0"/>
          </a:p>
          <a:p>
            <a:r>
              <a:rPr lang="sl-SI" dirty="0" smtClean="0"/>
              <a:t>MATEMATIKA, TOREK, 21. 4. 2020</a:t>
            </a:r>
            <a:endParaRPr lang="sl-SI" dirty="0"/>
          </a:p>
        </p:txBody>
      </p:sp>
      <p:pic>
        <p:nvPicPr>
          <p:cNvPr id="4" name="Picture 8" descr="https://scontent-vie1-1.xx.fbcdn.net/v/t1.15752-9/92893967_624107801779590_3250207374442496000_n.png?_nc_cat=105&amp;_nc_sid=b96e70&amp;_nc_ohc=FbdL0jAZ_M0AX_tudut&amp;_nc_ht=scontent-vie1-1.xx&amp;oh=6993344b406da6a8ab618407ede3be17&amp;oe=5EBC6D78"/>
          <p:cNvPicPr/>
          <p:nvPr/>
        </p:nvPicPr>
        <p:blipFill>
          <a:blip r:embed="rId5">
            <a:extLst>
              <a:ext uri="{28A0092B-C50C-407E-A947-70E740481C1C}">
                <a14:useLocalDpi xmlns:a14="http://schemas.microsoft.com/office/drawing/2010/main" val="0"/>
              </a:ext>
            </a:extLst>
          </a:blip>
          <a:srcRect/>
          <a:stretch>
            <a:fillRect/>
          </a:stretch>
        </p:blipFill>
        <p:spPr bwMode="auto">
          <a:xfrm>
            <a:off x="603508" y="3247272"/>
            <a:ext cx="3109509" cy="3221964"/>
          </a:xfrm>
          <a:prstGeom prst="rect">
            <a:avLst/>
          </a:prstGeom>
          <a:noFill/>
          <a:extLst/>
        </p:spPr>
      </p:pic>
      <p:sp>
        <p:nvSpPr>
          <p:cNvPr id="5" name="PoljeZBesedilom 4"/>
          <p:cNvSpPr txBox="1"/>
          <p:nvPr/>
        </p:nvSpPr>
        <p:spPr>
          <a:xfrm>
            <a:off x="6156664" y="5570019"/>
            <a:ext cx="6035336" cy="1287981"/>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50000"/>
              </a:lnSpc>
            </a:pPr>
            <a:r>
              <a:rPr lang="sl-SI" dirty="0" smtClean="0"/>
              <a:t>Preden začnete, </a:t>
            </a:r>
            <a:r>
              <a:rPr lang="sl-SI" dirty="0" err="1" smtClean="0"/>
              <a:t>Powepoint</a:t>
            </a:r>
            <a:r>
              <a:rPr lang="sl-SI" dirty="0" smtClean="0"/>
              <a:t> predstavitev raztegnite čez ves zaslon, da se bo zvok predvajal. Zvok na vsakem </a:t>
            </a:r>
            <a:r>
              <a:rPr lang="sl-SI" dirty="0" err="1" smtClean="0"/>
              <a:t>slajdu</a:t>
            </a:r>
            <a:r>
              <a:rPr lang="sl-SI" dirty="0" smtClean="0"/>
              <a:t> omogočite s pritiskom na ikono „zvočnik“.</a:t>
            </a:r>
            <a:endParaRPr lang="sl-SI" dirty="0"/>
          </a:p>
        </p:txBody>
      </p:sp>
      <p:pic>
        <p:nvPicPr>
          <p:cNvPr id="7"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3930" y="282803"/>
            <a:ext cx="1027586" cy="1027586"/>
          </a:xfrm>
          <a:prstGeom prst="rect">
            <a:avLst/>
          </a:prstGeom>
        </p:spPr>
      </p:pic>
    </p:spTree>
    <p:extLst>
      <p:ext uri="{BB962C8B-B14F-4D97-AF65-F5344CB8AC3E}">
        <p14:creationId xmlns:p14="http://schemas.microsoft.com/office/powerpoint/2010/main" val="744408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9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s://scontent-vie1-1.xx.fbcdn.net/v/t1.15752-9/93399375_736226300246972_6560379445889204224_n.png?_nc_cat=108&amp;_nc_sid=b96e70&amp;_nc_ohc=1-IItVVOp98AX_-x4L2&amp;_nc_ht=scontent-vie1-1.xx&amp;oh=999309762096d10cccb60046198e3dff&amp;oe=5EBC46B4"/>
          <p:cNvPicPr/>
          <p:nvPr/>
        </p:nvPicPr>
        <p:blipFill>
          <a:blip r:embed="rId5">
            <a:extLst>
              <a:ext uri="{28A0092B-C50C-407E-A947-70E740481C1C}">
                <a14:useLocalDpi xmlns:a14="http://schemas.microsoft.com/office/drawing/2010/main" val="0"/>
              </a:ext>
            </a:extLst>
          </a:blip>
          <a:srcRect/>
          <a:stretch>
            <a:fillRect/>
          </a:stretch>
        </p:blipFill>
        <p:spPr bwMode="auto">
          <a:xfrm>
            <a:off x="2630905" y="2510589"/>
            <a:ext cx="4831849" cy="4347411"/>
          </a:xfrm>
          <a:prstGeom prst="rect">
            <a:avLst/>
          </a:prstGeom>
          <a:noFill/>
          <a:ln>
            <a:noFill/>
          </a:ln>
        </p:spPr>
      </p:pic>
      <p:sp>
        <p:nvSpPr>
          <p:cNvPr id="3" name="PoljeZBesedilom 2"/>
          <p:cNvSpPr txBox="1"/>
          <p:nvPr/>
        </p:nvSpPr>
        <p:spPr>
          <a:xfrm>
            <a:off x="753979" y="1539669"/>
            <a:ext cx="3721769" cy="3770263"/>
          </a:xfrm>
          <a:prstGeom prst="rect">
            <a:avLst/>
          </a:prstGeom>
          <a:noFill/>
        </p:spPr>
        <p:txBody>
          <a:bodyPr wrap="square" rtlCol="0">
            <a:spAutoFit/>
          </a:bodyPr>
          <a:lstStyle/>
          <a:p>
            <a:r>
              <a:rPr lang="sl-SI" sz="23900" dirty="0" smtClean="0">
                <a:solidFill>
                  <a:srgbClr val="FF0000"/>
                </a:solidFill>
              </a:rPr>
              <a:t>10</a:t>
            </a:r>
            <a:endParaRPr lang="sl-SI" sz="23900" dirty="0">
              <a:solidFill>
                <a:srgbClr val="FF0000"/>
              </a:solidFill>
            </a:endParaRPr>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49178" y="477251"/>
            <a:ext cx="1090863" cy="1090863"/>
          </a:xfrm>
          <a:prstGeom prst="rect">
            <a:avLst/>
          </a:prstGeom>
        </p:spPr>
      </p:pic>
    </p:spTree>
    <p:extLst>
      <p:ext uri="{BB962C8B-B14F-4D97-AF65-F5344CB8AC3E}">
        <p14:creationId xmlns:p14="http://schemas.microsoft.com/office/powerpoint/2010/main" val="1768883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4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s://scontent-vie1-1.xx.fbcdn.net/v/t1.15752-9/93028950_658363338290760_8740362501532680192_n.png?_nc_cat=102&amp;_nc_sid=b96e70&amp;_nc_ohc=A0rvhhU6jYkAX9mnhUt&amp;_nc_ht=scontent-vie1-1.xx&amp;oh=f554bf376cefa2cafe88f06c71f87f81&amp;oe=5EBD556B"/>
          <p:cNvPicPr/>
          <p:nvPr/>
        </p:nvPicPr>
        <p:blipFill>
          <a:blip r:embed="rId5">
            <a:extLst>
              <a:ext uri="{28A0092B-C50C-407E-A947-70E740481C1C}">
                <a14:useLocalDpi xmlns:a14="http://schemas.microsoft.com/office/drawing/2010/main" val="0"/>
              </a:ext>
            </a:extLst>
          </a:blip>
          <a:srcRect/>
          <a:stretch>
            <a:fillRect/>
          </a:stretch>
        </p:blipFill>
        <p:spPr bwMode="auto">
          <a:xfrm>
            <a:off x="481263" y="116126"/>
            <a:ext cx="3336758" cy="3204589"/>
          </a:xfrm>
          <a:prstGeom prst="rect">
            <a:avLst/>
          </a:prstGeom>
          <a:noFill/>
          <a:ln>
            <a:noFill/>
          </a:ln>
        </p:spPr>
      </p:pic>
      <p:pic>
        <p:nvPicPr>
          <p:cNvPr id="5122" name="Picture 2" descr="Free Squirrel Clipart, Download Free Clip Art, Free Clip Art o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92505" y="3622147"/>
            <a:ext cx="2136775" cy="24893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Squirrel Clipart, Download Free Clip Art, Free Clip Art o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3659" y="3622147"/>
            <a:ext cx="2136775" cy="24893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rown Owl clipart. Free download transparent .PNG | Creazil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89309" y="3320715"/>
            <a:ext cx="2525230" cy="2957809"/>
          </a:xfrm>
          <a:prstGeom prst="rect">
            <a:avLst/>
          </a:prstGeom>
          <a:noFill/>
          <a:extLst>
            <a:ext uri="{909E8E84-426E-40DD-AFC4-6F175D3DCCD1}">
              <a14:hiddenFill xmlns:a14="http://schemas.microsoft.com/office/drawing/2010/main">
                <a:solidFill>
                  <a:srgbClr val="FFFFFF"/>
                </a:solidFill>
              </a14:hiddenFill>
            </a:ext>
          </a:extLst>
        </p:spPr>
      </p:pic>
      <p:pic>
        <p:nvPicPr>
          <p:cNvPr id="3"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516386" y="593558"/>
            <a:ext cx="974558" cy="974558"/>
          </a:xfrm>
          <a:prstGeom prst="rect">
            <a:avLst/>
          </a:prstGeom>
        </p:spPr>
      </p:pic>
    </p:spTree>
    <p:extLst>
      <p:ext uri="{BB962C8B-B14F-4D97-AF65-F5344CB8AC3E}">
        <p14:creationId xmlns:p14="http://schemas.microsoft.com/office/powerpoint/2010/main" val="1755389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7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s://scontent-vie1-1.xx.fbcdn.net/v/t1.15752-9/93375879_224349188877410_5260306258572869632_n.png?_nc_cat=109&amp;_nc_sid=b96e70&amp;_nc_ohc=CTBNx2ImLeYAX-rClgg&amp;_nc_ht=scontent-vie1-1.xx&amp;oh=a8822a46ef685ef949340f9961f33698&amp;oe=5EBB1F20"/>
          <p:cNvPicPr/>
          <p:nvPr/>
        </p:nvPicPr>
        <p:blipFill>
          <a:blip r:embed="rId5">
            <a:extLst>
              <a:ext uri="{28A0092B-C50C-407E-A947-70E740481C1C}">
                <a14:useLocalDpi xmlns:a14="http://schemas.microsoft.com/office/drawing/2010/main" val="0"/>
              </a:ext>
            </a:extLst>
          </a:blip>
          <a:srcRect/>
          <a:stretch>
            <a:fillRect/>
          </a:stretch>
        </p:blipFill>
        <p:spPr bwMode="auto">
          <a:xfrm>
            <a:off x="0" y="3593433"/>
            <a:ext cx="3288632" cy="3264568"/>
          </a:xfrm>
          <a:prstGeom prst="rect">
            <a:avLst/>
          </a:prstGeom>
          <a:noFill/>
          <a:ln>
            <a:noFill/>
          </a:ln>
        </p:spPr>
      </p:pic>
      <p:sp>
        <p:nvSpPr>
          <p:cNvPr id="3" name="PoljeZBesedilom 2"/>
          <p:cNvSpPr txBox="1"/>
          <p:nvPr/>
        </p:nvSpPr>
        <p:spPr>
          <a:xfrm>
            <a:off x="625642" y="753606"/>
            <a:ext cx="9705474" cy="2646878"/>
          </a:xfrm>
          <a:prstGeom prst="rect">
            <a:avLst/>
          </a:prstGeom>
          <a:noFill/>
        </p:spPr>
        <p:txBody>
          <a:bodyPr wrap="square" rtlCol="0">
            <a:spAutoFit/>
          </a:bodyPr>
          <a:lstStyle/>
          <a:p>
            <a:r>
              <a:rPr lang="sl-SI" sz="16600" dirty="0" smtClean="0"/>
              <a:t>2</a:t>
            </a:r>
            <a:r>
              <a:rPr lang="sl-SI" sz="16600" dirty="0" smtClean="0">
                <a:solidFill>
                  <a:srgbClr val="FF0000"/>
                </a:solidFill>
              </a:rPr>
              <a:t> + </a:t>
            </a:r>
            <a:r>
              <a:rPr lang="sl-SI" sz="16600" dirty="0" smtClean="0"/>
              <a:t>1</a:t>
            </a:r>
            <a:r>
              <a:rPr lang="sl-SI" sz="16600" dirty="0" smtClean="0">
                <a:solidFill>
                  <a:srgbClr val="FF0000"/>
                </a:solidFill>
              </a:rPr>
              <a:t> = </a:t>
            </a:r>
            <a:r>
              <a:rPr lang="sl-SI" sz="16600" dirty="0" smtClean="0"/>
              <a:t>3</a:t>
            </a:r>
            <a:endParaRPr lang="sl-SI" sz="23900" dirty="0"/>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72716" y="174085"/>
            <a:ext cx="1159042" cy="1159042"/>
          </a:xfrm>
          <a:prstGeom prst="rect">
            <a:avLst/>
          </a:prstGeom>
        </p:spPr>
      </p:pic>
    </p:spTree>
    <p:extLst>
      <p:ext uri="{BB962C8B-B14F-4D97-AF65-F5344CB8AC3E}">
        <p14:creationId xmlns:p14="http://schemas.microsoft.com/office/powerpoint/2010/main" val="1296055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9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s://scontent-vie1-1.xx.fbcdn.net/v/t1.15752-9/93028950_658363338290760_8740362501532680192_n.png?_nc_cat=102&amp;_nc_sid=b96e70&amp;_nc_ohc=A0rvhhU6jYkAX9mnhUt&amp;_nc_ht=scontent-vie1-1.xx&amp;oh=f554bf376cefa2cafe88f06c71f87f81&amp;oe=5EBD556B"/>
          <p:cNvPicPr/>
          <p:nvPr/>
        </p:nvPicPr>
        <p:blipFill>
          <a:blip r:embed="rId5">
            <a:extLst>
              <a:ext uri="{28A0092B-C50C-407E-A947-70E740481C1C}">
                <a14:useLocalDpi xmlns:a14="http://schemas.microsoft.com/office/drawing/2010/main" val="0"/>
              </a:ext>
            </a:extLst>
          </a:blip>
          <a:srcRect/>
          <a:stretch>
            <a:fillRect/>
          </a:stretch>
        </p:blipFill>
        <p:spPr bwMode="auto">
          <a:xfrm>
            <a:off x="481263" y="116126"/>
            <a:ext cx="3336758" cy="3204589"/>
          </a:xfrm>
          <a:prstGeom prst="rect">
            <a:avLst/>
          </a:prstGeom>
          <a:noFill/>
          <a:ln>
            <a:noFill/>
          </a:ln>
        </p:spPr>
      </p:pic>
      <p:pic>
        <p:nvPicPr>
          <p:cNvPr id="6" name="Picture 2" descr="cartoon bunny | Use these free images for your websites, ar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278" y="4781253"/>
            <a:ext cx="1989221" cy="2076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bunny | Use these free images for your websites, art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4939" y="4662381"/>
            <a:ext cx="2103083" cy="21956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bunny | Use these free images for your websites, ar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5875" y="3603209"/>
            <a:ext cx="2029064" cy="211834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aline Cliparts 11 - 698 X 800 - WebComicms.N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5709819" y="2746537"/>
            <a:ext cx="3550579" cy="40694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Faline Cliparts 11 - 698 X 800 - WebComicms.N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352195" y="3603209"/>
            <a:ext cx="2839805" cy="3254791"/>
          </a:xfrm>
          <a:prstGeom prst="rect">
            <a:avLst/>
          </a:prstGeom>
          <a:noFill/>
          <a:extLst>
            <a:ext uri="{909E8E84-426E-40DD-AFC4-6F175D3DCCD1}">
              <a14:hiddenFill xmlns:a14="http://schemas.microsoft.com/office/drawing/2010/main">
                <a:solidFill>
                  <a:srgbClr val="FFFFFF"/>
                </a:solidFill>
              </a14:hiddenFill>
            </a:ext>
          </a:extLst>
        </p:spPr>
      </p:pic>
      <p:pic>
        <p:nvPicPr>
          <p:cNvPr id="3"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172367" y="535315"/>
            <a:ext cx="1183105" cy="1183105"/>
          </a:xfrm>
          <a:prstGeom prst="rect">
            <a:avLst/>
          </a:prstGeom>
        </p:spPr>
      </p:pic>
    </p:spTree>
    <p:extLst>
      <p:ext uri="{BB962C8B-B14F-4D97-AF65-F5344CB8AC3E}">
        <p14:creationId xmlns:p14="http://schemas.microsoft.com/office/powerpoint/2010/main" val="36862212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7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s://scontent-vie1-1.xx.fbcdn.net/v/t1.15752-9/93375879_224349188877410_5260306258572869632_n.png?_nc_cat=109&amp;_nc_sid=b96e70&amp;_nc_ohc=CTBNx2ImLeYAX-rClgg&amp;_nc_ht=scontent-vie1-1.xx&amp;oh=a8822a46ef685ef949340f9961f33698&amp;oe=5EBB1F20"/>
          <p:cNvPicPr/>
          <p:nvPr/>
        </p:nvPicPr>
        <p:blipFill>
          <a:blip r:embed="rId5">
            <a:extLst>
              <a:ext uri="{28A0092B-C50C-407E-A947-70E740481C1C}">
                <a14:useLocalDpi xmlns:a14="http://schemas.microsoft.com/office/drawing/2010/main" val="0"/>
              </a:ext>
            </a:extLst>
          </a:blip>
          <a:srcRect/>
          <a:stretch>
            <a:fillRect/>
          </a:stretch>
        </p:blipFill>
        <p:spPr bwMode="auto">
          <a:xfrm>
            <a:off x="0" y="3593433"/>
            <a:ext cx="3288632" cy="3264568"/>
          </a:xfrm>
          <a:prstGeom prst="rect">
            <a:avLst/>
          </a:prstGeom>
          <a:noFill/>
          <a:ln>
            <a:noFill/>
          </a:ln>
        </p:spPr>
      </p:pic>
      <p:sp>
        <p:nvSpPr>
          <p:cNvPr id="3" name="PoljeZBesedilom 2"/>
          <p:cNvSpPr txBox="1"/>
          <p:nvPr/>
        </p:nvSpPr>
        <p:spPr>
          <a:xfrm>
            <a:off x="625642" y="753606"/>
            <a:ext cx="9705474" cy="2646878"/>
          </a:xfrm>
          <a:prstGeom prst="rect">
            <a:avLst/>
          </a:prstGeom>
          <a:noFill/>
        </p:spPr>
        <p:txBody>
          <a:bodyPr wrap="square" rtlCol="0">
            <a:spAutoFit/>
          </a:bodyPr>
          <a:lstStyle/>
          <a:p>
            <a:r>
              <a:rPr lang="sl-SI" sz="16600" dirty="0" smtClean="0"/>
              <a:t>3</a:t>
            </a:r>
            <a:r>
              <a:rPr lang="sl-SI" sz="16600" dirty="0" smtClean="0">
                <a:solidFill>
                  <a:srgbClr val="FF0000"/>
                </a:solidFill>
              </a:rPr>
              <a:t> + </a:t>
            </a:r>
            <a:r>
              <a:rPr lang="sl-SI" sz="16600" dirty="0" smtClean="0"/>
              <a:t>2</a:t>
            </a:r>
            <a:r>
              <a:rPr lang="sl-SI" sz="16600" dirty="0" smtClean="0">
                <a:solidFill>
                  <a:srgbClr val="FF0000"/>
                </a:solidFill>
              </a:rPr>
              <a:t> = </a:t>
            </a:r>
            <a:r>
              <a:rPr lang="sl-SI" sz="16600" dirty="0" smtClean="0"/>
              <a:t>5</a:t>
            </a:r>
            <a:endParaRPr lang="sl-SI" sz="23900" dirty="0"/>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0842" y="271679"/>
            <a:ext cx="898358" cy="898358"/>
          </a:xfrm>
          <a:prstGeom prst="rect">
            <a:avLst/>
          </a:prstGeom>
        </p:spPr>
      </p:pic>
    </p:spTree>
    <p:extLst>
      <p:ext uri="{BB962C8B-B14F-4D97-AF65-F5344CB8AC3E}">
        <p14:creationId xmlns:p14="http://schemas.microsoft.com/office/powerpoint/2010/main" val="21070289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4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s://scontent-vie1-1.xx.fbcdn.net/v/t1.15752-9/92796732_517267608931029_3229542650398900224_n.png?_nc_cat=102&amp;_nc_sid=b96e70&amp;_nc_ohc=MyoNWR-hD6YAX8mpa8-&amp;_nc_ht=scontent-vie1-1.xx&amp;oh=2a83a6d5cb9a80cfa75b56be943f03cc&amp;oe=5EBEE5CA"/>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625516" cy="3330743"/>
          </a:xfrm>
          <a:prstGeom prst="rect">
            <a:avLst/>
          </a:prstGeom>
          <a:noFill/>
          <a:ln>
            <a:noFill/>
          </a:ln>
        </p:spPr>
      </p:pic>
      <p:pic>
        <p:nvPicPr>
          <p:cNvPr id="7170" name="Picture 2" descr="Cute Little Bird Clipart | Free download on ClipArtM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05" y="3986207"/>
            <a:ext cx="7705057" cy="2199445"/>
          </a:xfrm>
          <a:prstGeom prst="rect">
            <a:avLst/>
          </a:prstGeom>
          <a:noFill/>
          <a:extLst>
            <a:ext uri="{909E8E84-426E-40DD-AFC4-6F175D3DCCD1}">
              <a14:hiddenFill xmlns:a14="http://schemas.microsoft.com/office/drawing/2010/main">
                <a:solidFill>
                  <a:srgbClr val="FFFFFF"/>
                </a:solidFill>
              </a14:hiddenFill>
            </a:ext>
          </a:extLst>
        </p:spPr>
      </p:pic>
      <p:sp>
        <p:nvSpPr>
          <p:cNvPr id="3" name="PoljeZBesedilom 2"/>
          <p:cNvSpPr txBox="1"/>
          <p:nvPr/>
        </p:nvSpPr>
        <p:spPr>
          <a:xfrm>
            <a:off x="7006388" y="4211122"/>
            <a:ext cx="749261" cy="2646878"/>
          </a:xfrm>
          <a:prstGeom prst="rect">
            <a:avLst/>
          </a:prstGeom>
          <a:noFill/>
        </p:spPr>
        <p:txBody>
          <a:bodyPr wrap="square" rtlCol="0">
            <a:spAutoFit/>
          </a:bodyPr>
          <a:lstStyle/>
          <a:p>
            <a:r>
              <a:rPr lang="sl-SI" sz="16600" dirty="0" smtClean="0">
                <a:solidFill>
                  <a:srgbClr val="FF0000"/>
                </a:solidFill>
              </a:rPr>
              <a:t>/</a:t>
            </a:r>
            <a:endParaRPr lang="sl-SI" sz="16600" dirty="0">
              <a:solidFill>
                <a:srgbClr val="FF0000"/>
              </a:solidFill>
            </a:endParaRPr>
          </a:p>
        </p:txBody>
      </p:sp>
      <p:sp>
        <p:nvSpPr>
          <p:cNvPr id="7" name="PoljeZBesedilom 6"/>
          <p:cNvSpPr txBox="1"/>
          <p:nvPr/>
        </p:nvSpPr>
        <p:spPr>
          <a:xfrm>
            <a:off x="5362072" y="4211122"/>
            <a:ext cx="749261" cy="2646878"/>
          </a:xfrm>
          <a:prstGeom prst="rect">
            <a:avLst/>
          </a:prstGeom>
          <a:noFill/>
        </p:spPr>
        <p:txBody>
          <a:bodyPr wrap="square" rtlCol="0">
            <a:spAutoFit/>
          </a:bodyPr>
          <a:lstStyle/>
          <a:p>
            <a:r>
              <a:rPr lang="sl-SI" sz="16600" dirty="0" smtClean="0">
                <a:solidFill>
                  <a:srgbClr val="FF0000"/>
                </a:solidFill>
              </a:rPr>
              <a:t>/</a:t>
            </a:r>
            <a:endParaRPr lang="sl-SI" sz="16600" dirty="0">
              <a:solidFill>
                <a:srgbClr val="FF0000"/>
              </a:solidFill>
            </a:endParaRPr>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042191" y="497305"/>
            <a:ext cx="1022684" cy="1022684"/>
          </a:xfrm>
          <a:prstGeom prst="rect">
            <a:avLst/>
          </a:prstGeom>
        </p:spPr>
      </p:pic>
    </p:spTree>
    <p:extLst>
      <p:ext uri="{BB962C8B-B14F-4D97-AF65-F5344CB8AC3E}">
        <p14:creationId xmlns:p14="http://schemas.microsoft.com/office/powerpoint/2010/main" val="3727365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83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s://scontent-vie1-1.xx.fbcdn.net/v/t1.15752-9/93375879_224349188877410_5260306258572869632_n.png?_nc_cat=109&amp;_nc_sid=b96e70&amp;_nc_ohc=CTBNx2ImLeYAX-rClgg&amp;_nc_ht=scontent-vie1-1.xx&amp;oh=a8822a46ef685ef949340f9961f33698&amp;oe=5EBB1F20"/>
          <p:cNvPicPr/>
          <p:nvPr/>
        </p:nvPicPr>
        <p:blipFill>
          <a:blip r:embed="rId5">
            <a:extLst>
              <a:ext uri="{28A0092B-C50C-407E-A947-70E740481C1C}">
                <a14:useLocalDpi xmlns:a14="http://schemas.microsoft.com/office/drawing/2010/main" val="0"/>
              </a:ext>
            </a:extLst>
          </a:blip>
          <a:srcRect/>
          <a:stretch>
            <a:fillRect/>
          </a:stretch>
        </p:blipFill>
        <p:spPr bwMode="auto">
          <a:xfrm>
            <a:off x="0" y="3593433"/>
            <a:ext cx="3288632" cy="3264568"/>
          </a:xfrm>
          <a:prstGeom prst="rect">
            <a:avLst/>
          </a:prstGeom>
          <a:noFill/>
          <a:ln>
            <a:noFill/>
          </a:ln>
        </p:spPr>
      </p:pic>
      <p:sp>
        <p:nvSpPr>
          <p:cNvPr id="3" name="PoljeZBesedilom 2"/>
          <p:cNvSpPr txBox="1"/>
          <p:nvPr/>
        </p:nvSpPr>
        <p:spPr>
          <a:xfrm>
            <a:off x="625642" y="753606"/>
            <a:ext cx="9705474" cy="2646878"/>
          </a:xfrm>
          <a:prstGeom prst="rect">
            <a:avLst/>
          </a:prstGeom>
          <a:noFill/>
        </p:spPr>
        <p:txBody>
          <a:bodyPr wrap="square" rtlCol="0">
            <a:spAutoFit/>
          </a:bodyPr>
          <a:lstStyle/>
          <a:p>
            <a:r>
              <a:rPr lang="sl-SI" sz="16600" dirty="0" smtClean="0"/>
              <a:t>5</a:t>
            </a:r>
            <a:r>
              <a:rPr lang="sl-SI" sz="16600" dirty="0" smtClean="0">
                <a:solidFill>
                  <a:srgbClr val="FF0000"/>
                </a:solidFill>
              </a:rPr>
              <a:t> </a:t>
            </a:r>
            <a:r>
              <a:rPr lang="sl-SI" sz="16600" dirty="0" smtClean="0">
                <a:solidFill>
                  <a:srgbClr val="00B0F0"/>
                </a:solidFill>
              </a:rPr>
              <a:t>-</a:t>
            </a:r>
            <a:r>
              <a:rPr lang="sl-SI" sz="16600" dirty="0" smtClean="0">
                <a:solidFill>
                  <a:srgbClr val="FF0000"/>
                </a:solidFill>
              </a:rPr>
              <a:t> </a:t>
            </a:r>
            <a:r>
              <a:rPr lang="sl-SI" sz="16600" dirty="0" smtClean="0"/>
              <a:t>2</a:t>
            </a:r>
            <a:r>
              <a:rPr lang="sl-SI" sz="16600" dirty="0" smtClean="0">
                <a:solidFill>
                  <a:srgbClr val="FF0000"/>
                </a:solidFill>
              </a:rPr>
              <a:t> </a:t>
            </a:r>
            <a:r>
              <a:rPr lang="sl-SI" sz="16600" dirty="0" smtClean="0">
                <a:solidFill>
                  <a:srgbClr val="00B0F0"/>
                </a:solidFill>
              </a:rPr>
              <a:t>=</a:t>
            </a:r>
            <a:r>
              <a:rPr lang="sl-SI" sz="16600" dirty="0" smtClean="0">
                <a:solidFill>
                  <a:srgbClr val="FF0000"/>
                </a:solidFill>
              </a:rPr>
              <a:t> </a:t>
            </a:r>
            <a:r>
              <a:rPr lang="sl-SI" sz="16600" dirty="0" smtClean="0"/>
              <a:t>3</a:t>
            </a:r>
            <a:endParaRPr lang="sl-SI" sz="23900" dirty="0"/>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0841" y="240259"/>
            <a:ext cx="1010653" cy="1010653"/>
          </a:xfrm>
          <a:prstGeom prst="rect">
            <a:avLst/>
          </a:prstGeom>
        </p:spPr>
      </p:pic>
    </p:spTree>
    <p:extLst>
      <p:ext uri="{BB962C8B-B14F-4D97-AF65-F5344CB8AC3E}">
        <p14:creationId xmlns:p14="http://schemas.microsoft.com/office/powerpoint/2010/main" val="433210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6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vie1-1.xx.fbcdn.net/v/t1.15752-9/94038212_679559619509111_4779824805425709056_n.png?_nc_cat=108&amp;_nc_sid=b96e70&amp;_nc_ohc=H5EZYe6ZrXwAX9URPAY&amp;_nc_ht=scontent-vie1-1.xx&amp;oh=4f9a44d2d923e58e9049aead5dec8fb9&amp;oe=5EBD6B36"/>
          <p:cNvPicPr>
            <a:picLocks noChangeAspect="1" noChangeArrowheads="1"/>
          </p:cNvPicPr>
          <p:nvPr/>
        </p:nvPicPr>
        <p:blipFill rotWithShape="1">
          <a:blip r:embed="rId5">
            <a:extLst>
              <a:ext uri="{28A0092B-C50C-407E-A947-70E740481C1C}">
                <a14:useLocalDpi xmlns:a14="http://schemas.microsoft.com/office/drawing/2010/main" val="0"/>
              </a:ext>
            </a:extLst>
          </a:blip>
          <a:srcRect l="27211" t="11854" r="22433" b="5629"/>
          <a:stretch/>
        </p:blipFill>
        <p:spPr bwMode="auto">
          <a:xfrm>
            <a:off x="88230" y="144379"/>
            <a:ext cx="1909011" cy="31282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rtoon bunny | Use these free images for your websites, ar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9158" y="2646946"/>
            <a:ext cx="1989221" cy="20767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artoon bunny | Use these free images for your websites, ar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5660" y="4059358"/>
            <a:ext cx="1989221" cy="2076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artoon bunny | Use these free images for your websites, ar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4551" y="4568342"/>
            <a:ext cx="1989221" cy="20767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rtoon bunny | Use these free images for your websites, ar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068" y="670110"/>
            <a:ext cx="1989221" cy="2076747"/>
          </a:xfrm>
          <a:prstGeom prst="rect">
            <a:avLst/>
          </a:prstGeom>
          <a:noFill/>
          <a:extLst>
            <a:ext uri="{909E8E84-426E-40DD-AFC4-6F175D3DCCD1}">
              <a14:hiddenFill xmlns:a14="http://schemas.microsoft.com/office/drawing/2010/main">
                <a:solidFill>
                  <a:srgbClr val="FFFFFF"/>
                </a:solidFill>
              </a14:hiddenFill>
            </a:ext>
          </a:extLst>
        </p:spPr>
      </p:pic>
      <p:sp>
        <p:nvSpPr>
          <p:cNvPr id="7" name="PoljeZBesedilom 6"/>
          <p:cNvSpPr txBox="1"/>
          <p:nvPr/>
        </p:nvSpPr>
        <p:spPr>
          <a:xfrm>
            <a:off x="3720824" y="2735919"/>
            <a:ext cx="749261" cy="2646878"/>
          </a:xfrm>
          <a:prstGeom prst="rect">
            <a:avLst/>
          </a:prstGeom>
          <a:noFill/>
        </p:spPr>
        <p:txBody>
          <a:bodyPr wrap="square" rtlCol="0">
            <a:spAutoFit/>
          </a:bodyPr>
          <a:lstStyle/>
          <a:p>
            <a:r>
              <a:rPr lang="sl-SI" sz="16600" dirty="0" smtClean="0">
                <a:solidFill>
                  <a:srgbClr val="FF0000"/>
                </a:solidFill>
              </a:rPr>
              <a:t>/</a:t>
            </a:r>
            <a:endParaRPr lang="sl-SI" sz="16600" dirty="0">
              <a:solidFill>
                <a:srgbClr val="FF0000"/>
              </a:solidFill>
            </a:endParaRPr>
          </a:p>
        </p:txBody>
      </p:sp>
      <p:pic>
        <p:nvPicPr>
          <p:cNvPr id="8"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80085" y="219000"/>
            <a:ext cx="1140570" cy="1140570"/>
          </a:xfrm>
          <a:prstGeom prst="rect">
            <a:avLst/>
          </a:prstGeom>
        </p:spPr>
      </p:pic>
    </p:spTree>
    <p:extLst>
      <p:ext uri="{BB962C8B-B14F-4D97-AF65-F5344CB8AC3E}">
        <p14:creationId xmlns:p14="http://schemas.microsoft.com/office/powerpoint/2010/main" val="3350281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46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s://scontent-vie1-1.xx.fbcdn.net/v/t1.15752-9/93375879_224349188877410_5260306258572869632_n.png?_nc_cat=109&amp;_nc_sid=b96e70&amp;_nc_ohc=CTBNx2ImLeYAX-rClgg&amp;_nc_ht=scontent-vie1-1.xx&amp;oh=a8822a46ef685ef949340f9961f33698&amp;oe=5EBB1F20"/>
          <p:cNvPicPr/>
          <p:nvPr/>
        </p:nvPicPr>
        <p:blipFill>
          <a:blip r:embed="rId5">
            <a:extLst>
              <a:ext uri="{28A0092B-C50C-407E-A947-70E740481C1C}">
                <a14:useLocalDpi xmlns:a14="http://schemas.microsoft.com/office/drawing/2010/main" val="0"/>
              </a:ext>
            </a:extLst>
          </a:blip>
          <a:srcRect/>
          <a:stretch>
            <a:fillRect/>
          </a:stretch>
        </p:blipFill>
        <p:spPr bwMode="auto">
          <a:xfrm>
            <a:off x="0" y="3593433"/>
            <a:ext cx="3288632" cy="3264568"/>
          </a:xfrm>
          <a:prstGeom prst="rect">
            <a:avLst/>
          </a:prstGeom>
          <a:noFill/>
          <a:ln>
            <a:noFill/>
          </a:ln>
        </p:spPr>
      </p:pic>
      <p:sp>
        <p:nvSpPr>
          <p:cNvPr id="3" name="PoljeZBesedilom 2"/>
          <p:cNvSpPr txBox="1"/>
          <p:nvPr/>
        </p:nvSpPr>
        <p:spPr>
          <a:xfrm>
            <a:off x="625642" y="753606"/>
            <a:ext cx="9705474" cy="2646878"/>
          </a:xfrm>
          <a:prstGeom prst="rect">
            <a:avLst/>
          </a:prstGeom>
          <a:noFill/>
        </p:spPr>
        <p:txBody>
          <a:bodyPr wrap="square" rtlCol="0">
            <a:spAutoFit/>
          </a:bodyPr>
          <a:lstStyle/>
          <a:p>
            <a:r>
              <a:rPr lang="sl-SI" sz="16600" dirty="0" smtClean="0"/>
              <a:t>4</a:t>
            </a:r>
            <a:r>
              <a:rPr lang="sl-SI" sz="16600" dirty="0" smtClean="0">
                <a:solidFill>
                  <a:srgbClr val="FF0000"/>
                </a:solidFill>
              </a:rPr>
              <a:t> </a:t>
            </a:r>
            <a:r>
              <a:rPr lang="sl-SI" sz="16600" dirty="0" smtClean="0">
                <a:solidFill>
                  <a:srgbClr val="00B0F0"/>
                </a:solidFill>
              </a:rPr>
              <a:t>-</a:t>
            </a:r>
            <a:r>
              <a:rPr lang="sl-SI" sz="16600" dirty="0" smtClean="0">
                <a:solidFill>
                  <a:srgbClr val="FF0000"/>
                </a:solidFill>
              </a:rPr>
              <a:t> </a:t>
            </a:r>
            <a:r>
              <a:rPr lang="sl-SI" sz="16600" dirty="0" smtClean="0"/>
              <a:t>1</a:t>
            </a:r>
            <a:r>
              <a:rPr lang="sl-SI" sz="16600" dirty="0" smtClean="0">
                <a:solidFill>
                  <a:srgbClr val="FF0000"/>
                </a:solidFill>
              </a:rPr>
              <a:t> </a:t>
            </a:r>
            <a:r>
              <a:rPr lang="sl-SI" sz="16600" dirty="0" smtClean="0">
                <a:solidFill>
                  <a:srgbClr val="00B0F0"/>
                </a:solidFill>
              </a:rPr>
              <a:t>=</a:t>
            </a:r>
            <a:r>
              <a:rPr lang="sl-SI" sz="16600" dirty="0" smtClean="0">
                <a:solidFill>
                  <a:srgbClr val="FF0000"/>
                </a:solidFill>
              </a:rPr>
              <a:t> </a:t>
            </a:r>
            <a:r>
              <a:rPr lang="sl-SI" sz="16600" dirty="0" smtClean="0"/>
              <a:t>3</a:t>
            </a:r>
            <a:endParaRPr lang="sl-SI" sz="23900" dirty="0"/>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5221" y="272343"/>
            <a:ext cx="962526" cy="962526"/>
          </a:xfrm>
          <a:prstGeom prst="rect">
            <a:avLst/>
          </a:prstGeom>
        </p:spPr>
      </p:pic>
    </p:spTree>
    <p:extLst>
      <p:ext uri="{BB962C8B-B14F-4D97-AF65-F5344CB8AC3E}">
        <p14:creationId xmlns:p14="http://schemas.microsoft.com/office/powerpoint/2010/main" val="882580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0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vie1-1.xx.fbcdn.net/v/t1.15752-9/93547762_2732667980301415_3544718736537681920_n.png?_nc_cat=111&amp;_nc_sid=b96e70&amp;_nc_ohc=miO5XQg37hYAX-Cqm0c&amp;_nc_ht=scontent-vie1-1.xx&amp;oh=f14f1fdfe78febd7c78c97a3835973e1&amp;oe=5EC00E8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0924" y="1575384"/>
            <a:ext cx="37909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3"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1474" y="509337"/>
            <a:ext cx="1620252" cy="1620252"/>
          </a:xfrm>
          <a:prstGeom prst="rect">
            <a:avLst/>
          </a:prstGeom>
        </p:spPr>
      </p:pic>
    </p:spTree>
    <p:extLst>
      <p:ext uri="{BB962C8B-B14F-4D97-AF65-F5344CB8AC3E}">
        <p14:creationId xmlns:p14="http://schemas.microsoft.com/office/powerpoint/2010/main" val="30216029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9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scontent-vie1-1.xx.fbcdn.net/v/t1.15752-9/93118057_738029006734964_1426111850180771840_n.png?_nc_cat=109&amp;_nc_sid=b96e70&amp;_nc_ohc=hnM-j83jtX4AX_AfGsU&amp;_nc_ht=scontent-vie1-1.xx&amp;oh=adcb9f4416c3fe45f9a057e3c6982204&amp;oe=5EBD51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48063"/>
            <a:ext cx="5309937" cy="53099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mazon.com: Kid Advance Montessori Sand Tray: Toys &amp; Gam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3265" y="746247"/>
            <a:ext cx="4880841" cy="3456784"/>
          </a:xfrm>
          <a:prstGeom prst="rect">
            <a:avLst/>
          </a:prstGeom>
          <a:noFill/>
          <a:extLst>
            <a:ext uri="{909E8E84-426E-40DD-AFC4-6F175D3DCCD1}">
              <a14:hiddenFill xmlns:a14="http://schemas.microsoft.com/office/drawing/2010/main">
                <a:solidFill>
                  <a:srgbClr val="FFFFFF"/>
                </a:solidFill>
              </a14:hiddenFill>
            </a:ext>
          </a:extLst>
        </p:spPr>
      </p:pic>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9096" y="505326"/>
            <a:ext cx="1042737" cy="1042737"/>
          </a:xfrm>
          <a:prstGeom prst="rect">
            <a:avLst/>
          </a:prstGeom>
        </p:spPr>
      </p:pic>
    </p:spTree>
    <p:extLst>
      <p:ext uri="{BB962C8B-B14F-4D97-AF65-F5344CB8AC3E}">
        <p14:creationId xmlns:p14="http://schemas.microsoft.com/office/powerpoint/2010/main" val="948888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content-vie1-1.xx.fbcdn.net/v/t1.15752-9/93875341_618502472066430_9038032511426363392_n.png?_nc_cat=103&amp;_nc_sid=b96e70&amp;_nc_ohc=vx7Shq7okoUAX-xcSe4&amp;_nc_ht=scontent-vie1-1.xx&amp;oh=6938c57b1d3ccc78c57190d7a4b6e13c&amp;oe=5EBFC16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2340"/>
            <a:ext cx="3790950" cy="3790950"/>
          </a:xfrm>
          <a:prstGeom prst="rect">
            <a:avLst/>
          </a:prstGeom>
          <a:noFill/>
          <a:extLst>
            <a:ext uri="{909E8E84-426E-40DD-AFC4-6F175D3DCCD1}">
              <a14:hiddenFill xmlns:a14="http://schemas.microsoft.com/office/drawing/2010/main">
                <a:solidFill>
                  <a:srgbClr val="FFFFFF"/>
                </a:solidFill>
              </a14:hiddenFill>
            </a:ext>
          </a:extLst>
        </p:spPr>
      </p:pic>
      <p:pic>
        <p:nvPicPr>
          <p:cNvPr id="3" name="Slika 2" descr="https://scontent-vie1-1.xx.fbcdn.net/v/t1.15752-9/93028950_658363338290760_8740362501532680192_n.png?_nc_cat=102&amp;_nc_sid=b96e70&amp;_nc_ohc=A0rvhhU6jYkAX9mnhUt&amp;_nc_ht=scontent-vie1-1.xx&amp;oh=f554bf376cefa2cafe88f06c71f87f81&amp;oe=5EBD556B"/>
          <p:cNvPicPr/>
          <p:nvPr/>
        </p:nvPicPr>
        <p:blipFill>
          <a:blip r:embed="rId6">
            <a:extLst>
              <a:ext uri="{28A0092B-C50C-407E-A947-70E740481C1C}">
                <a14:useLocalDpi xmlns:a14="http://schemas.microsoft.com/office/drawing/2010/main" val="0"/>
              </a:ext>
            </a:extLst>
          </a:blip>
          <a:srcRect/>
          <a:stretch>
            <a:fillRect/>
          </a:stretch>
        </p:blipFill>
        <p:spPr bwMode="auto">
          <a:xfrm>
            <a:off x="4379494" y="2554526"/>
            <a:ext cx="3336758" cy="3204589"/>
          </a:xfrm>
          <a:prstGeom prst="rect">
            <a:avLst/>
          </a:prstGeom>
          <a:noFill/>
          <a:ln>
            <a:noFill/>
          </a:ln>
        </p:spPr>
      </p:pic>
      <p:sp>
        <p:nvSpPr>
          <p:cNvPr id="4" name="Pravokotnik 3"/>
          <p:cNvSpPr/>
          <p:nvPr/>
        </p:nvSpPr>
        <p:spPr>
          <a:xfrm>
            <a:off x="602019" y="6031831"/>
            <a:ext cx="8195320" cy="523220"/>
          </a:xfrm>
          <a:prstGeom prst="rect">
            <a:avLst/>
          </a:prstGeom>
        </p:spPr>
        <p:txBody>
          <a:bodyPr wrap="none">
            <a:spAutoFit/>
          </a:bodyPr>
          <a:lstStyle/>
          <a:p>
            <a:r>
              <a:rPr lang="sl-SI" sz="2800" dirty="0" smtClean="0">
                <a:hlinkClick r:id="rId7"/>
              </a:rPr>
              <a:t>https://www.youtube.com/watch?v=5wviYKcB5jg</a:t>
            </a:r>
            <a:endParaRPr lang="sl-SI" sz="2800" dirty="0"/>
          </a:p>
        </p:txBody>
      </p:sp>
      <p:pic>
        <p:nvPicPr>
          <p:cNvPr id="5"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99679" y="487518"/>
            <a:ext cx="1412363" cy="1412363"/>
          </a:xfrm>
          <a:prstGeom prst="rect">
            <a:avLst/>
          </a:prstGeom>
        </p:spPr>
      </p:pic>
    </p:spTree>
    <p:extLst>
      <p:ext uri="{BB962C8B-B14F-4D97-AF65-F5344CB8AC3E}">
        <p14:creationId xmlns:p14="http://schemas.microsoft.com/office/powerpoint/2010/main" val="4152631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4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s://scontent-vie1-1.xx.fbcdn.net/v/t1.15752-9/93721142_158175218857598_2837744970469736448_n.png?_nc_cat=101&amp;_nc_sid=b96e70&amp;_nc_ohc=FkBNlCev82oAX_AiAg3&amp;_nc_ht=scontent-vie1-1.xx&amp;oh=eea2a1d949a9907fada0e22dc1c26699&amp;oe=5EBAFC4E"/>
          <p:cNvPicPr/>
          <p:nvPr/>
        </p:nvPicPr>
        <p:blipFill>
          <a:blip r:embed="rId5">
            <a:extLst>
              <a:ext uri="{28A0092B-C50C-407E-A947-70E740481C1C}">
                <a14:useLocalDpi xmlns:a14="http://schemas.microsoft.com/office/drawing/2010/main" val="0"/>
              </a:ext>
            </a:extLst>
          </a:blip>
          <a:srcRect/>
          <a:stretch>
            <a:fillRect/>
          </a:stretch>
        </p:blipFill>
        <p:spPr bwMode="auto">
          <a:xfrm>
            <a:off x="-1" y="3882189"/>
            <a:ext cx="2935705" cy="2975811"/>
          </a:xfrm>
          <a:prstGeom prst="rect">
            <a:avLst/>
          </a:prstGeom>
          <a:noFill/>
          <a:ln>
            <a:noFill/>
          </a:ln>
        </p:spPr>
      </p:pic>
      <p:sp>
        <p:nvSpPr>
          <p:cNvPr id="3" name="PoljeZBesedilom 2"/>
          <p:cNvSpPr txBox="1"/>
          <p:nvPr/>
        </p:nvSpPr>
        <p:spPr>
          <a:xfrm>
            <a:off x="-1" y="2758869"/>
            <a:ext cx="10299034" cy="923330"/>
          </a:xfrm>
          <a:prstGeom prst="rect">
            <a:avLst/>
          </a:prstGeom>
          <a:noFill/>
        </p:spPr>
        <p:txBody>
          <a:bodyPr wrap="square" rtlCol="0">
            <a:spAutoFit/>
          </a:bodyPr>
          <a:lstStyle/>
          <a:p>
            <a:r>
              <a:rPr lang="sl-SI" sz="5400" dirty="0" smtClean="0"/>
              <a:t>1, __, 3, __, 5, __, __, 8, 9, __.</a:t>
            </a:r>
            <a:endParaRPr lang="sl-SI" sz="6600" dirty="0"/>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09599" y="397042"/>
            <a:ext cx="978569" cy="978569"/>
          </a:xfrm>
          <a:prstGeom prst="rect">
            <a:avLst/>
          </a:prstGeom>
        </p:spPr>
      </p:pic>
    </p:spTree>
    <p:extLst>
      <p:ext uri="{BB962C8B-B14F-4D97-AF65-F5344CB8AC3E}">
        <p14:creationId xmlns:p14="http://schemas.microsoft.com/office/powerpoint/2010/main" val="1567507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2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497304" y="2758869"/>
            <a:ext cx="10299034" cy="923330"/>
          </a:xfrm>
          <a:prstGeom prst="rect">
            <a:avLst/>
          </a:prstGeom>
          <a:noFill/>
        </p:spPr>
        <p:txBody>
          <a:bodyPr wrap="square" rtlCol="0">
            <a:spAutoFit/>
          </a:bodyPr>
          <a:lstStyle/>
          <a:p>
            <a:r>
              <a:rPr lang="sl-SI" sz="5400" dirty="0" smtClean="0"/>
              <a:t>1, </a:t>
            </a:r>
            <a:r>
              <a:rPr lang="sl-SI" sz="5400" dirty="0" smtClean="0">
                <a:solidFill>
                  <a:srgbClr val="FF0000"/>
                </a:solidFill>
              </a:rPr>
              <a:t>2</a:t>
            </a:r>
            <a:r>
              <a:rPr lang="sl-SI" sz="5400" dirty="0" smtClean="0"/>
              <a:t>, 3, </a:t>
            </a:r>
            <a:r>
              <a:rPr lang="sl-SI" sz="5400" dirty="0" smtClean="0">
                <a:solidFill>
                  <a:srgbClr val="FF0000"/>
                </a:solidFill>
              </a:rPr>
              <a:t>4</a:t>
            </a:r>
            <a:r>
              <a:rPr lang="sl-SI" sz="5400" dirty="0" smtClean="0"/>
              <a:t>, 5, </a:t>
            </a:r>
            <a:r>
              <a:rPr lang="sl-SI" sz="5400" dirty="0" smtClean="0">
                <a:solidFill>
                  <a:srgbClr val="FF0000"/>
                </a:solidFill>
              </a:rPr>
              <a:t>6</a:t>
            </a:r>
            <a:r>
              <a:rPr lang="sl-SI" sz="5400" dirty="0" smtClean="0"/>
              <a:t>, </a:t>
            </a:r>
            <a:r>
              <a:rPr lang="sl-SI" sz="5400" dirty="0" smtClean="0">
                <a:solidFill>
                  <a:srgbClr val="FF0000"/>
                </a:solidFill>
              </a:rPr>
              <a:t>7</a:t>
            </a:r>
            <a:r>
              <a:rPr lang="sl-SI" sz="5400" dirty="0" smtClean="0"/>
              <a:t>, 8, 9, </a:t>
            </a:r>
            <a:r>
              <a:rPr lang="sl-SI" sz="5400" dirty="0" smtClean="0">
                <a:solidFill>
                  <a:srgbClr val="FF0000"/>
                </a:solidFill>
              </a:rPr>
              <a:t>10</a:t>
            </a:r>
            <a:r>
              <a:rPr lang="sl-SI" sz="5400" dirty="0" smtClean="0"/>
              <a:t>.</a:t>
            </a:r>
            <a:endParaRPr lang="sl-SI" sz="6600" dirty="0"/>
          </a:p>
        </p:txBody>
      </p:sp>
      <p:pic>
        <p:nvPicPr>
          <p:cNvPr id="3" name="Slika 2" descr="https://scontent-vie1-1.xx.fbcdn.net/v/t1.15752-9/93375879_224349188877410_5260306258572869632_n.png?_nc_cat=109&amp;_nc_sid=b96e70&amp;_nc_ohc=CTBNx2ImLeYAX-rClgg&amp;_nc_ht=scontent-vie1-1.xx&amp;oh=a8822a46ef685ef949340f9961f33698&amp;oe=5EBB1F20"/>
          <p:cNvPicPr/>
          <p:nvPr/>
        </p:nvPicPr>
        <p:blipFill>
          <a:blip r:embed="rId5">
            <a:extLst>
              <a:ext uri="{28A0092B-C50C-407E-A947-70E740481C1C}">
                <a14:useLocalDpi xmlns:a14="http://schemas.microsoft.com/office/drawing/2010/main" val="0"/>
              </a:ext>
            </a:extLst>
          </a:blip>
          <a:srcRect/>
          <a:stretch>
            <a:fillRect/>
          </a:stretch>
        </p:blipFill>
        <p:spPr bwMode="auto">
          <a:xfrm>
            <a:off x="0" y="3593433"/>
            <a:ext cx="3288632" cy="3264568"/>
          </a:xfrm>
          <a:prstGeom prst="rect">
            <a:avLst/>
          </a:prstGeom>
          <a:noFill/>
          <a:ln>
            <a:noFill/>
          </a:ln>
        </p:spPr>
      </p:pic>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97304" y="782053"/>
            <a:ext cx="1395664" cy="1395664"/>
          </a:xfrm>
          <a:prstGeom prst="rect">
            <a:avLst/>
          </a:prstGeom>
        </p:spPr>
      </p:pic>
    </p:spTree>
    <p:extLst>
      <p:ext uri="{BB962C8B-B14F-4D97-AF65-F5344CB8AC3E}">
        <p14:creationId xmlns:p14="http://schemas.microsoft.com/office/powerpoint/2010/main" val="19178413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8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151144" y="1347537"/>
            <a:ext cx="8018297"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sl-SI" sz="8000" b="1" dirty="0" smtClean="0">
                <a:ln w="22225">
                  <a:solidFill>
                    <a:schemeClr val="accent2"/>
                  </a:solidFill>
                  <a:prstDash val="solid"/>
                </a:ln>
                <a:solidFill>
                  <a:schemeClr val="accent2">
                    <a:lumMod val="40000"/>
                    <a:lumOff val="60000"/>
                  </a:schemeClr>
                </a:solidFill>
              </a:rPr>
              <a:t>B R A V </a:t>
            </a:r>
            <a:r>
              <a:rPr lang="sl-SI" sz="8000" b="1" dirty="0" smtClean="0">
                <a:ln w="22225">
                  <a:solidFill>
                    <a:schemeClr val="accent2"/>
                  </a:solidFill>
                  <a:prstDash val="solid"/>
                </a:ln>
                <a:solidFill>
                  <a:schemeClr val="accent2">
                    <a:lumMod val="40000"/>
                    <a:lumOff val="60000"/>
                  </a:schemeClr>
                </a:solidFill>
              </a:rPr>
              <a:t>O! </a:t>
            </a:r>
            <a:endParaRPr lang="sl-SI" sz="8000" b="1" dirty="0">
              <a:ln w="22225">
                <a:solidFill>
                  <a:schemeClr val="accent2"/>
                </a:solidFill>
                <a:prstDash val="solid"/>
              </a:ln>
              <a:solidFill>
                <a:schemeClr val="accent2">
                  <a:lumMod val="40000"/>
                  <a:lumOff val="60000"/>
                </a:schemeClr>
              </a:solidFill>
            </a:endParaRPr>
          </a:p>
        </p:txBody>
      </p:sp>
      <p:pic>
        <p:nvPicPr>
          <p:cNvPr id="3" name="Slika 2" descr="https://scontent-vie1-1.xx.fbcdn.net/v/t1.15752-9/93117200_926479047772229_2556020627957874688_n.png?_nc_cat=106&amp;_nc_sid=b96e70&amp;_nc_ohc=ZLxfXSVYO7QAX-lxlaV&amp;_nc_ht=scontent-vie1-1.xx&amp;oh=23d15815f1d5f07f897f43ae300bde01&amp;oe=5EBC73B9"/>
          <p:cNvPicPr/>
          <p:nvPr/>
        </p:nvPicPr>
        <p:blipFill>
          <a:blip r:embed="rId5">
            <a:extLst>
              <a:ext uri="{28A0092B-C50C-407E-A947-70E740481C1C}">
                <a14:useLocalDpi xmlns:a14="http://schemas.microsoft.com/office/drawing/2010/main" val="0"/>
              </a:ext>
            </a:extLst>
          </a:blip>
          <a:srcRect/>
          <a:stretch>
            <a:fillRect/>
          </a:stretch>
        </p:blipFill>
        <p:spPr bwMode="auto">
          <a:xfrm>
            <a:off x="3465094" y="3295149"/>
            <a:ext cx="3390399" cy="3562851"/>
          </a:xfrm>
          <a:prstGeom prst="rect">
            <a:avLst/>
          </a:prstGeom>
          <a:noFill/>
          <a:ln>
            <a:noFill/>
          </a:ln>
        </p:spPr>
      </p:pic>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4380" y="64169"/>
            <a:ext cx="1283368" cy="1283368"/>
          </a:xfrm>
          <a:prstGeom prst="rect">
            <a:avLst/>
          </a:prstGeom>
        </p:spPr>
      </p:pic>
    </p:spTree>
    <p:extLst>
      <p:ext uri="{BB962C8B-B14F-4D97-AF65-F5344CB8AC3E}">
        <p14:creationId xmlns:p14="http://schemas.microsoft.com/office/powerpoint/2010/main" val="671655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58" fill="hold"/>
                                        <p:tgtEl>
                                          <p:spTgt spid="4"/>
                                        </p:tgtEl>
                                      </p:cBhvr>
                                    </p:cmd>
                                  </p:childTnLst>
                                </p:cTn>
                              </p:par>
                            </p:childTnLst>
                          </p:cTn>
                        </p:par>
                      </p:childTnLst>
                    </p:cTn>
                  </p:par>
                </p:childTnLst>
              </p:cTn>
              <p:nextCondLst>
                <p:cond evt="onClick" delay="0">
                  <p:tgtEl>
                    <p:spTgt spid="4"/>
                  </p:tgtEl>
                </p:cond>
              </p:nextCondLst>
            </p:seq>
            <p:audio>
              <p:cMediaNode vol="56061">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scontent-vie1-1.xx.fbcdn.net/v/t1.15752-9/94100747_231721164581666_9091544178982125568_n.png?_nc_cat=102&amp;_nc_sid=b96e70&amp;_nc_ohc=8woj-Z5kyxsAX9R4npD&amp;_nc_ht=scontent-vie1-1.xx&amp;oh=d63499736248922e7d0c9a8bcf20a120&amp;oe=5EC0C2C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3786" y="1122947"/>
            <a:ext cx="4384340" cy="4384340"/>
          </a:xfrm>
          <a:prstGeom prst="rect">
            <a:avLst/>
          </a:prstGeom>
          <a:noFill/>
          <a:extLst>
            <a:ext uri="{909E8E84-426E-40DD-AFC4-6F175D3DCCD1}">
              <a14:hiddenFill xmlns:a14="http://schemas.microsoft.com/office/drawing/2010/main">
                <a:solidFill>
                  <a:srgbClr val="FFFFFF"/>
                </a:solidFill>
              </a14:hiddenFill>
            </a:ext>
          </a:extLst>
        </p:spPr>
      </p:pic>
      <p:pic>
        <p:nvPicPr>
          <p:cNvPr id="2"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0631" y="475247"/>
            <a:ext cx="1295400" cy="1295400"/>
          </a:xfrm>
          <a:prstGeom prst="rect">
            <a:avLst/>
          </a:prstGeom>
        </p:spPr>
      </p:pic>
    </p:spTree>
    <p:extLst>
      <p:ext uri="{BB962C8B-B14F-4D97-AF65-F5344CB8AC3E}">
        <p14:creationId xmlns:p14="http://schemas.microsoft.com/office/powerpoint/2010/main" val="3982213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6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95746" y="5308708"/>
            <a:ext cx="8465127" cy="461665"/>
          </a:xfrm>
          <a:prstGeom prst="rect">
            <a:avLst/>
          </a:prstGeom>
        </p:spPr>
        <p:txBody>
          <a:bodyPr wrap="square">
            <a:spAutoFit/>
          </a:bodyPr>
          <a:lstStyle/>
          <a:p>
            <a:r>
              <a:rPr lang="sl-SI" sz="2400" dirty="0" smtClean="0">
                <a:hlinkClick r:id="rId5"/>
              </a:rPr>
              <a:t>https://www.youtube.com/watch?v=NwOI7lgsJ_c&amp;t=660s</a:t>
            </a:r>
            <a:endParaRPr lang="sl-SI" sz="2400" dirty="0"/>
          </a:p>
        </p:txBody>
      </p:sp>
      <p:pic>
        <p:nvPicPr>
          <p:cNvPr id="3" name="Picture 2" descr="https://scontent-vie1-1.xx.fbcdn.net/v/t1.15752-9/93266549_229926794886266_6322040234481549312_n.png?_nc_cat=104&amp;_nc_sid=b96e70&amp;_nc_ohc=yXCL9i809OIAX-BtBl3&amp;_nc_ht=scontent-vie1-1.xx&amp;oh=33811bf238e0c7c5bf3818b84e6df320&amp;oe=5EBDE5D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2643" y="952317"/>
            <a:ext cx="4095584" cy="4095584"/>
          </a:xfrm>
          <a:prstGeom prst="rect">
            <a:avLst/>
          </a:prstGeom>
          <a:noFill/>
          <a:extLst>
            <a:ext uri="{909E8E84-426E-40DD-AFC4-6F175D3DCCD1}">
              <a14:hiddenFill xmlns:a14="http://schemas.microsoft.com/office/drawing/2010/main">
                <a:solidFill>
                  <a:srgbClr val="FFFFFF"/>
                </a:solidFill>
              </a14:hiddenFill>
            </a:ext>
          </a:extLst>
        </p:spPr>
      </p:pic>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95746" y="503137"/>
            <a:ext cx="1181283" cy="1181283"/>
          </a:xfrm>
          <a:prstGeom prst="rect">
            <a:avLst/>
          </a:prstGeom>
        </p:spPr>
      </p:pic>
    </p:spTree>
    <p:extLst>
      <p:ext uri="{BB962C8B-B14F-4D97-AF65-F5344CB8AC3E}">
        <p14:creationId xmlns:p14="http://schemas.microsoft.com/office/powerpoint/2010/main" val="7056726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content-vie1-1.xx.fbcdn.net/v/t1.15752-9/93233783_699636747451432_6014272868144119808_n.png?_nc_cat=102&amp;_nc_sid=b96e70&amp;_nc_ohc=gUc8jIo5GoAAX_Q2nFV&amp;_nc_ht=scontent-vie1-1.xx&amp;oh=6c84e231744ed59b763dd5138827254b&amp;oe=5EBBFE3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9031" y="1018672"/>
            <a:ext cx="4636169" cy="4636169"/>
          </a:xfrm>
          <a:prstGeom prst="rect">
            <a:avLst/>
          </a:prstGeom>
          <a:noFill/>
          <a:extLst>
            <a:ext uri="{909E8E84-426E-40DD-AFC4-6F175D3DCCD1}">
              <a14:hiddenFill xmlns:a14="http://schemas.microsoft.com/office/drawing/2010/main">
                <a:solidFill>
                  <a:srgbClr val="FFFFFF"/>
                </a:solidFill>
              </a14:hiddenFill>
            </a:ext>
          </a:extLst>
        </p:spPr>
      </p:pic>
      <p:pic>
        <p:nvPicPr>
          <p:cNvPr id="3"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0842" y="409072"/>
            <a:ext cx="1419728" cy="1419728"/>
          </a:xfrm>
          <a:prstGeom prst="rect">
            <a:avLst/>
          </a:prstGeom>
        </p:spPr>
      </p:pic>
    </p:spTree>
    <p:extLst>
      <p:ext uri="{BB962C8B-B14F-4D97-AF65-F5344CB8AC3E}">
        <p14:creationId xmlns:p14="http://schemas.microsoft.com/office/powerpoint/2010/main" val="3045334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3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t And Cats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1490" y="583531"/>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s://scontent-vie1-1.xx.fbcdn.net/v/t1.15752-9/93236900_1624258474364497_6396712102098108416_n.png?_nc_cat=102&amp;_nc_sid=b96e70&amp;_nc_ohc=IoPO5iUTfm0AX8TarOI&amp;_nc_ht=scontent-vie1-1.xx&amp;oh=8d2ded9d77e9789f3d116dcb7c251b33&amp;oe=5EBE43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834063"/>
            <a:ext cx="2947273" cy="3023937"/>
          </a:xfrm>
          <a:prstGeom prst="rect">
            <a:avLst/>
          </a:prstGeom>
          <a:noFill/>
          <a:extLst>
            <a:ext uri="{909E8E84-426E-40DD-AFC4-6F175D3DCCD1}">
              <a14:hiddenFill xmlns:a14="http://schemas.microsoft.com/office/drawing/2010/main">
                <a:solidFill>
                  <a:srgbClr val="FFFFFF"/>
                </a:solidFill>
              </a14:hiddenFill>
            </a:ext>
          </a:extLst>
        </p:spPr>
      </p:pic>
      <p:pic>
        <p:nvPicPr>
          <p:cNvPr id="2"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4799" y="310814"/>
            <a:ext cx="962527" cy="962527"/>
          </a:xfrm>
          <a:prstGeom prst="rect">
            <a:avLst/>
          </a:prstGeom>
        </p:spPr>
      </p:pic>
    </p:spTree>
    <p:extLst>
      <p:ext uri="{BB962C8B-B14F-4D97-AF65-F5344CB8AC3E}">
        <p14:creationId xmlns:p14="http://schemas.microsoft.com/office/powerpoint/2010/main" val="38610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2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s://scontent-vie1-1.xx.fbcdn.net/v/t1.15752-9/93399375_736226300246972_6560379445889204224_n.png?_nc_cat=108&amp;_nc_sid=b96e70&amp;_nc_ohc=1-IItVVOp98AX_-x4L2&amp;_nc_ht=scontent-vie1-1.xx&amp;oh=999309762096d10cccb60046198e3dff&amp;oe=5EBC46B4"/>
          <p:cNvPicPr/>
          <p:nvPr/>
        </p:nvPicPr>
        <p:blipFill>
          <a:blip r:embed="rId5">
            <a:extLst>
              <a:ext uri="{28A0092B-C50C-407E-A947-70E740481C1C}">
                <a14:useLocalDpi xmlns:a14="http://schemas.microsoft.com/office/drawing/2010/main" val="0"/>
              </a:ext>
            </a:extLst>
          </a:blip>
          <a:srcRect/>
          <a:stretch>
            <a:fillRect/>
          </a:stretch>
        </p:blipFill>
        <p:spPr bwMode="auto">
          <a:xfrm>
            <a:off x="2630905" y="2510589"/>
            <a:ext cx="4831849" cy="4347411"/>
          </a:xfrm>
          <a:prstGeom prst="rect">
            <a:avLst/>
          </a:prstGeom>
          <a:noFill/>
          <a:ln>
            <a:noFill/>
          </a:ln>
        </p:spPr>
      </p:pic>
      <p:sp>
        <p:nvSpPr>
          <p:cNvPr id="3" name="PoljeZBesedilom 2"/>
          <p:cNvSpPr txBox="1"/>
          <p:nvPr/>
        </p:nvSpPr>
        <p:spPr>
          <a:xfrm>
            <a:off x="1716504" y="1539669"/>
            <a:ext cx="2759244" cy="3770263"/>
          </a:xfrm>
          <a:prstGeom prst="rect">
            <a:avLst/>
          </a:prstGeom>
          <a:noFill/>
        </p:spPr>
        <p:txBody>
          <a:bodyPr wrap="square" rtlCol="0">
            <a:spAutoFit/>
          </a:bodyPr>
          <a:lstStyle/>
          <a:p>
            <a:r>
              <a:rPr lang="sl-SI" sz="23900" dirty="0" smtClean="0">
                <a:solidFill>
                  <a:srgbClr val="FF0000"/>
                </a:solidFill>
              </a:rPr>
              <a:t>4</a:t>
            </a:r>
            <a:endParaRPr lang="sl-SI" sz="23900" dirty="0">
              <a:solidFill>
                <a:srgbClr val="FF0000"/>
              </a:solidFill>
            </a:endParaRPr>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6674" y="220578"/>
            <a:ext cx="898358" cy="898358"/>
          </a:xfrm>
          <a:prstGeom prst="rect">
            <a:avLst/>
          </a:prstGeom>
        </p:spPr>
      </p:pic>
    </p:spTree>
    <p:extLst>
      <p:ext uri="{BB962C8B-B14F-4D97-AF65-F5344CB8AC3E}">
        <p14:creationId xmlns:p14="http://schemas.microsoft.com/office/powerpoint/2010/main" val="1969179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scontent-vie1-1.xx.fbcdn.net/v/t1.15752-9/93236900_1624258474364497_6396712102098108416_n.png?_nc_cat=102&amp;_nc_sid=b96e70&amp;_nc_ohc=IoPO5iUTfm0AX8TarOI&amp;_nc_ht=scontent-vie1-1.xx&amp;oh=8d2ded9d77e9789f3d116dcb7c251b33&amp;oe=5EBE43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430" y="1"/>
            <a:ext cx="3825197" cy="42672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ick clipart 5 » Clipart S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
            <a:ext cx="7058526" cy="4443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ick clipart 5 » Clipart Station"/>
          <p:cNvPicPr>
            <a:picLocks noChangeAspect="1" noChangeArrowheads="1"/>
          </p:cNvPicPr>
          <p:nvPr/>
        </p:nvPicPr>
        <p:blipFill rotWithShape="1">
          <a:blip r:embed="rId6">
            <a:extLst>
              <a:ext uri="{28A0092B-C50C-407E-A947-70E740481C1C}">
                <a14:useLocalDpi xmlns:a14="http://schemas.microsoft.com/office/drawing/2010/main" val="0"/>
              </a:ext>
            </a:extLst>
          </a:blip>
          <a:srcRect t="49018"/>
          <a:stretch/>
        </p:blipFill>
        <p:spPr bwMode="auto">
          <a:xfrm>
            <a:off x="5181185" y="4267201"/>
            <a:ext cx="7026442" cy="2590799"/>
          </a:xfrm>
          <a:prstGeom prst="rect">
            <a:avLst/>
          </a:prstGeom>
          <a:noFill/>
          <a:extLst>
            <a:ext uri="{909E8E84-426E-40DD-AFC4-6F175D3DCCD1}">
              <a14:hiddenFill xmlns:a14="http://schemas.microsoft.com/office/drawing/2010/main">
                <a:solidFill>
                  <a:srgbClr val="FFFFFF"/>
                </a:solidFill>
              </a14:hiddenFill>
            </a:ext>
          </a:extLst>
        </p:spPr>
      </p:pic>
      <p:pic>
        <p:nvPicPr>
          <p:cNvPr id="3"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8569" y="5041231"/>
            <a:ext cx="1283368" cy="1283368"/>
          </a:xfrm>
          <a:prstGeom prst="rect">
            <a:avLst/>
          </a:prstGeom>
        </p:spPr>
      </p:pic>
    </p:spTree>
    <p:extLst>
      <p:ext uri="{BB962C8B-B14F-4D97-AF65-F5344CB8AC3E}">
        <p14:creationId xmlns:p14="http://schemas.microsoft.com/office/powerpoint/2010/main" val="1536832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7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https://scontent-vie1-1.xx.fbcdn.net/v/t1.15752-9/93399375_736226300246972_6560379445889204224_n.png?_nc_cat=108&amp;_nc_sid=b96e70&amp;_nc_ohc=1-IItVVOp98AX_-x4L2&amp;_nc_ht=scontent-vie1-1.xx&amp;oh=999309762096d10cccb60046198e3dff&amp;oe=5EBC46B4"/>
          <p:cNvPicPr/>
          <p:nvPr/>
        </p:nvPicPr>
        <p:blipFill>
          <a:blip r:embed="rId5">
            <a:extLst>
              <a:ext uri="{28A0092B-C50C-407E-A947-70E740481C1C}">
                <a14:useLocalDpi xmlns:a14="http://schemas.microsoft.com/office/drawing/2010/main" val="0"/>
              </a:ext>
            </a:extLst>
          </a:blip>
          <a:srcRect/>
          <a:stretch>
            <a:fillRect/>
          </a:stretch>
        </p:blipFill>
        <p:spPr bwMode="auto">
          <a:xfrm>
            <a:off x="2630905" y="2510589"/>
            <a:ext cx="4831849" cy="4347411"/>
          </a:xfrm>
          <a:prstGeom prst="rect">
            <a:avLst/>
          </a:prstGeom>
          <a:noFill/>
          <a:ln>
            <a:noFill/>
          </a:ln>
        </p:spPr>
      </p:pic>
      <p:sp>
        <p:nvSpPr>
          <p:cNvPr id="3" name="PoljeZBesedilom 2"/>
          <p:cNvSpPr txBox="1"/>
          <p:nvPr/>
        </p:nvSpPr>
        <p:spPr>
          <a:xfrm>
            <a:off x="1716504" y="1539669"/>
            <a:ext cx="2759244" cy="3770263"/>
          </a:xfrm>
          <a:prstGeom prst="rect">
            <a:avLst/>
          </a:prstGeom>
          <a:noFill/>
        </p:spPr>
        <p:txBody>
          <a:bodyPr wrap="square" rtlCol="0">
            <a:spAutoFit/>
          </a:bodyPr>
          <a:lstStyle/>
          <a:p>
            <a:r>
              <a:rPr lang="sl-SI" sz="23900" dirty="0" smtClean="0">
                <a:solidFill>
                  <a:srgbClr val="FF0000"/>
                </a:solidFill>
              </a:rPr>
              <a:t>9</a:t>
            </a:r>
            <a:endParaRPr lang="sl-SI" sz="23900" dirty="0">
              <a:solidFill>
                <a:srgbClr val="FF0000"/>
              </a:solidFill>
            </a:endParaRPr>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3768" y="589547"/>
            <a:ext cx="1042736" cy="1042736"/>
          </a:xfrm>
          <a:prstGeom prst="rect">
            <a:avLst/>
          </a:prstGeom>
        </p:spPr>
      </p:pic>
    </p:spTree>
    <p:extLst>
      <p:ext uri="{BB962C8B-B14F-4D97-AF65-F5344CB8AC3E}">
        <p14:creationId xmlns:p14="http://schemas.microsoft.com/office/powerpoint/2010/main" val="12546438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3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ice Clip Art at Clker.com - vector clip art online, royalty fre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05" y="383088"/>
            <a:ext cx="3665448" cy="32103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s://scontent-vie1-1.xx.fbcdn.net/v/t1.15752-9/93236900_1624258474364497_6396712102098108416_n.png?_nc_cat=102&amp;_nc_sid=b96e70&amp;_nc_ohc=IoPO5iUTfm0AX8TarOI&amp;_nc_ht=scontent-vie1-1.xx&amp;oh=8d2ded9d77e9789f3d116dcb7c251b33&amp;oe=5EBE43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834063"/>
            <a:ext cx="2947273" cy="3023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ice Clip Art at Clker.com - vector clip art online, royalty fre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942" y="383087"/>
            <a:ext cx="3665448" cy="32103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ice Clip Art at Clker.com - vector clip art online, royalty fre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0604" y="3593430"/>
            <a:ext cx="3665448" cy="32103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ice Clip Art at Clker.com - vector clip art online, royalty free ..."/>
          <p:cNvPicPr>
            <a:picLocks noChangeAspect="1" noChangeArrowheads="1"/>
          </p:cNvPicPr>
          <p:nvPr/>
        </p:nvPicPr>
        <p:blipFill rotWithShape="1">
          <a:blip r:embed="rId5">
            <a:extLst>
              <a:ext uri="{28A0092B-C50C-407E-A947-70E740481C1C}">
                <a14:useLocalDpi xmlns:a14="http://schemas.microsoft.com/office/drawing/2010/main" val="0"/>
              </a:ext>
            </a:extLst>
          </a:blip>
          <a:srcRect r="48430" b="54217"/>
          <a:stretch/>
        </p:blipFill>
        <p:spPr bwMode="auto">
          <a:xfrm>
            <a:off x="7081666" y="3892298"/>
            <a:ext cx="1890259" cy="1469775"/>
          </a:xfrm>
          <a:prstGeom prst="rect">
            <a:avLst/>
          </a:prstGeom>
          <a:noFill/>
          <a:extLst>
            <a:ext uri="{909E8E84-426E-40DD-AFC4-6F175D3DCCD1}">
              <a14:hiddenFill xmlns:a14="http://schemas.microsoft.com/office/drawing/2010/main">
                <a:solidFill>
                  <a:srgbClr val="FFFFFF"/>
                </a:solidFill>
              </a14:hiddenFill>
            </a:ext>
          </a:extLst>
        </p:spPr>
      </p:pic>
      <p:pic>
        <p:nvPicPr>
          <p:cNvPr id="2"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6624" y="3834063"/>
            <a:ext cx="1251284" cy="1251284"/>
          </a:xfrm>
          <a:prstGeom prst="rect">
            <a:avLst/>
          </a:prstGeom>
        </p:spPr>
      </p:pic>
    </p:spTree>
    <p:extLst>
      <p:ext uri="{BB962C8B-B14F-4D97-AF65-F5344CB8AC3E}">
        <p14:creationId xmlns:p14="http://schemas.microsoft.com/office/powerpoint/2010/main" val="30364254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5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457</TotalTime>
  <Words>655</Words>
  <Application>Microsoft Office PowerPoint</Application>
  <PresentationFormat>Širokozaslonsko</PresentationFormat>
  <Paragraphs>64</Paragraphs>
  <Slides>24</Slides>
  <Notes>24</Notes>
  <HiddenSlides>0</HiddenSlides>
  <MMClips>24</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24</vt:i4>
      </vt:variant>
    </vt:vector>
  </HeadingPairs>
  <TitlesOfParts>
    <vt:vector size="29" baseType="lpstr">
      <vt:lpstr>Arial</vt:lpstr>
      <vt:lpstr>Calibri</vt:lpstr>
      <vt:lpstr>Trebuchet MS</vt:lpstr>
      <vt:lpstr>Wingdings 3</vt:lpstr>
      <vt:lpstr>Gladko</vt:lpstr>
      <vt:lpstr>POZDRAVLJENI, DRAGI UČENCI.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POZDRAVLJENI, DRAGI UČENCI.</dc:title>
  <dc:creator>Petra Malešič</dc:creator>
  <cp:lastModifiedBy>Petra Malešič</cp:lastModifiedBy>
  <cp:revision>90</cp:revision>
  <dcterms:created xsi:type="dcterms:W3CDTF">2020-04-19T08:11:27Z</dcterms:created>
  <dcterms:modified xsi:type="dcterms:W3CDTF">2020-04-19T15:48:32Z</dcterms:modified>
</cp:coreProperties>
</file>