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56" r:id="rId2"/>
    <p:sldId id="269" r:id="rId3"/>
    <p:sldId id="270" r:id="rId4"/>
    <p:sldId id="272" r:id="rId5"/>
    <p:sldId id="273" r:id="rId6"/>
    <p:sldId id="274" r:id="rId7"/>
    <p:sldId id="275" r:id="rId8"/>
    <p:sldId id="276" r:id="rId9"/>
    <p:sldId id="265" r:id="rId10"/>
    <p:sldId id="266" r:id="rId11"/>
    <p:sldId id="267" r:id="rId12"/>
    <p:sldId id="268" r:id="rId13"/>
    <p:sldId id="261" r:id="rId14"/>
    <p:sldId id="277" r:id="rId1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0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E83CB-2E0B-4AA7-8875-1C413395FF94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CF5EF-63E6-40E1-A262-A148C0041F1B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Dragi otroci in starši,</a:t>
            </a:r>
          </a:p>
          <a:p>
            <a:r>
              <a:rPr lang="sl-S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danes se bomo naučili slovensko ljudsko pesem </a:t>
            </a:r>
            <a:r>
              <a:rPr lang="sl-SI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ŠMENTANA MUHA</a:t>
            </a:r>
            <a:r>
              <a:rPr lang="sl-S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Naučili se bomo besedilo pesmi in njen ritem. 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CF5EF-63E6-40E1-A262-A148C0041F1B}" type="slidenum">
              <a:rPr lang="sl-SI" smtClean="0"/>
              <a:t>1</a:t>
            </a:fld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Najprej</a:t>
            </a:r>
            <a:r>
              <a:rPr lang="sl-SI" baseline="0" dirty="0" smtClean="0"/>
              <a:t> ponovimo vsako črko posebej. Pripravite si peščeno tablico ali pa list papirja na katere boste zapisovali. Pa začnimo. Zapiši črko M, U, H in A. 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CF5EF-63E6-40E1-A262-A148C0041F1B}" type="slidenum">
              <a:rPr lang="sl-SI" smtClean="0"/>
              <a:t>2</a:t>
            </a:fld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BRAVO!</a:t>
            </a:r>
            <a:r>
              <a:rPr lang="sl-SI" baseline="0" dirty="0" smtClean="0"/>
              <a:t> Ponovili ste črke, sedaj pa na YOUTUBU poiščite pesem. Se udobno namestite in jo poslušajte.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CF5EF-63E6-40E1-A262-A148C0041F1B}" type="slidenum">
              <a:rPr lang="sl-SI" smtClean="0"/>
              <a:t>3</a:t>
            </a:fld>
            <a:endParaRPr 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Sedaj se</a:t>
            </a:r>
            <a:r>
              <a:rPr lang="sl-SI" baseline="0" dirty="0" smtClean="0"/>
              <a:t> bomo ob ponavljanju najprej naučili vsako kitico posebej. Za vsak zlog bomo tudi zaploskali.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CF5EF-63E6-40E1-A262-A148C0041F1B}" type="slidenum">
              <a:rPr lang="sl-SI" smtClean="0"/>
              <a:t>4</a:t>
            </a:fld>
            <a:endParaRPr 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Naučimo se besedilo pesmi tako, da ponavljate za mano. Za</a:t>
            </a:r>
            <a:r>
              <a:rPr lang="sl-SI" baseline="0" dirty="0" smtClean="0"/>
              <a:t> vsak zlog zaploskamo.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CF5EF-63E6-40E1-A262-A148C0041F1B}" type="slidenum">
              <a:rPr lang="sl-SI" smtClean="0"/>
              <a:t>5</a:t>
            </a:fld>
            <a:endParaRPr 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Malo</a:t>
            </a:r>
            <a:r>
              <a:rPr lang="sl-SI" baseline="0" dirty="0" smtClean="0"/>
              <a:t> za sprostitev: Koliko muh je na sliki? Preštej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CF5EF-63E6-40E1-A262-A148C0041F1B}" type="slidenum">
              <a:rPr lang="sl-SI" smtClean="0"/>
              <a:t>7</a:t>
            </a:fld>
            <a:endParaRPr 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Seštej</a:t>
            </a:r>
            <a:r>
              <a:rPr lang="sl-SI" baseline="0" dirty="0" smtClean="0"/>
              <a:t> muhe in račun napiši na list papirja.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CF5EF-63E6-40E1-A262-A148C0041F1B}" type="slidenum">
              <a:rPr lang="sl-SI" smtClean="0"/>
              <a:t>8</a:t>
            </a:fld>
            <a:endParaRPr 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Sedaj</a:t>
            </a:r>
            <a:r>
              <a:rPr lang="sl-SI" baseline="0" dirty="0" smtClean="0"/>
              <a:t> pa se pesem ob pomoči slik še naučimo.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CF5EF-63E6-40E1-A262-A148C0041F1B}" type="slidenum">
              <a:rPr lang="sl-SI" smtClean="0"/>
              <a:t>9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CD97-9FBD-49C2-B34A-05B02D080D43}" type="datetimeFigureOut">
              <a:rPr lang="sl-SI" smtClean="0"/>
              <a:pPr/>
              <a:t>22. 04. 2020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E755-D3FD-419B-A3F4-ECFBD3E9E8C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CD97-9FBD-49C2-B34A-05B02D080D43}" type="datetimeFigureOut">
              <a:rPr lang="sl-SI" smtClean="0"/>
              <a:pPr/>
              <a:t>22. 04. 2020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E755-D3FD-419B-A3F4-ECFBD3E9E8C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CD97-9FBD-49C2-B34A-05B02D080D43}" type="datetimeFigureOut">
              <a:rPr lang="sl-SI" smtClean="0"/>
              <a:pPr/>
              <a:t>22. 04. 2020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E755-D3FD-419B-A3F4-ECFBD3E9E8C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CD97-9FBD-49C2-B34A-05B02D080D43}" type="datetimeFigureOut">
              <a:rPr lang="sl-SI" smtClean="0"/>
              <a:pPr/>
              <a:t>22. 04. 2020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E755-D3FD-419B-A3F4-ECFBD3E9E8C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CD97-9FBD-49C2-B34A-05B02D080D43}" type="datetimeFigureOut">
              <a:rPr lang="sl-SI" smtClean="0"/>
              <a:pPr/>
              <a:t>22. 04. 2020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E755-D3FD-419B-A3F4-ECFBD3E9E8C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CD97-9FBD-49C2-B34A-05B02D080D43}" type="datetimeFigureOut">
              <a:rPr lang="sl-SI" smtClean="0"/>
              <a:pPr/>
              <a:t>22. 04. 2020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E755-D3FD-419B-A3F4-ECFBD3E9E8C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CD97-9FBD-49C2-B34A-05B02D080D43}" type="datetimeFigureOut">
              <a:rPr lang="sl-SI" smtClean="0"/>
              <a:pPr/>
              <a:t>22. 04. 2020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E755-D3FD-419B-A3F4-ECFBD3E9E8C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CD97-9FBD-49C2-B34A-05B02D080D43}" type="datetimeFigureOut">
              <a:rPr lang="sl-SI" smtClean="0"/>
              <a:pPr/>
              <a:t>22. 04. 2020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E755-D3FD-419B-A3F4-ECFBD3E9E8C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CD97-9FBD-49C2-B34A-05B02D080D43}" type="datetimeFigureOut">
              <a:rPr lang="sl-SI" smtClean="0"/>
              <a:pPr/>
              <a:t>22. 04. 2020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E755-D3FD-419B-A3F4-ECFBD3E9E8C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CD97-9FBD-49C2-B34A-05B02D080D43}" type="datetimeFigureOut">
              <a:rPr lang="sl-SI" smtClean="0"/>
              <a:pPr/>
              <a:t>22. 04. 2020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E755-D3FD-419B-A3F4-ECFBD3E9E8C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CD97-9FBD-49C2-B34A-05B02D080D43}" type="datetimeFigureOut">
              <a:rPr lang="sl-SI" smtClean="0"/>
              <a:pPr/>
              <a:t>22. 04. 2020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E755-D3FD-419B-A3F4-ECFBD3E9E8C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1CD97-9FBD-49C2-B34A-05B02D080D43}" type="datetimeFigureOut">
              <a:rPr lang="sl-SI" smtClean="0"/>
              <a:pPr/>
              <a:t>22. 04. 2020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9E755-D3FD-419B-A3F4-ECFBD3E9E8C3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jpe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6.png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gif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18.jpeg"/><Relationship Id="rId5" Type="http://schemas.openxmlformats.org/officeDocument/2006/relationships/image" Target="../media/image15.jpeg"/><Relationship Id="rId10" Type="http://schemas.openxmlformats.org/officeDocument/2006/relationships/image" Target="../media/image2.png"/><Relationship Id="rId4" Type="http://schemas.openxmlformats.org/officeDocument/2006/relationships/image" Target="../media/image13.jpe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gif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21.gif"/><Relationship Id="rId5" Type="http://schemas.openxmlformats.org/officeDocument/2006/relationships/image" Target="../media/image15.jpeg"/><Relationship Id="rId10" Type="http://schemas.openxmlformats.org/officeDocument/2006/relationships/image" Target="../media/image2.png"/><Relationship Id="rId4" Type="http://schemas.openxmlformats.org/officeDocument/2006/relationships/image" Target="../media/image13.jpe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jpeg"/><Relationship Id="rId5" Type="http://schemas.openxmlformats.org/officeDocument/2006/relationships/hyperlink" Target="https://www.youtube.com/watch?v=wilGSEMBqgg" TargetMode="Externa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jpe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l-SI" sz="8000" dirty="0" smtClean="0">
                <a:solidFill>
                  <a:schemeClr val="accent6"/>
                </a:solidFill>
              </a:rPr>
              <a:t>ŠMENTANA MUHA</a:t>
            </a:r>
            <a:endParaRPr lang="sl-SI" sz="8000" dirty="0">
              <a:solidFill>
                <a:schemeClr val="accent6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85852" y="2571744"/>
            <a:ext cx="3429024" cy="1428760"/>
          </a:xfrm>
        </p:spPr>
        <p:txBody>
          <a:bodyPr/>
          <a:lstStyle/>
          <a:p>
            <a:r>
              <a:rPr lang="sl-SI" dirty="0" smtClean="0">
                <a:solidFill>
                  <a:schemeClr val="tx1"/>
                </a:solidFill>
              </a:rPr>
              <a:t>Ljudska</a:t>
            </a:r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88066" name="Picture 2" descr="http://www.illustrationsof.com/royalty-free-house-fly-clipart-illustration-1120121.jpg"/>
          <p:cNvPicPr>
            <a:picLocks noChangeAspect="1" noChangeArrowheads="1"/>
          </p:cNvPicPr>
          <p:nvPr/>
        </p:nvPicPr>
        <p:blipFill>
          <a:blip r:embed="rId5" cstate="print"/>
          <a:srcRect b="4579"/>
          <a:stretch>
            <a:fillRect/>
          </a:stretch>
        </p:blipFill>
        <p:spPr bwMode="auto">
          <a:xfrm>
            <a:off x="4500562" y="2500306"/>
            <a:ext cx="3562350" cy="3571900"/>
          </a:xfrm>
          <a:prstGeom prst="rect">
            <a:avLst/>
          </a:prstGeom>
          <a:noFill/>
        </p:spPr>
      </p:pic>
      <p:pic>
        <p:nvPicPr>
          <p:cNvPr id="5" name="~PP153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4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187624" y="1340769"/>
            <a:ext cx="6912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dirty="0" smtClean="0"/>
              <a:t>PRIŠLI SO PRIŠLI ŠTIRJE POLJANCI,</a:t>
            </a:r>
          </a:p>
          <a:p>
            <a:endParaRPr lang="sl-SI" sz="3200" dirty="0" smtClean="0"/>
          </a:p>
          <a:p>
            <a:endParaRPr lang="sl-SI" sz="3200" dirty="0" smtClean="0"/>
          </a:p>
          <a:p>
            <a:endParaRPr lang="sl-SI" sz="3200" dirty="0" smtClean="0"/>
          </a:p>
          <a:p>
            <a:r>
              <a:rPr lang="sl-SI" sz="3200" dirty="0" smtClean="0"/>
              <a:t/>
            </a:r>
            <a:br>
              <a:rPr lang="sl-SI" sz="3200" dirty="0" smtClean="0"/>
            </a:br>
            <a:r>
              <a:rPr lang="sl-SI" sz="3200" dirty="0" smtClean="0"/>
              <a:t>KOMAJ SO VLEKLI MUHO PO KLANCI.</a:t>
            </a:r>
            <a:endParaRPr lang="sl-SI" sz="3200" dirty="0"/>
          </a:p>
        </p:txBody>
      </p:sp>
      <p:pic>
        <p:nvPicPr>
          <p:cNvPr id="3" name="Picture 2" descr="http://greatist.com/sites/default/files/styles/article_main/public/Walking_JR_604.jpg?itok=XshUyZp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348880"/>
            <a:ext cx="1917643" cy="993746"/>
          </a:xfrm>
          <a:prstGeom prst="rect">
            <a:avLst/>
          </a:prstGeom>
          <a:noFill/>
        </p:spPr>
      </p:pic>
      <p:pic>
        <p:nvPicPr>
          <p:cNvPr id="4" name="Picture 10" descr="http://us.123rf.com/400wm/400/400/izakowski/izakowski1201/izakowski120100028/11933966-cartoon-illustration-of-funny-man-in-su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2204864"/>
            <a:ext cx="1066117" cy="1214446"/>
          </a:xfrm>
          <a:prstGeom prst="rect">
            <a:avLst/>
          </a:prstGeom>
          <a:noFill/>
        </p:spPr>
      </p:pic>
      <p:pic>
        <p:nvPicPr>
          <p:cNvPr id="1026" name="Picture 2" descr="4 | Blog Number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2204864"/>
            <a:ext cx="945597" cy="1224136"/>
          </a:xfrm>
          <a:prstGeom prst="rect">
            <a:avLst/>
          </a:prstGeom>
          <a:noFill/>
        </p:spPr>
      </p:pic>
      <p:pic>
        <p:nvPicPr>
          <p:cNvPr id="6" name="Picture 12" descr="http://bluebuddies.com/gallery/Color_Smurfs_Pictures/jpg/Smurfs_Color_Pictures_Smurf_Tug-Of-War.jpg"/>
          <p:cNvPicPr>
            <a:picLocks noChangeAspect="1" noChangeArrowheads="1"/>
          </p:cNvPicPr>
          <p:nvPr/>
        </p:nvPicPr>
        <p:blipFill>
          <a:blip r:embed="rId7" cstate="print"/>
          <a:srcRect b="12925"/>
          <a:stretch>
            <a:fillRect/>
          </a:stretch>
        </p:blipFill>
        <p:spPr bwMode="auto">
          <a:xfrm>
            <a:off x="1331640" y="4509120"/>
            <a:ext cx="1994349" cy="1302432"/>
          </a:xfrm>
          <a:prstGeom prst="rect">
            <a:avLst/>
          </a:prstGeom>
          <a:noFill/>
        </p:spPr>
      </p:pic>
      <p:pic>
        <p:nvPicPr>
          <p:cNvPr id="7" name="Picture 2" descr="http://www.illustrationsof.com/royalty-free-house-fly-clipart-illustration-1120121.jpg"/>
          <p:cNvPicPr>
            <a:picLocks noChangeAspect="1" noChangeArrowheads="1"/>
          </p:cNvPicPr>
          <p:nvPr/>
        </p:nvPicPr>
        <p:blipFill>
          <a:blip r:embed="rId8" cstate="print"/>
          <a:srcRect b="4579"/>
          <a:stretch>
            <a:fillRect/>
          </a:stretch>
        </p:blipFill>
        <p:spPr bwMode="auto">
          <a:xfrm>
            <a:off x="4139952" y="4509120"/>
            <a:ext cx="1285884" cy="1289331"/>
          </a:xfrm>
          <a:prstGeom prst="rect">
            <a:avLst/>
          </a:prstGeom>
          <a:noFill/>
        </p:spPr>
      </p:pic>
      <p:pic>
        <p:nvPicPr>
          <p:cNvPr id="8" name="Picture 8" descr="http://www.bicikel.com/uploads/news/pictureb_2010_klanec_za_psih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4437112"/>
            <a:ext cx="1764231" cy="1325694"/>
          </a:xfrm>
          <a:prstGeom prst="rect">
            <a:avLst/>
          </a:prstGeom>
          <a:noFill/>
        </p:spPr>
      </p:pic>
      <p:pic>
        <p:nvPicPr>
          <p:cNvPr id="9" name="~PP283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6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827584" y="692697"/>
            <a:ext cx="72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dirty="0" smtClean="0"/>
              <a:t>PRIŠLI SO PRIŠLI ŠTIRJE MESARJI,</a:t>
            </a:r>
          </a:p>
          <a:p>
            <a:endParaRPr lang="sl-SI" sz="3200" dirty="0" smtClean="0"/>
          </a:p>
          <a:p>
            <a:endParaRPr lang="sl-SI" sz="3200" dirty="0" smtClean="0"/>
          </a:p>
          <a:p>
            <a:endParaRPr lang="sl-SI" sz="3200" dirty="0" smtClean="0"/>
          </a:p>
          <a:p>
            <a:endParaRPr lang="sl-SI" sz="3200" dirty="0" smtClean="0"/>
          </a:p>
          <a:p>
            <a:r>
              <a:rPr lang="sl-SI" sz="3200" dirty="0" smtClean="0"/>
              <a:t/>
            </a:r>
            <a:br>
              <a:rPr lang="sl-SI" sz="3200" dirty="0" smtClean="0"/>
            </a:br>
            <a:r>
              <a:rPr lang="sl-SI" sz="3200" dirty="0" smtClean="0"/>
              <a:t>KOMAJ SO SUHO MUHO ZAKLALI.</a:t>
            </a:r>
            <a:endParaRPr lang="sl-SI" sz="3200" dirty="0"/>
          </a:p>
        </p:txBody>
      </p:sp>
      <p:pic>
        <p:nvPicPr>
          <p:cNvPr id="3" name="Picture 2" descr="http://greatist.com/sites/default/files/styles/article_main/public/Walking_JR_604.jpg?itok=XshUyZp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772816"/>
            <a:ext cx="1933847" cy="1002143"/>
          </a:xfrm>
          <a:prstGeom prst="rect">
            <a:avLst/>
          </a:prstGeom>
          <a:noFill/>
        </p:spPr>
      </p:pic>
      <p:pic>
        <p:nvPicPr>
          <p:cNvPr id="4" name="Picture 2" descr="4 | Blog Numbe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556792"/>
            <a:ext cx="945597" cy="1224136"/>
          </a:xfrm>
          <a:prstGeom prst="rect">
            <a:avLst/>
          </a:prstGeom>
          <a:noFill/>
        </p:spPr>
      </p:pic>
      <p:pic>
        <p:nvPicPr>
          <p:cNvPr id="5" name="Picture 4" descr="http://2.bp.blogspot.com/-46F7oZwg91g/TsHqa_CsqBI/AAAAAAAAAHw/iXhEne_-V9M/s1600/cartoon_butcher_cutter_with_knife_sharpening_sjpg11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1484784"/>
            <a:ext cx="967074" cy="1306049"/>
          </a:xfrm>
          <a:prstGeom prst="rect">
            <a:avLst/>
          </a:prstGeom>
          <a:noFill/>
        </p:spPr>
      </p:pic>
      <p:pic>
        <p:nvPicPr>
          <p:cNvPr id="6" name="Picture 2" descr="http://www.startupdonut.co.uk/sites/default/files/skinny-man_200x30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4365104"/>
            <a:ext cx="906778" cy="1360167"/>
          </a:xfrm>
          <a:prstGeom prst="rect">
            <a:avLst/>
          </a:prstGeom>
          <a:noFill/>
        </p:spPr>
      </p:pic>
      <p:pic>
        <p:nvPicPr>
          <p:cNvPr id="7" name="Picture 2" descr="http://www.illustrationsof.com/royalty-free-house-fly-clipart-illustration-1120121.jpg"/>
          <p:cNvPicPr>
            <a:picLocks noChangeAspect="1" noChangeArrowheads="1"/>
          </p:cNvPicPr>
          <p:nvPr/>
        </p:nvPicPr>
        <p:blipFill>
          <a:blip r:embed="rId8" cstate="print"/>
          <a:srcRect b="4579"/>
          <a:stretch>
            <a:fillRect/>
          </a:stretch>
        </p:blipFill>
        <p:spPr bwMode="auto">
          <a:xfrm>
            <a:off x="3923928" y="4509120"/>
            <a:ext cx="1143008" cy="1146073"/>
          </a:xfrm>
          <a:prstGeom prst="rect">
            <a:avLst/>
          </a:prstGeom>
          <a:noFill/>
        </p:spPr>
      </p:pic>
      <p:pic>
        <p:nvPicPr>
          <p:cNvPr id="21506" name="Picture 2" descr="Univerzalni Nož Joe spletna rezervacija ➤ mömax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4437112"/>
            <a:ext cx="1224136" cy="1224136"/>
          </a:xfrm>
          <a:prstGeom prst="rect">
            <a:avLst/>
          </a:prstGeom>
          <a:noFill/>
        </p:spPr>
      </p:pic>
      <p:pic>
        <p:nvPicPr>
          <p:cNvPr id="9" name="~PP344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2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51520" y="620687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sl-SI" sz="3200" dirty="0" smtClean="0"/>
              <a:t>PRIŠLI SO PRIŠLI ŠTIRJE DEBELI,</a:t>
            </a:r>
          </a:p>
          <a:p>
            <a:pPr algn="ctr">
              <a:buNone/>
            </a:pPr>
            <a:endParaRPr lang="sl-SI" sz="3200" dirty="0" smtClean="0"/>
          </a:p>
          <a:p>
            <a:pPr algn="ctr">
              <a:buNone/>
            </a:pPr>
            <a:endParaRPr lang="sl-SI" sz="3200" dirty="0" smtClean="0"/>
          </a:p>
          <a:p>
            <a:pPr algn="ctr">
              <a:buNone/>
            </a:pPr>
            <a:endParaRPr lang="sl-SI" sz="3200" dirty="0" smtClean="0"/>
          </a:p>
          <a:p>
            <a:pPr algn="ctr">
              <a:buNone/>
            </a:pPr>
            <a:endParaRPr lang="sl-SI" sz="3200" dirty="0" smtClean="0"/>
          </a:p>
          <a:p>
            <a:pPr algn="ctr">
              <a:buNone/>
            </a:pPr>
            <a:endParaRPr lang="sl-SI" sz="3200" dirty="0" smtClean="0"/>
          </a:p>
          <a:p>
            <a:pPr algn="ctr">
              <a:buNone/>
            </a:pPr>
            <a:r>
              <a:rPr lang="sl-SI" sz="3200" dirty="0" smtClean="0"/>
              <a:t> KOMAJ SO SUHO MUHO POJELI.</a:t>
            </a:r>
            <a:endParaRPr lang="sl-SI" sz="3200" dirty="0"/>
          </a:p>
        </p:txBody>
      </p:sp>
      <p:pic>
        <p:nvPicPr>
          <p:cNvPr id="3" name="Picture 2" descr="http://greatist.com/sites/default/files/styles/article_main/public/Walking_JR_604.jpg?itok=XshUyZp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484784"/>
            <a:ext cx="1928826" cy="999542"/>
          </a:xfrm>
          <a:prstGeom prst="rect">
            <a:avLst/>
          </a:prstGeom>
          <a:noFill/>
        </p:spPr>
      </p:pic>
      <p:pic>
        <p:nvPicPr>
          <p:cNvPr id="4" name="Picture 2" descr="4 | Blog Numbe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340768"/>
            <a:ext cx="945597" cy="1224136"/>
          </a:xfrm>
          <a:prstGeom prst="rect">
            <a:avLst/>
          </a:prstGeom>
          <a:noFill/>
        </p:spPr>
      </p:pic>
      <p:pic>
        <p:nvPicPr>
          <p:cNvPr id="5" name="Picture 2" descr="http://blog.theregularguynyc.com/wp-content/uploads/2012/12/fat-man-cartoon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1340768"/>
            <a:ext cx="1071570" cy="1135113"/>
          </a:xfrm>
          <a:prstGeom prst="rect">
            <a:avLst/>
          </a:prstGeom>
          <a:noFill/>
        </p:spPr>
      </p:pic>
      <p:pic>
        <p:nvPicPr>
          <p:cNvPr id="6" name="Picture 2" descr="http://www.startupdonut.co.uk/sites/default/files/skinny-man_200x30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4365104"/>
            <a:ext cx="906778" cy="1360167"/>
          </a:xfrm>
          <a:prstGeom prst="rect">
            <a:avLst/>
          </a:prstGeom>
          <a:noFill/>
        </p:spPr>
      </p:pic>
      <p:pic>
        <p:nvPicPr>
          <p:cNvPr id="7" name="Picture 2" descr="http://www.illustrationsof.com/royalty-free-house-fly-clipart-illustration-1120121.jpg"/>
          <p:cNvPicPr>
            <a:picLocks noChangeAspect="1" noChangeArrowheads="1"/>
          </p:cNvPicPr>
          <p:nvPr/>
        </p:nvPicPr>
        <p:blipFill>
          <a:blip r:embed="rId8" cstate="print"/>
          <a:srcRect b="4579"/>
          <a:stretch>
            <a:fillRect/>
          </a:stretch>
        </p:blipFill>
        <p:spPr bwMode="auto">
          <a:xfrm>
            <a:off x="4572000" y="4509120"/>
            <a:ext cx="1211199" cy="1214446"/>
          </a:xfrm>
          <a:prstGeom prst="rect">
            <a:avLst/>
          </a:prstGeom>
          <a:noFill/>
        </p:spPr>
      </p:pic>
      <p:pic>
        <p:nvPicPr>
          <p:cNvPr id="8" name="Picture 4" descr="http://www.clker.com/cliparts/4/0/E/r/9/w/garfo-e-faca-m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4509120"/>
            <a:ext cx="1646955" cy="1214422"/>
          </a:xfrm>
          <a:prstGeom prst="rect">
            <a:avLst/>
          </a:prstGeom>
          <a:noFill/>
        </p:spPr>
      </p:pic>
      <p:pic>
        <p:nvPicPr>
          <p:cNvPr id="9" name="~PP97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9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1025" name="Picture 1" descr="mso1E0D5"/>
          <p:cNvPicPr>
            <a:picLocks noChangeAspect="1" noChangeArrowheads="1"/>
          </p:cNvPicPr>
          <p:nvPr/>
        </p:nvPicPr>
        <p:blipFill>
          <a:blip r:embed="rId2" cstate="print">
            <a:lum bright="-36000" contrast="54000"/>
          </a:blip>
          <a:srcRect t="5002" b="1787"/>
          <a:stretch>
            <a:fillRect/>
          </a:stretch>
        </p:blipFill>
        <p:spPr bwMode="auto">
          <a:xfrm>
            <a:off x="605759" y="285728"/>
            <a:ext cx="7966769" cy="6385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Bravo Banner With Color Confetti. Vector Illustration. Royalty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268760"/>
            <a:ext cx="8254106" cy="3815937"/>
          </a:xfrm>
          <a:prstGeom prst="rect">
            <a:avLst/>
          </a:prstGeom>
          <a:noFill/>
        </p:spPr>
      </p:pic>
      <p:pic>
        <p:nvPicPr>
          <p:cNvPr id="3" name="~PP371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0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NAUČIMO SE NAPISATI BESEDO: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l-SI" sz="6600" dirty="0" smtClean="0"/>
              <a:t>              </a:t>
            </a:r>
          </a:p>
          <a:p>
            <a:pPr>
              <a:buNone/>
            </a:pPr>
            <a:r>
              <a:rPr lang="sl-SI" sz="6600" dirty="0" smtClean="0"/>
              <a:t>             </a:t>
            </a:r>
            <a:r>
              <a:rPr lang="sl-SI" sz="8800" dirty="0" smtClean="0"/>
              <a:t>MUHA</a:t>
            </a:r>
            <a:endParaRPr lang="sl-SI" sz="8800" dirty="0"/>
          </a:p>
        </p:txBody>
      </p:sp>
      <p:pic>
        <p:nvPicPr>
          <p:cNvPr id="6" name="~PP302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1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043608" y="1412776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POSNETEK PESMI NA YT:</a:t>
            </a:r>
            <a:endParaRPr lang="sl-SI" sz="3200" dirty="0"/>
          </a:p>
        </p:txBody>
      </p:sp>
      <p:sp>
        <p:nvSpPr>
          <p:cNvPr id="3" name="Pravokotnik 2"/>
          <p:cNvSpPr/>
          <p:nvPr/>
        </p:nvSpPr>
        <p:spPr>
          <a:xfrm>
            <a:off x="1403648" y="2564904"/>
            <a:ext cx="59046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dirty="0" smtClean="0">
                <a:hlinkClick r:id="rId5"/>
              </a:rPr>
              <a:t>https://www.youtube.com/watch?v=wilGSEMBqgg</a:t>
            </a:r>
            <a:endParaRPr lang="sl-SI" sz="3200" dirty="0"/>
          </a:p>
        </p:txBody>
      </p:sp>
      <p:pic>
        <p:nvPicPr>
          <p:cNvPr id="2050" name="Picture 2" descr="Otroška pesmica - Šmentana muha - YouTub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3685528"/>
            <a:ext cx="5161713" cy="2903464"/>
          </a:xfrm>
          <a:prstGeom prst="rect">
            <a:avLst/>
          </a:prstGeom>
          <a:noFill/>
        </p:spPr>
      </p:pic>
      <p:pic>
        <p:nvPicPr>
          <p:cNvPr id="6" name="~PP83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7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/>
              <a:t>ŠMENTANA MUHA </a:t>
            </a:r>
            <a:br>
              <a:rPr lang="sl-SI" b="1" dirty="0" smtClean="0"/>
            </a:br>
            <a:r>
              <a:rPr lang="sl-SI" b="1" dirty="0" smtClean="0"/>
              <a:t>(LJUDSKA)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57224" y="1571612"/>
            <a:ext cx="7400948" cy="514353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sl-SI" dirty="0" smtClean="0"/>
              <a:t>    ŠMENTANA MUHA, KAJ SI TAK SUHA?</a:t>
            </a:r>
            <a:br>
              <a:rPr lang="sl-SI" dirty="0" smtClean="0"/>
            </a:br>
            <a:r>
              <a:rPr lang="sl-SI" dirty="0" smtClean="0"/>
              <a:t>KDO TE BO PLAČAL? MIHA KOVAČEV.</a:t>
            </a:r>
            <a:br>
              <a:rPr lang="sl-SI" dirty="0" smtClean="0"/>
            </a:br>
            <a:endParaRPr lang="sl-SI" dirty="0" smtClean="0"/>
          </a:p>
          <a:p>
            <a:pPr algn="ctr">
              <a:buNone/>
            </a:pPr>
            <a:r>
              <a:rPr lang="sl-SI" dirty="0" smtClean="0"/>
              <a:t>PRIŠLI SO PRIŠLI ŠTIRJE POLJANCI,</a:t>
            </a:r>
            <a:br>
              <a:rPr lang="sl-SI" dirty="0" smtClean="0"/>
            </a:br>
            <a:r>
              <a:rPr lang="sl-SI" dirty="0" smtClean="0"/>
              <a:t>KOMAJ SO VLEKLI MUHO PO KLANCI.</a:t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PRIŠLI SO PRIŠLI ŠTIRJE MESARJI,</a:t>
            </a:r>
            <a:br>
              <a:rPr lang="sl-SI" dirty="0" smtClean="0"/>
            </a:br>
            <a:r>
              <a:rPr lang="sl-SI" dirty="0" smtClean="0"/>
              <a:t>KOMAJ SO SUHO MUHO ZAKLALI.</a:t>
            </a:r>
          </a:p>
          <a:p>
            <a:pPr algn="ctr">
              <a:buNone/>
            </a:pPr>
            <a:endParaRPr lang="sl-SI" dirty="0" smtClean="0"/>
          </a:p>
          <a:p>
            <a:pPr algn="ctr">
              <a:buNone/>
            </a:pPr>
            <a:r>
              <a:rPr lang="sl-SI" dirty="0" smtClean="0"/>
              <a:t>PRIŠLI SO PRIŠLI ŠTIRJE DEBELI,</a:t>
            </a:r>
          </a:p>
          <a:p>
            <a:pPr algn="ctr">
              <a:buNone/>
            </a:pPr>
            <a:r>
              <a:rPr lang="sl-SI" dirty="0" smtClean="0"/>
              <a:t> KOMAJ SO SUHO MUHO POJELI.</a:t>
            </a:r>
            <a:endParaRPr lang="sl-SI" dirty="0"/>
          </a:p>
        </p:txBody>
      </p:sp>
      <p:pic>
        <p:nvPicPr>
          <p:cNvPr id="4" name="Picture 2" descr="http://www.illustrationsof.com/royalty-free-house-fly-clipart-illustration-1120121.jpg"/>
          <p:cNvPicPr>
            <a:picLocks noChangeAspect="1" noChangeArrowheads="1"/>
          </p:cNvPicPr>
          <p:nvPr/>
        </p:nvPicPr>
        <p:blipFill>
          <a:blip r:embed="rId5" cstate="print"/>
          <a:srcRect b="4579"/>
          <a:stretch>
            <a:fillRect/>
          </a:stretch>
        </p:blipFill>
        <p:spPr bwMode="auto">
          <a:xfrm>
            <a:off x="6929454" y="214290"/>
            <a:ext cx="1285884" cy="1289331"/>
          </a:xfrm>
          <a:prstGeom prst="rect">
            <a:avLst/>
          </a:prstGeom>
          <a:noFill/>
        </p:spPr>
      </p:pic>
      <p:pic>
        <p:nvPicPr>
          <p:cNvPr id="5" name="~PP2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9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C:\Users\Maja\Desktop\preno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052736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39133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ŠMEN   -       TA    -      NA            MU       -     HA, </a:t>
            </a:r>
            <a:endParaRPr kumimoji="0" lang="sl-SI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lika 4" descr="C:\Users\Maja\Desktop\preno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980728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C:\Users\Maja\Desktop\preno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90872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 descr="C:\Users\Maja\Desktop\preno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980728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lika 7" descr="C:\Users\Maja\Desktop\preno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980728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217820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KAJ             SI              TAK              SU         -       HA?</a:t>
            </a:r>
            <a:endParaRPr kumimoji="0" lang="sl-SI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Slika 9" descr="C:\Users\Maja\Desktop\preno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80928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Slika 10" descr="C:\Users\Maja\Desktop\preno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70892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Slika 11" descr="C:\Users\Maja\Desktop\preno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70892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Slika 12" descr="C:\Users\Maja\Desktop\preno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2780928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Slika 13" descr="C:\Users\Maja\Desktop\preno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270892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oljeZBesedilom 14"/>
          <p:cNvSpPr txBox="1"/>
          <p:nvPr/>
        </p:nvSpPr>
        <p:spPr>
          <a:xfrm>
            <a:off x="0" y="3789040"/>
            <a:ext cx="8316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PRI - ŠLI    SO     PRI  -  ŠLI ŠTI -  RJE POL – JAN - CI,</a:t>
            </a:r>
            <a:endParaRPr lang="sl-SI" sz="3200" dirty="0"/>
          </a:p>
        </p:txBody>
      </p:sp>
      <p:pic>
        <p:nvPicPr>
          <p:cNvPr id="16" name="Slika 15" descr="C:\Users\Maja\Desktop\preno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293096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Slika 16" descr="C:\Users\Maja\Desktop\preno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293096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Slika 17" descr="C:\Users\Maja\Desktop\preno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293096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Slika 18" descr="C:\Users\Maja\Desktop\preno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93096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Slika 19" descr="C:\Users\Maja\Desktop\preno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293096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Slika 20" descr="C:\Users\Maja\Desktop\preno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293096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Slika 21" descr="C:\Users\Maja\Desktop\preno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293096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Slika 22" descr="C:\Users\Maja\Desktop\preno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293096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Slika 23" descr="C:\Users\Maja\Desktop\preno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4293096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Slika 24" descr="C:\Users\Maja\Desktop\preno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4293096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PoljeZBesedilom 25"/>
          <p:cNvSpPr txBox="1"/>
          <p:nvPr/>
        </p:nvSpPr>
        <p:spPr>
          <a:xfrm>
            <a:off x="0" y="530120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KO - MAJ  SO   VLE – KLI  MU – HO  PO  KLAN - CI.</a:t>
            </a:r>
            <a:endParaRPr lang="sl-SI" sz="3200" dirty="0"/>
          </a:p>
        </p:txBody>
      </p:sp>
      <p:pic>
        <p:nvPicPr>
          <p:cNvPr id="27" name="Slika 26" descr="C:\Users\Maja\Desktop\preno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05264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Slika 27" descr="C:\Users\Maja\Desktop\preno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5805264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Slika 28" descr="C:\Users\Maja\Desktop\preno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5805264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Slika 29" descr="C:\Users\Maja\Desktop\preno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5805264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Slika 30" descr="C:\Users\Maja\Desktop\preno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5805264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Slika 31" descr="C:\Users\Maja\Desktop\preno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5805264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Slika 32" descr="C:\Users\Maja\Desktop\preno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5805264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Slika 33" descr="C:\Users\Maja\Desktop\preno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5805264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Slika 34" descr="C:\Users\Maja\Desktop\preno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5805264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Slika 35" descr="C:\Users\Maja\Desktop\preno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5805264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~PP128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5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0" y="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PRI – ŠLI   SO     PRI - ŠLI       ŠTI - RJE       ME- SAR- JI,</a:t>
            </a:r>
            <a:endParaRPr lang="sl-SI" sz="32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0" y="155679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KO - MAJ    SO    SU – HO    MU - HO      ZA – KLA - LI.</a:t>
            </a:r>
            <a:endParaRPr lang="sl-SI" sz="3200" dirty="0"/>
          </a:p>
        </p:txBody>
      </p:sp>
      <p:pic>
        <p:nvPicPr>
          <p:cNvPr id="4" name="Slika 3" descr="C:\Users\Maja\Desktop\pren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868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C:\Users\Maja\Desktop\pren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54868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C:\Users\Maja\Desktop\pren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54868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 descr="C:\Users\Maja\Desktop\pren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54868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lika 7" descr="C:\Users\Maja\Desktop\pren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54868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ka 8" descr="C:\Users\Maja\Desktop\pren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54868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lika 9" descr="C:\Users\Maja\Desktop\pren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4868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Slika 10" descr="C:\Users\Maja\Desktop\pren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54868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Slika 11" descr="C:\Users\Maja\Desktop\pren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54868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Slika 12" descr="C:\Users\Maja\Desktop\pren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54868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Slika 13" descr="C:\Users\Maja\Desktop\pren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2856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Slika 14" descr="C:\Users\Maja\Desktop\pren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132856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Slika 15" descr="C:\Users\Maja\Desktop\pren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132856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Slika 16" descr="C:\Users\Maja\Desktop\pren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132856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Slika 17" descr="C:\Users\Maja\Desktop\pren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132856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Slika 18" descr="C:\Users\Maja\Desktop\pren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132856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Slika 19" descr="C:\Users\Maja\Desktop\pren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132856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Slika 20" descr="C:\Users\Maja\Desktop\pren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132856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Slika 21" descr="C:\Users\Maja\Desktop\pren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132856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Slika 22" descr="C:\Users\Maja\Desktop\pren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2132856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oljeZBesedilom 23"/>
          <p:cNvSpPr txBox="1"/>
          <p:nvPr/>
        </p:nvSpPr>
        <p:spPr>
          <a:xfrm>
            <a:off x="0" y="321297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PRI – ŠLI     SO       PRI - ŠLI    ŠTI – RJE     DE – BE – LI,  </a:t>
            </a:r>
            <a:endParaRPr lang="sl-SI" sz="3200" dirty="0"/>
          </a:p>
        </p:txBody>
      </p:sp>
      <p:pic>
        <p:nvPicPr>
          <p:cNvPr id="25" name="Slika 24" descr="C:\Users\Maja\Desktop\pren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904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Slika 25" descr="C:\Users\Maja\Desktop\pren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78904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Slika 26" descr="C:\Users\Maja\Desktop\pren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78904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Slika 27" descr="C:\Users\Maja\Desktop\pren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78904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Slika 28" descr="C:\Users\Maja\Desktop\pren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78904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Slika 29" descr="C:\Users\Maja\Desktop\pren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8904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Slika 30" descr="C:\Users\Maja\Desktop\pren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78904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Slika 31" descr="C:\Users\Maja\Desktop\pren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78904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Slika 32" descr="C:\Users\Maja\Desktop\pren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78904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Slika 33" descr="C:\Users\Maja\Desktop\pren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378904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PoljeZBesedilom 35"/>
          <p:cNvSpPr txBox="1"/>
          <p:nvPr/>
        </p:nvSpPr>
        <p:spPr>
          <a:xfrm>
            <a:off x="0" y="472514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KO – MAJ    SO     SU – HO      MU – HO       PO – JE -  LI.</a:t>
            </a:r>
            <a:endParaRPr lang="sl-SI" sz="3200" dirty="0"/>
          </a:p>
        </p:txBody>
      </p:sp>
      <p:pic>
        <p:nvPicPr>
          <p:cNvPr id="37" name="Slika 36" descr="C:\Users\Maja\Desktop\pren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2920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Slika 37" descr="C:\Users\Maja\Desktop\pren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22920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Slika 38" descr="C:\Users\Maja\Desktop\pren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522920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Slika 39" descr="C:\Users\Maja\Desktop\pren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22920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Slika 40" descr="C:\Users\Maja\Desktop\pren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522920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Slika 41" descr="C:\Users\Maja\Desktop\pren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522920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Slika 42" descr="C:\Users\Maja\Desktop\pren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522920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Slika 43" descr="C:\Users\Maja\Desktop\pren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1912" y="522920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Slika 44" descr="C:\Users\Maja\Desktop\pren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522920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Slika 45" descr="C:\Users\Maja\Desktop\pren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522920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~PP44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24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llustrationsof.com/royalty-free-house-fly-clipart-illustration-1120121.jpg"/>
          <p:cNvPicPr>
            <a:picLocks noChangeAspect="1" noChangeArrowheads="1"/>
          </p:cNvPicPr>
          <p:nvPr/>
        </p:nvPicPr>
        <p:blipFill>
          <a:blip r:embed="rId5" cstate="print"/>
          <a:srcRect b="4579"/>
          <a:stretch>
            <a:fillRect/>
          </a:stretch>
        </p:blipFill>
        <p:spPr bwMode="auto">
          <a:xfrm>
            <a:off x="4139952" y="4509120"/>
            <a:ext cx="1285884" cy="1289331"/>
          </a:xfrm>
          <a:prstGeom prst="rect">
            <a:avLst/>
          </a:prstGeom>
          <a:noFill/>
        </p:spPr>
      </p:pic>
      <p:pic>
        <p:nvPicPr>
          <p:cNvPr id="3" name="Picture 2" descr="http://www.illustrationsof.com/royalty-free-house-fly-clipart-illustration-1120121.jpg"/>
          <p:cNvPicPr>
            <a:picLocks noChangeAspect="1" noChangeArrowheads="1"/>
          </p:cNvPicPr>
          <p:nvPr/>
        </p:nvPicPr>
        <p:blipFill>
          <a:blip r:embed="rId5" cstate="print"/>
          <a:srcRect b="4579"/>
          <a:stretch>
            <a:fillRect/>
          </a:stretch>
        </p:blipFill>
        <p:spPr bwMode="auto">
          <a:xfrm>
            <a:off x="1691680" y="2276872"/>
            <a:ext cx="1285884" cy="1289331"/>
          </a:xfrm>
          <a:prstGeom prst="rect">
            <a:avLst/>
          </a:prstGeom>
          <a:noFill/>
        </p:spPr>
      </p:pic>
      <p:pic>
        <p:nvPicPr>
          <p:cNvPr id="4" name="Picture 2" descr="http://www.illustrationsof.com/royalty-free-house-fly-clipart-illustration-1120121.jpg"/>
          <p:cNvPicPr>
            <a:picLocks noChangeAspect="1" noChangeArrowheads="1"/>
          </p:cNvPicPr>
          <p:nvPr/>
        </p:nvPicPr>
        <p:blipFill>
          <a:blip r:embed="rId5" cstate="print"/>
          <a:srcRect b="4579"/>
          <a:stretch>
            <a:fillRect/>
          </a:stretch>
        </p:blipFill>
        <p:spPr bwMode="auto">
          <a:xfrm>
            <a:off x="5580112" y="1268760"/>
            <a:ext cx="1285884" cy="1289331"/>
          </a:xfrm>
          <a:prstGeom prst="rect">
            <a:avLst/>
          </a:prstGeom>
          <a:noFill/>
        </p:spPr>
      </p:pic>
      <p:pic>
        <p:nvPicPr>
          <p:cNvPr id="5" name="Picture 2" descr="http://www.illustrationsof.com/royalty-free-house-fly-clipart-illustration-1120121.jpg"/>
          <p:cNvPicPr>
            <a:picLocks noChangeAspect="1" noChangeArrowheads="1"/>
          </p:cNvPicPr>
          <p:nvPr/>
        </p:nvPicPr>
        <p:blipFill>
          <a:blip r:embed="rId5" cstate="print"/>
          <a:srcRect b="4579"/>
          <a:stretch>
            <a:fillRect/>
          </a:stretch>
        </p:blipFill>
        <p:spPr bwMode="auto">
          <a:xfrm>
            <a:off x="3995936" y="2708920"/>
            <a:ext cx="1285884" cy="1289331"/>
          </a:xfrm>
          <a:prstGeom prst="rect">
            <a:avLst/>
          </a:prstGeom>
          <a:noFill/>
        </p:spPr>
      </p:pic>
      <p:pic>
        <p:nvPicPr>
          <p:cNvPr id="6" name="~PP405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7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llustrationsof.com/royalty-free-house-fly-clipart-illustration-1120121.jpg"/>
          <p:cNvPicPr>
            <a:picLocks noChangeAspect="1" noChangeArrowheads="1"/>
          </p:cNvPicPr>
          <p:nvPr/>
        </p:nvPicPr>
        <p:blipFill>
          <a:blip r:embed="rId5" cstate="print"/>
          <a:srcRect b="4579"/>
          <a:stretch>
            <a:fillRect/>
          </a:stretch>
        </p:blipFill>
        <p:spPr bwMode="auto">
          <a:xfrm>
            <a:off x="1907704" y="1052736"/>
            <a:ext cx="1285884" cy="1289331"/>
          </a:xfrm>
          <a:prstGeom prst="rect">
            <a:avLst/>
          </a:prstGeom>
          <a:noFill/>
        </p:spPr>
      </p:pic>
      <p:pic>
        <p:nvPicPr>
          <p:cNvPr id="3" name="Picture 2" descr="http://www.illustrationsof.com/royalty-free-house-fly-clipart-illustration-1120121.jpg"/>
          <p:cNvPicPr>
            <a:picLocks noChangeAspect="1" noChangeArrowheads="1"/>
          </p:cNvPicPr>
          <p:nvPr/>
        </p:nvPicPr>
        <p:blipFill>
          <a:blip r:embed="rId5" cstate="print"/>
          <a:srcRect b="4579"/>
          <a:stretch>
            <a:fillRect/>
          </a:stretch>
        </p:blipFill>
        <p:spPr bwMode="auto">
          <a:xfrm>
            <a:off x="539552" y="1052736"/>
            <a:ext cx="1285884" cy="1289331"/>
          </a:xfrm>
          <a:prstGeom prst="rect">
            <a:avLst/>
          </a:prstGeom>
          <a:noFill/>
        </p:spPr>
      </p:pic>
      <p:sp>
        <p:nvSpPr>
          <p:cNvPr id="4" name="PoljeZBesedilom 3"/>
          <p:cNvSpPr txBox="1"/>
          <p:nvPr/>
        </p:nvSpPr>
        <p:spPr>
          <a:xfrm>
            <a:off x="3635896" y="1340768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 smtClean="0"/>
              <a:t>+  </a:t>
            </a:r>
            <a:endParaRPr lang="sl-SI" sz="4800" dirty="0"/>
          </a:p>
        </p:txBody>
      </p:sp>
      <p:pic>
        <p:nvPicPr>
          <p:cNvPr id="5" name="Picture 2" descr="http://www.illustrationsof.com/royalty-free-house-fly-clipart-illustration-1120121.jpg"/>
          <p:cNvPicPr>
            <a:picLocks noChangeAspect="1" noChangeArrowheads="1"/>
          </p:cNvPicPr>
          <p:nvPr/>
        </p:nvPicPr>
        <p:blipFill>
          <a:blip r:embed="rId5" cstate="print"/>
          <a:srcRect b="4579"/>
          <a:stretch>
            <a:fillRect/>
          </a:stretch>
        </p:blipFill>
        <p:spPr bwMode="auto">
          <a:xfrm>
            <a:off x="4427984" y="1052736"/>
            <a:ext cx="1285884" cy="1289331"/>
          </a:xfrm>
          <a:prstGeom prst="rect">
            <a:avLst/>
          </a:prstGeom>
          <a:noFill/>
        </p:spPr>
      </p:pic>
      <p:sp>
        <p:nvSpPr>
          <p:cNvPr id="6" name="PoljeZBesedilom 5"/>
          <p:cNvSpPr txBox="1"/>
          <p:nvPr/>
        </p:nvSpPr>
        <p:spPr>
          <a:xfrm>
            <a:off x="5868144" y="1268760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 smtClean="0"/>
              <a:t>=</a:t>
            </a:r>
            <a:endParaRPr lang="sl-SI" sz="4800" dirty="0"/>
          </a:p>
        </p:txBody>
      </p:sp>
      <p:pic>
        <p:nvPicPr>
          <p:cNvPr id="7" name="Picture 2" descr="http://www.illustrationsof.com/royalty-free-house-fly-clipart-illustration-1120121.jpg"/>
          <p:cNvPicPr>
            <a:picLocks noChangeAspect="1" noChangeArrowheads="1"/>
          </p:cNvPicPr>
          <p:nvPr/>
        </p:nvPicPr>
        <p:blipFill>
          <a:blip r:embed="rId5" cstate="print"/>
          <a:srcRect b="4579"/>
          <a:stretch>
            <a:fillRect/>
          </a:stretch>
        </p:blipFill>
        <p:spPr bwMode="auto">
          <a:xfrm>
            <a:off x="251520" y="3429000"/>
            <a:ext cx="1285884" cy="1289331"/>
          </a:xfrm>
          <a:prstGeom prst="rect">
            <a:avLst/>
          </a:prstGeom>
          <a:noFill/>
        </p:spPr>
      </p:pic>
      <p:pic>
        <p:nvPicPr>
          <p:cNvPr id="8" name="Picture 2" descr="http://www.illustrationsof.com/royalty-free-house-fly-clipart-illustration-1120121.jpg"/>
          <p:cNvPicPr>
            <a:picLocks noChangeAspect="1" noChangeArrowheads="1"/>
          </p:cNvPicPr>
          <p:nvPr/>
        </p:nvPicPr>
        <p:blipFill>
          <a:blip r:embed="rId5" cstate="print"/>
          <a:srcRect b="4579"/>
          <a:stretch>
            <a:fillRect/>
          </a:stretch>
        </p:blipFill>
        <p:spPr bwMode="auto">
          <a:xfrm>
            <a:off x="1619672" y="3429000"/>
            <a:ext cx="1285884" cy="1289331"/>
          </a:xfrm>
          <a:prstGeom prst="rect">
            <a:avLst/>
          </a:prstGeom>
          <a:noFill/>
        </p:spPr>
      </p:pic>
      <p:pic>
        <p:nvPicPr>
          <p:cNvPr id="9" name="Picture 2" descr="http://www.illustrationsof.com/royalty-free-house-fly-clipart-illustration-1120121.jpg"/>
          <p:cNvPicPr>
            <a:picLocks noChangeAspect="1" noChangeArrowheads="1"/>
          </p:cNvPicPr>
          <p:nvPr/>
        </p:nvPicPr>
        <p:blipFill>
          <a:blip r:embed="rId5" cstate="print"/>
          <a:srcRect b="4579"/>
          <a:stretch>
            <a:fillRect/>
          </a:stretch>
        </p:blipFill>
        <p:spPr bwMode="auto">
          <a:xfrm>
            <a:off x="2987824" y="3429000"/>
            <a:ext cx="1285884" cy="1289331"/>
          </a:xfrm>
          <a:prstGeom prst="rect">
            <a:avLst/>
          </a:prstGeom>
          <a:noFill/>
        </p:spPr>
      </p:pic>
      <p:sp>
        <p:nvSpPr>
          <p:cNvPr id="10" name="PoljeZBesedilom 9"/>
          <p:cNvSpPr txBox="1"/>
          <p:nvPr/>
        </p:nvSpPr>
        <p:spPr>
          <a:xfrm>
            <a:off x="4427984" y="3501008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 smtClean="0"/>
              <a:t>+</a:t>
            </a:r>
            <a:endParaRPr lang="sl-SI" sz="4400" dirty="0"/>
          </a:p>
        </p:txBody>
      </p:sp>
      <p:pic>
        <p:nvPicPr>
          <p:cNvPr id="11" name="Picture 2" descr="http://www.illustrationsof.com/royalty-free-house-fly-clipart-illustration-1120121.jpg"/>
          <p:cNvPicPr>
            <a:picLocks noChangeAspect="1" noChangeArrowheads="1"/>
          </p:cNvPicPr>
          <p:nvPr/>
        </p:nvPicPr>
        <p:blipFill>
          <a:blip r:embed="rId5" cstate="print"/>
          <a:srcRect b="4579"/>
          <a:stretch>
            <a:fillRect/>
          </a:stretch>
        </p:blipFill>
        <p:spPr bwMode="auto">
          <a:xfrm>
            <a:off x="4932040" y="3429000"/>
            <a:ext cx="1285884" cy="1289331"/>
          </a:xfrm>
          <a:prstGeom prst="rect">
            <a:avLst/>
          </a:prstGeom>
          <a:noFill/>
        </p:spPr>
      </p:pic>
      <p:pic>
        <p:nvPicPr>
          <p:cNvPr id="12" name="Picture 2" descr="http://www.illustrationsof.com/royalty-free-house-fly-clipart-illustration-1120121.jpg"/>
          <p:cNvPicPr>
            <a:picLocks noChangeAspect="1" noChangeArrowheads="1"/>
          </p:cNvPicPr>
          <p:nvPr/>
        </p:nvPicPr>
        <p:blipFill>
          <a:blip r:embed="rId5" cstate="print"/>
          <a:srcRect b="4579"/>
          <a:stretch>
            <a:fillRect/>
          </a:stretch>
        </p:blipFill>
        <p:spPr bwMode="auto">
          <a:xfrm>
            <a:off x="6300192" y="3429000"/>
            <a:ext cx="1285884" cy="1289331"/>
          </a:xfrm>
          <a:prstGeom prst="rect">
            <a:avLst/>
          </a:prstGeom>
          <a:noFill/>
        </p:spPr>
      </p:pic>
      <p:sp>
        <p:nvSpPr>
          <p:cNvPr id="13" name="PoljeZBesedilom 12"/>
          <p:cNvSpPr txBox="1"/>
          <p:nvPr/>
        </p:nvSpPr>
        <p:spPr>
          <a:xfrm>
            <a:off x="7740352" y="3501008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 smtClean="0"/>
              <a:t>=</a:t>
            </a:r>
            <a:endParaRPr lang="sl-SI" sz="4400" dirty="0"/>
          </a:p>
        </p:txBody>
      </p:sp>
      <p:pic>
        <p:nvPicPr>
          <p:cNvPr id="14" name="~PP212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1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971600" y="836713"/>
            <a:ext cx="734481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dirty="0" smtClean="0"/>
              <a:t>ŠMENTANA MUHA, KAJ SI TAK SUHA?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/>
            </a:r>
            <a:br>
              <a:rPr lang="sl-SI" dirty="0" smtClean="0"/>
            </a:br>
            <a:endParaRPr lang="sl-SI" dirty="0" smtClean="0"/>
          </a:p>
          <a:p>
            <a:endParaRPr lang="sl-SI" dirty="0" smtClean="0"/>
          </a:p>
          <a:p>
            <a:r>
              <a:rPr lang="sl-SI" sz="3200" dirty="0" smtClean="0"/>
              <a:t>KDO TE BO PLAČAL? MIHA KOVAČEV.</a:t>
            </a:r>
            <a:endParaRPr lang="sl-SI" sz="3200" dirty="0"/>
          </a:p>
        </p:txBody>
      </p:sp>
      <p:pic>
        <p:nvPicPr>
          <p:cNvPr id="3" name="Picture 2" descr="http://www.illustrationsof.com/royalty-free-house-fly-clipart-illustration-1120121.jpg"/>
          <p:cNvPicPr>
            <a:picLocks noChangeAspect="1" noChangeArrowheads="1"/>
          </p:cNvPicPr>
          <p:nvPr/>
        </p:nvPicPr>
        <p:blipFill>
          <a:blip r:embed="rId5" cstate="print"/>
          <a:srcRect b="4579"/>
          <a:stretch>
            <a:fillRect/>
          </a:stretch>
        </p:blipFill>
        <p:spPr bwMode="auto">
          <a:xfrm>
            <a:off x="1979712" y="1556792"/>
            <a:ext cx="1285884" cy="1289331"/>
          </a:xfrm>
          <a:prstGeom prst="rect">
            <a:avLst/>
          </a:prstGeom>
          <a:noFill/>
        </p:spPr>
      </p:pic>
      <p:pic>
        <p:nvPicPr>
          <p:cNvPr id="4" name="Picture 2" descr="http://www.startupdonut.co.uk/sites/default/files/skinny-man_200x30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1412776"/>
            <a:ext cx="1000132" cy="1500198"/>
          </a:xfrm>
          <a:prstGeom prst="rect">
            <a:avLst/>
          </a:prstGeom>
          <a:noFill/>
        </p:spPr>
      </p:pic>
      <p:pic>
        <p:nvPicPr>
          <p:cNvPr id="5" name="Picture 6" descr="http://www.zupnija-sv-trojica-haloze.rkc.si/d6/sites/zupnija-sv-trojica-haloze.rkc.si/files/evro-denar_show.jpg"/>
          <p:cNvPicPr>
            <a:picLocks noChangeAspect="1" noChangeArrowheads="1"/>
          </p:cNvPicPr>
          <p:nvPr/>
        </p:nvPicPr>
        <p:blipFill>
          <a:blip r:embed="rId7" cstate="print"/>
          <a:srcRect b="6249"/>
          <a:stretch>
            <a:fillRect/>
          </a:stretch>
        </p:blipFill>
        <p:spPr bwMode="auto">
          <a:xfrm>
            <a:off x="1835696" y="4077072"/>
            <a:ext cx="1703398" cy="1197709"/>
          </a:xfrm>
          <a:prstGeom prst="rect">
            <a:avLst/>
          </a:prstGeom>
          <a:noFill/>
        </p:spPr>
      </p:pic>
      <p:pic>
        <p:nvPicPr>
          <p:cNvPr id="6" name="Picture 8" descr="http://juliahilao.files.wordpress.com/2013/02/xid-6763009_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4005064"/>
            <a:ext cx="1214446" cy="1821669"/>
          </a:xfrm>
          <a:prstGeom prst="rect">
            <a:avLst/>
          </a:prstGeom>
          <a:noFill/>
        </p:spPr>
      </p:pic>
      <p:pic>
        <p:nvPicPr>
          <p:cNvPr id="7" name="~PP11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1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</TotalTime>
  <Words>324</Words>
  <Application>Microsoft Office PowerPoint</Application>
  <PresentationFormat>Diaprojekcija na zaslonu (4:3)</PresentationFormat>
  <Paragraphs>68</Paragraphs>
  <Slides>14</Slides>
  <Notes>8</Notes>
  <HiddenSlides>0</HiddenSlides>
  <MMClips>13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Officeova tema</vt:lpstr>
      <vt:lpstr>ŠMENTANA MUHA</vt:lpstr>
      <vt:lpstr>NAUČIMO SE NAPISATI BESEDO: </vt:lpstr>
      <vt:lpstr>PowerPointova predstavitev</vt:lpstr>
      <vt:lpstr>ŠMENTANA MUHA  (LJUDSKA)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ŠMENTANA MUHA</dc:title>
  <dc:creator>vesna</dc:creator>
  <cp:lastModifiedBy>Petra Malešič</cp:lastModifiedBy>
  <cp:revision>25</cp:revision>
  <dcterms:created xsi:type="dcterms:W3CDTF">2014-03-08T09:05:21Z</dcterms:created>
  <dcterms:modified xsi:type="dcterms:W3CDTF">2020-04-22T11:33:33Z</dcterms:modified>
</cp:coreProperties>
</file>