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7" r:id="rId3"/>
    <p:sldId id="266" r:id="rId4"/>
    <p:sldId id="257" r:id="rId5"/>
    <p:sldId id="272" r:id="rId6"/>
    <p:sldId id="269" r:id="rId7"/>
    <p:sldId id="271" r:id="rId8"/>
    <p:sldId id="259" r:id="rId9"/>
    <p:sldId id="273" r:id="rId10"/>
    <p:sldId id="260" r:id="rId11"/>
    <p:sldId id="264" r:id="rId12"/>
    <p:sldId id="261" r:id="rId13"/>
    <p:sldId id="262" r:id="rId14"/>
    <p:sldId id="263" r:id="rId15"/>
    <p:sldId id="265" r:id="rId16"/>
    <p:sldId id="268" r:id="rId17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800080"/>
    <a:srgbClr val="660066"/>
    <a:srgbClr val="993300"/>
    <a:srgbClr val="000099"/>
    <a:srgbClr val="FFFF99"/>
    <a:srgbClr val="FFFF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l-SI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l-SI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l-SI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6F7E53F-83AA-45B5-A7CB-5BD069C23EE6}" type="slidenum">
              <a:rPr lang="sl-SI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Mojca Pozvek, prof.</a:t>
            </a: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4CA9E-B212-41B1-826F-68C8EBDC49A4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med"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Mojca Pozvek, prof.</a:t>
            </a: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9C1FF-F0FC-47F5-A651-BA62A5855EE6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med"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Mojca Pozvek, prof.</a:t>
            </a: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04B156-DFB2-4FC4-9BBF-9CB3E5CB1AF7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med">
    <p:pull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Mojca Pozvek, prof.</a:t>
            </a: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CAEC8AC-553B-44C8-B1F4-AB5E1CD4E720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med"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Mojca Pozvek, prof.</a:t>
            </a: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A5C5B-FF15-4760-95D1-67D7ABCF1E44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med"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Mojca Pozvek, prof.</a:t>
            </a: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BB36F-9342-44A2-850F-B8541BDA7D86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med"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Mojca Pozvek, prof.</a:t>
            </a:r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8A00B2-1B56-47C8-879D-7791979C9695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med"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Mojca Pozvek, prof.</a:t>
            </a:r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BF37ED-8130-48C4-AA49-7992AEFE9028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med"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Mojca Pozvek, prof.</a:t>
            </a: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C4F374-1E17-4E06-A4BB-4567193801C8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med"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Mojca Pozvek, prof.</a:t>
            </a: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387F51-DE1C-4B83-8696-A741048EE749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med"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Mojca Pozvek, prof.</a:t>
            </a:r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DAC48-405B-43F8-ADF5-BC51C456543D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med"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Mojca Pozvek, prof.</a:t>
            </a:r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B080FB-A6D3-4473-A4FB-76338EA42A48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  <p:transition spd="med"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100000">
              <a:srgbClr val="CC33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l-S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sl-SI"/>
              <a:t>Mojca Pozvek, prof.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AA87DC-0302-4366-A4BB-D5F19C27EDB5}" type="slidenum">
              <a:rPr lang="sl-SI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>
    <p:pull dir="r"/>
  </p:transition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m.si/" TargetMode="Externa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196975"/>
            <a:ext cx="7772400" cy="1470025"/>
          </a:xfrm>
        </p:spPr>
        <p:txBody>
          <a:bodyPr/>
          <a:lstStyle/>
          <a:p>
            <a:r>
              <a:rPr lang="sl-SI" sz="7200" b="1">
                <a:latin typeface="Courier New" pitchFamily="49" charset="0"/>
              </a:rPr>
              <a:t>ELEKTRIKA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4868863"/>
            <a:ext cx="8642350" cy="865187"/>
          </a:xfrm>
        </p:spPr>
        <p:txBody>
          <a:bodyPr/>
          <a:lstStyle/>
          <a:p>
            <a:r>
              <a:rPr lang="sl-SI" sz="4400" b="1">
                <a:solidFill>
                  <a:schemeClr val="bg1"/>
                </a:solidFill>
                <a:latin typeface="Courier New" pitchFamily="49" charset="0"/>
              </a:rPr>
              <a:t>KDAJ, KJE, KAKO in ZAKAJ?</a:t>
            </a:r>
          </a:p>
        </p:txBody>
      </p:sp>
      <p:pic>
        <p:nvPicPr>
          <p:cNvPr id="2052" name="Picture 4" descr="science_electrici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675" y="2492375"/>
            <a:ext cx="3487738" cy="19780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sl-SI" sz="4000" b="1">
                <a:latin typeface="Courier New" pitchFamily="49" charset="0"/>
              </a:rPr>
              <a:t>Kako in kje ustvarjamo električno energijo?</a:t>
            </a:r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395288" y="1628775"/>
            <a:ext cx="8424862" cy="3168650"/>
          </a:xfrm>
          <a:prstGeom prst="wedgeRoundRectCallout">
            <a:avLst>
              <a:gd name="adj1" fmla="val -3176"/>
              <a:gd name="adj2" fmla="val 52556"/>
              <a:gd name="adj3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sl-SI" sz="3200"/>
              <a:t>Električno energijo pridobivamo v </a:t>
            </a:r>
            <a:r>
              <a:rPr lang="sl-SI" sz="3200" b="1"/>
              <a:t>elektrarnah</a:t>
            </a:r>
            <a:r>
              <a:rPr lang="sl-SI" sz="3200"/>
              <a:t>. To so nekakšne tovarne, ki s pomočjo </a:t>
            </a:r>
            <a:r>
              <a:rPr lang="sl-SI" sz="3200" b="1"/>
              <a:t>strojev</a:t>
            </a:r>
            <a:r>
              <a:rPr lang="sl-SI" sz="3200"/>
              <a:t>, za proizvodnjo elektrike uporabljajo: </a:t>
            </a:r>
            <a:r>
              <a:rPr lang="sl-SI" sz="3200" b="1"/>
              <a:t>silo vode, silo pare, silo vetra, moč sonca </a:t>
            </a:r>
            <a:r>
              <a:rPr lang="sl-SI" sz="3200"/>
              <a:t>ali posebno snov </a:t>
            </a:r>
            <a:r>
              <a:rPr lang="sl-SI" sz="3200" b="1"/>
              <a:t>uran. </a:t>
            </a:r>
          </a:p>
        </p:txBody>
      </p:sp>
      <p:pic>
        <p:nvPicPr>
          <p:cNvPr id="10249" name="Picture 9" descr="racunalnik_lev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3788" y="4111625"/>
            <a:ext cx="390525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el_dravogra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765175"/>
            <a:ext cx="3375025" cy="2697163"/>
          </a:xfrm>
          <a:prstGeom prst="rect">
            <a:avLst/>
          </a:prstGeom>
          <a:noFill/>
        </p:spPr>
      </p:pic>
      <p:pic>
        <p:nvPicPr>
          <p:cNvPr id="20485" name="Picture 5" descr="vetrna_elektrarna_iStoc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625" y="4149725"/>
            <a:ext cx="3271838" cy="2454275"/>
          </a:xfrm>
          <a:prstGeom prst="rect">
            <a:avLst/>
          </a:prstGeom>
          <a:noFill/>
        </p:spPr>
      </p:pic>
      <p:pic>
        <p:nvPicPr>
          <p:cNvPr id="20486" name="Picture 6" descr="jedrska_krsk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750" y="3716338"/>
            <a:ext cx="3386138" cy="2533650"/>
          </a:xfrm>
          <a:prstGeom prst="rect">
            <a:avLst/>
          </a:prstGeom>
          <a:noFill/>
        </p:spPr>
      </p:pic>
      <p:pic>
        <p:nvPicPr>
          <p:cNvPr id="20487" name="Picture 7" descr="termoel_šoštanj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95738" y="1125538"/>
            <a:ext cx="3048000" cy="2286000"/>
          </a:xfrm>
          <a:prstGeom prst="rect">
            <a:avLst/>
          </a:prstGeom>
          <a:noFill/>
        </p:spPr>
      </p:pic>
      <p:sp>
        <p:nvSpPr>
          <p:cNvPr id="20488" name="AutoShape 8"/>
          <p:cNvSpPr>
            <a:spLocks noChangeArrowheads="1"/>
          </p:cNvSpPr>
          <p:nvPr/>
        </p:nvSpPr>
        <p:spPr bwMode="auto">
          <a:xfrm>
            <a:off x="1619250" y="188913"/>
            <a:ext cx="2881313" cy="936625"/>
          </a:xfrm>
          <a:prstGeom prst="wedgeRoundRectCallout">
            <a:avLst>
              <a:gd name="adj1" fmla="val -40907"/>
              <a:gd name="adj2" fmla="val 80847"/>
              <a:gd name="adj3" fmla="val 16667"/>
            </a:avLst>
          </a:prstGeom>
          <a:solidFill>
            <a:schemeClr val="bg1"/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sl-SI" sz="2800"/>
              <a:t>hidroelektrarna Dravograd</a:t>
            </a:r>
          </a:p>
        </p:txBody>
      </p:sp>
      <p:sp>
        <p:nvSpPr>
          <p:cNvPr id="20489" name="AutoShape 9"/>
          <p:cNvSpPr>
            <a:spLocks noChangeArrowheads="1"/>
          </p:cNvSpPr>
          <p:nvPr/>
        </p:nvSpPr>
        <p:spPr bwMode="auto">
          <a:xfrm>
            <a:off x="5795963" y="188913"/>
            <a:ext cx="3022600" cy="1008062"/>
          </a:xfrm>
          <a:prstGeom prst="wedgeRoundRectCallout">
            <a:avLst>
              <a:gd name="adj1" fmla="val -39810"/>
              <a:gd name="adj2" fmla="val 94250"/>
              <a:gd name="adj3" fmla="val 16667"/>
            </a:avLst>
          </a:prstGeom>
          <a:solidFill>
            <a:schemeClr val="bg1"/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sl-SI" sz="2800"/>
              <a:t>termoelektrarna Šoštanj</a:t>
            </a:r>
          </a:p>
        </p:txBody>
      </p:sp>
      <p:sp>
        <p:nvSpPr>
          <p:cNvPr id="20490" name="AutoShape 10"/>
          <p:cNvSpPr>
            <a:spLocks noChangeArrowheads="1"/>
          </p:cNvSpPr>
          <p:nvPr/>
        </p:nvSpPr>
        <p:spPr bwMode="auto">
          <a:xfrm>
            <a:off x="1403350" y="5876925"/>
            <a:ext cx="1871663" cy="720725"/>
          </a:xfrm>
          <a:prstGeom prst="wedgeRoundRectCallout">
            <a:avLst>
              <a:gd name="adj1" fmla="val 23792"/>
              <a:gd name="adj2" fmla="val -141852"/>
              <a:gd name="adj3" fmla="val 16667"/>
            </a:avLst>
          </a:prstGeom>
          <a:solidFill>
            <a:schemeClr val="bg1"/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sl-SI" sz="2800"/>
              <a:t>JE Krško</a:t>
            </a:r>
          </a:p>
        </p:txBody>
      </p:sp>
      <p:sp>
        <p:nvSpPr>
          <p:cNvPr id="20491" name="AutoShape 11"/>
          <p:cNvSpPr>
            <a:spLocks noChangeArrowheads="1"/>
          </p:cNvSpPr>
          <p:nvPr/>
        </p:nvSpPr>
        <p:spPr bwMode="auto">
          <a:xfrm>
            <a:off x="4787900" y="3573463"/>
            <a:ext cx="3527425" cy="720725"/>
          </a:xfrm>
          <a:prstGeom prst="wedgeRoundRectCallout">
            <a:avLst>
              <a:gd name="adj1" fmla="val 13681"/>
              <a:gd name="adj2" fmla="val 116741"/>
              <a:gd name="adj3" fmla="val 16667"/>
            </a:avLst>
          </a:prstGeom>
          <a:solidFill>
            <a:schemeClr val="bg1"/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sl-SI" sz="2800"/>
              <a:t>vetrna elektrarna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 animBg="1"/>
      <p:bldP spid="20489" grpId="0" animBg="1"/>
      <p:bldP spid="20490" grpId="0" animBg="1"/>
      <p:bldP spid="2049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sl-SI" b="1">
                <a:latin typeface="Courier New" pitchFamily="49" charset="0"/>
              </a:rPr>
              <a:t>Hidroelektrarna</a:t>
            </a:r>
          </a:p>
        </p:txBody>
      </p:sp>
      <p:pic>
        <p:nvPicPr>
          <p:cNvPr id="14340" name="Picture 4" descr="xxxkje22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3933825"/>
            <a:ext cx="2246313" cy="2513013"/>
          </a:xfrm>
          <a:prstGeom prst="rect">
            <a:avLst/>
          </a:prstGeom>
          <a:noFill/>
        </p:spPr>
      </p:pic>
      <p:sp>
        <p:nvSpPr>
          <p:cNvPr id="14342" name="AutoShape 6">
            <a:hlinkClick r:id="rId3"/>
          </p:cNvPr>
          <p:cNvSpPr>
            <a:spLocks noChangeArrowheads="1"/>
          </p:cNvSpPr>
          <p:nvPr/>
        </p:nvSpPr>
        <p:spPr bwMode="auto">
          <a:xfrm>
            <a:off x="250825" y="1341438"/>
            <a:ext cx="5329238" cy="2808287"/>
          </a:xfrm>
          <a:prstGeom prst="wedgeRoundRectCallout">
            <a:avLst>
              <a:gd name="adj1" fmla="val -31204"/>
              <a:gd name="adj2" fmla="val 63227"/>
              <a:gd name="adj3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sl-SI" sz="3200"/>
              <a:t>To je elektrarna, ki za proizvodnjo elektrike uporablja </a:t>
            </a:r>
            <a:r>
              <a:rPr lang="sl-SI" sz="3200" b="1"/>
              <a:t>silo vode.</a:t>
            </a:r>
          </a:p>
          <a:p>
            <a:r>
              <a:rPr lang="sl-SI" sz="3200" b="1">
                <a:solidFill>
                  <a:srgbClr val="000099"/>
                </a:solidFill>
              </a:rPr>
              <a:t>Pa si oglejmo kako deluje.</a:t>
            </a:r>
            <a:r>
              <a:rPr lang="sl-SI" sz="3200"/>
              <a:t> Klikni na okvirček.</a:t>
            </a:r>
            <a:endParaRPr lang="sl-SI" sz="3200">
              <a:solidFill>
                <a:srgbClr val="000099"/>
              </a:solidFill>
            </a:endParaRPr>
          </a:p>
        </p:txBody>
      </p:sp>
      <p:pic>
        <p:nvPicPr>
          <p:cNvPr id="14343" name="Picture 7" descr="la_notetaki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4300" y="4365625"/>
            <a:ext cx="4873625" cy="1951038"/>
          </a:xfrm>
          <a:prstGeom prst="rect">
            <a:avLst/>
          </a:prstGeom>
          <a:noFill/>
        </p:spPr>
      </p:pic>
      <p:sp>
        <p:nvSpPr>
          <p:cNvPr id="14344" name="AutoShape 8"/>
          <p:cNvSpPr>
            <a:spLocks noChangeArrowheads="1"/>
          </p:cNvSpPr>
          <p:nvPr/>
        </p:nvSpPr>
        <p:spPr bwMode="auto">
          <a:xfrm>
            <a:off x="6011863" y="2060575"/>
            <a:ext cx="2879725" cy="2305050"/>
          </a:xfrm>
          <a:prstGeom prst="wedgeRoundRectCallout">
            <a:avLst>
              <a:gd name="adj1" fmla="val -40134"/>
              <a:gd name="adj2" fmla="val 72796"/>
              <a:gd name="adj3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sl-SI" sz="3200"/>
              <a:t>Na podoben način delujejo tudi ostale elektrarne.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sl-SI" sz="3600" b="1">
                <a:latin typeface="Courier New" pitchFamily="49" charset="0"/>
              </a:rPr>
              <a:t>Kako pride elektrika do nas?</a:t>
            </a:r>
          </a:p>
        </p:txBody>
      </p:sp>
      <p:sp>
        <p:nvSpPr>
          <p:cNvPr id="15371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539750" y="1412875"/>
            <a:ext cx="8229600" cy="4784725"/>
          </a:xfrm>
          <a:solidFill>
            <a:schemeClr val="bg1"/>
          </a:solidFill>
        </p:spPr>
        <p:txBody>
          <a:bodyPr/>
          <a:lstStyle/>
          <a:p>
            <a:pPr>
              <a:buFontTx/>
              <a:buNone/>
            </a:pPr>
            <a:r>
              <a:rPr lang="sl-SI" sz="2000"/>
              <a:t>Od elektrarne do naših domov</a:t>
            </a:r>
          </a:p>
        </p:txBody>
      </p:sp>
      <p:pic>
        <p:nvPicPr>
          <p:cNvPr id="15373" name="Picture 13" descr="electricity2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2133600"/>
            <a:ext cx="7143750" cy="4019550"/>
          </a:xfrm>
          <a:prstGeom prst="rect">
            <a:avLst/>
          </a:prstGeom>
          <a:noFill/>
        </p:spPr>
      </p:pic>
      <p:sp>
        <p:nvSpPr>
          <p:cNvPr id="15405" name="AutoShape 45"/>
          <p:cNvSpPr>
            <a:spLocks noChangeArrowheads="1"/>
          </p:cNvSpPr>
          <p:nvPr/>
        </p:nvSpPr>
        <p:spPr bwMode="auto">
          <a:xfrm>
            <a:off x="395288" y="2276475"/>
            <a:ext cx="8497887" cy="3889375"/>
          </a:xfrm>
          <a:prstGeom prst="wedgeRectCallout">
            <a:avLst>
              <a:gd name="adj1" fmla="val -28630"/>
              <a:gd name="adj2" fmla="val -63019"/>
            </a:avLst>
          </a:prstGeom>
          <a:solidFill>
            <a:schemeClr val="bg1"/>
          </a:solidFill>
          <a:ln w="38100">
            <a:solidFill>
              <a:srgbClr val="9933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sl-SI" sz="2400"/>
          </a:p>
          <a:p>
            <a:endParaRPr lang="sl-SI" sz="2400"/>
          </a:p>
          <a:p>
            <a:r>
              <a:rPr lang="sl-SI" sz="2400"/>
              <a:t>                                                         </a:t>
            </a:r>
            <a:r>
              <a:rPr lang="sl-SI" sz="2400" b="1"/>
              <a:t>električno</a:t>
            </a:r>
          </a:p>
          <a:p>
            <a:r>
              <a:rPr lang="sl-SI" sz="2400" b="1"/>
              <a:t>                   daljnovod                      omrežje</a:t>
            </a:r>
          </a:p>
          <a:p>
            <a:r>
              <a:rPr lang="sl-SI" sz="2400" b="1"/>
              <a:t>elektrarna                                                                 stavbe</a:t>
            </a:r>
          </a:p>
          <a:p>
            <a:r>
              <a:rPr lang="sl-SI" sz="2400" b="1"/>
              <a:t>                                transformatorska </a:t>
            </a:r>
          </a:p>
          <a:p>
            <a:r>
              <a:rPr lang="sl-SI" sz="2400" b="1"/>
              <a:t>                                         postaja     </a:t>
            </a:r>
          </a:p>
        </p:txBody>
      </p:sp>
      <p:sp>
        <p:nvSpPr>
          <p:cNvPr id="15406" name="AutoShape 46"/>
          <p:cNvSpPr>
            <a:spLocks noChangeArrowheads="1"/>
          </p:cNvSpPr>
          <p:nvPr/>
        </p:nvSpPr>
        <p:spPr bwMode="auto">
          <a:xfrm>
            <a:off x="611188" y="2492375"/>
            <a:ext cx="936625" cy="1368425"/>
          </a:xfrm>
          <a:prstGeom prst="can">
            <a:avLst>
              <a:gd name="adj" fmla="val 36525"/>
            </a:avLst>
          </a:prstGeom>
          <a:solidFill>
            <a:srgbClr val="FF66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l-SI"/>
          </a:p>
        </p:txBody>
      </p:sp>
      <p:sp>
        <p:nvSpPr>
          <p:cNvPr id="15407" name="AutoShape 47"/>
          <p:cNvSpPr>
            <a:spLocks noChangeArrowheads="1"/>
          </p:cNvSpPr>
          <p:nvPr/>
        </p:nvSpPr>
        <p:spPr bwMode="auto">
          <a:xfrm>
            <a:off x="755650" y="3068638"/>
            <a:ext cx="1152525" cy="792162"/>
          </a:xfrm>
          <a:prstGeom prst="cube">
            <a:avLst>
              <a:gd name="adj" fmla="val 25000"/>
            </a:avLst>
          </a:prstGeom>
          <a:solidFill>
            <a:srgbClr val="FF33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l-SI"/>
          </a:p>
        </p:txBody>
      </p:sp>
      <p:pic>
        <p:nvPicPr>
          <p:cNvPr id="15408" name="Picture 48" descr="znak22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3357563"/>
            <a:ext cx="522287" cy="442912"/>
          </a:xfrm>
          <a:prstGeom prst="rect">
            <a:avLst/>
          </a:prstGeom>
          <a:noFill/>
        </p:spPr>
      </p:pic>
      <p:sp>
        <p:nvSpPr>
          <p:cNvPr id="15409" name="Line 49"/>
          <p:cNvSpPr>
            <a:spLocks noChangeShapeType="1"/>
          </p:cNvSpPr>
          <p:nvPr/>
        </p:nvSpPr>
        <p:spPr bwMode="auto">
          <a:xfrm>
            <a:off x="1979613" y="3860800"/>
            <a:ext cx="1728787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sl-SI"/>
          </a:p>
        </p:txBody>
      </p:sp>
      <p:pic>
        <p:nvPicPr>
          <p:cNvPr id="15410" name="Picture 50" descr="electricit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050" y="2565400"/>
            <a:ext cx="1539875" cy="942975"/>
          </a:xfrm>
          <a:prstGeom prst="rect">
            <a:avLst/>
          </a:prstGeom>
          <a:noFill/>
        </p:spPr>
      </p:pic>
      <p:sp>
        <p:nvSpPr>
          <p:cNvPr id="15411" name="AutoShape 51"/>
          <p:cNvSpPr>
            <a:spLocks noChangeArrowheads="1"/>
          </p:cNvSpPr>
          <p:nvPr/>
        </p:nvSpPr>
        <p:spPr bwMode="auto">
          <a:xfrm>
            <a:off x="3779838" y="3284538"/>
            <a:ext cx="1296987" cy="93662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l-SI"/>
          </a:p>
        </p:txBody>
      </p:sp>
      <p:pic>
        <p:nvPicPr>
          <p:cNvPr id="15412" name="Picture 52" descr="znak22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275" y="3644900"/>
            <a:ext cx="522288" cy="442913"/>
          </a:xfrm>
          <a:prstGeom prst="rect">
            <a:avLst/>
          </a:prstGeom>
          <a:noFill/>
        </p:spPr>
      </p:pic>
      <p:pic>
        <p:nvPicPr>
          <p:cNvPr id="15413" name="Picture 53" descr="strupen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538" y="3716338"/>
            <a:ext cx="346075" cy="346075"/>
          </a:xfrm>
          <a:prstGeom prst="rect">
            <a:avLst/>
          </a:prstGeom>
          <a:noFill/>
        </p:spPr>
      </p:pic>
      <p:pic>
        <p:nvPicPr>
          <p:cNvPr id="15414" name="Picture 54" descr="image03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4300" y="4941888"/>
            <a:ext cx="1101725" cy="1027112"/>
          </a:xfrm>
          <a:prstGeom prst="rect">
            <a:avLst/>
          </a:prstGeom>
          <a:noFill/>
        </p:spPr>
      </p:pic>
      <p:sp>
        <p:nvSpPr>
          <p:cNvPr id="15415" name="Line 55"/>
          <p:cNvSpPr>
            <a:spLocks noChangeShapeType="1"/>
          </p:cNvSpPr>
          <p:nvPr/>
        </p:nvSpPr>
        <p:spPr bwMode="auto">
          <a:xfrm>
            <a:off x="5219700" y="3860800"/>
            <a:ext cx="2087563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sl-SI"/>
          </a:p>
        </p:txBody>
      </p:sp>
      <p:sp>
        <p:nvSpPr>
          <p:cNvPr id="15416" name="AutoShape 56"/>
          <p:cNvSpPr>
            <a:spLocks noChangeArrowheads="1"/>
          </p:cNvSpPr>
          <p:nvPr/>
        </p:nvSpPr>
        <p:spPr bwMode="auto">
          <a:xfrm>
            <a:off x="7092950" y="3141663"/>
            <a:ext cx="792163" cy="576262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l-SI"/>
          </a:p>
        </p:txBody>
      </p:sp>
      <p:sp>
        <p:nvSpPr>
          <p:cNvPr id="15417" name="AutoShape 57"/>
          <p:cNvSpPr>
            <a:spLocks noChangeArrowheads="1"/>
          </p:cNvSpPr>
          <p:nvPr/>
        </p:nvSpPr>
        <p:spPr bwMode="auto">
          <a:xfrm>
            <a:off x="7885113" y="2636838"/>
            <a:ext cx="360362" cy="10795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l-SI"/>
          </a:p>
        </p:txBody>
      </p:sp>
      <p:sp>
        <p:nvSpPr>
          <p:cNvPr id="15418" name="AutoShape 58"/>
          <p:cNvSpPr>
            <a:spLocks noChangeArrowheads="1"/>
          </p:cNvSpPr>
          <p:nvPr/>
        </p:nvSpPr>
        <p:spPr bwMode="auto">
          <a:xfrm>
            <a:off x="8172450" y="3284538"/>
            <a:ext cx="576263" cy="576262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5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15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15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15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15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15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1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1000"/>
                                        <p:tgtEl>
                                          <p:spTgt spid="1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15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1000"/>
                                        <p:tgtEl>
                                          <p:spTgt spid="15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1000"/>
                                        <p:tgtEl>
                                          <p:spTgt spid="15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1000"/>
                                        <p:tgtEl>
                                          <p:spTgt spid="15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1000"/>
                                        <p:tgtEl>
                                          <p:spTgt spid="15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1000"/>
                                        <p:tgtEl>
                                          <p:spTgt spid="15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05" grpId="0" animBg="1"/>
      <p:bldP spid="15406" grpId="0" animBg="1"/>
      <p:bldP spid="15407" grpId="0" animBg="1"/>
      <p:bldP spid="15409" grpId="0" animBg="1"/>
      <p:bldP spid="15411" grpId="0" animBg="1"/>
      <p:bldP spid="15415" grpId="0" animBg="1"/>
      <p:bldP spid="15416" grpId="0" animBg="1"/>
      <p:bldP spid="15417" grpId="0" animBg="1"/>
      <p:bldP spid="154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sl-SI" b="1">
                <a:latin typeface="Courier New" pitchFamily="49" charset="0"/>
              </a:rPr>
              <a:t>Prevodniki in izolatorji  </a:t>
            </a:r>
          </a:p>
        </p:txBody>
      </p:sp>
      <p:pic>
        <p:nvPicPr>
          <p:cNvPr id="16389" name="Picture 5" descr="la_writi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5288" y="3716338"/>
            <a:ext cx="4714875" cy="2500312"/>
          </a:xfrm>
          <a:noFill/>
          <a:ln/>
        </p:spPr>
      </p:pic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1476375" y="1196975"/>
            <a:ext cx="6480175" cy="2376488"/>
          </a:xfrm>
          <a:prstGeom prst="wedgeRoundRectCallout">
            <a:avLst>
              <a:gd name="adj1" fmla="val -43384"/>
              <a:gd name="adj2" fmla="val 85269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sl-SI" sz="3200"/>
              <a:t>Snovem, skozi katere električni tok z lahkoto teče, pravimo </a:t>
            </a:r>
            <a:r>
              <a:rPr lang="sl-SI" sz="3200" b="1"/>
              <a:t>prevodniki.</a:t>
            </a:r>
            <a:r>
              <a:rPr lang="sl-SI" sz="3200"/>
              <a:t> To so torej snovi, ki </a:t>
            </a:r>
            <a:r>
              <a:rPr lang="sl-SI" sz="3200" b="1"/>
              <a:t>dobro prevajajo električni tok</a:t>
            </a:r>
            <a:r>
              <a:rPr lang="sl-SI" sz="3200"/>
              <a:t>.</a:t>
            </a:r>
            <a:endParaRPr lang="sl-SI" sz="3200" b="1"/>
          </a:p>
        </p:txBody>
      </p:sp>
      <p:sp>
        <p:nvSpPr>
          <p:cNvPr id="16391" name="AutoShape 7"/>
          <p:cNvSpPr>
            <a:spLocks noChangeArrowheads="1"/>
          </p:cNvSpPr>
          <p:nvPr/>
        </p:nvSpPr>
        <p:spPr bwMode="auto">
          <a:xfrm>
            <a:off x="4787900" y="3860800"/>
            <a:ext cx="4105275" cy="23050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sl-SI" sz="2800" u="sng"/>
              <a:t>Prevodniki:</a:t>
            </a:r>
          </a:p>
          <a:p>
            <a:pPr>
              <a:buFontTx/>
              <a:buChar char="•"/>
            </a:pPr>
            <a:r>
              <a:rPr lang="sl-SI" sz="2800" b="1"/>
              <a:t>kovine</a:t>
            </a:r>
            <a:r>
              <a:rPr lang="sl-SI" sz="2800"/>
              <a:t> (železo, baker, </a:t>
            </a:r>
          </a:p>
          <a:p>
            <a:r>
              <a:rPr lang="sl-SI" sz="2800"/>
              <a:t> zlato, srebro, aluminij)</a:t>
            </a:r>
          </a:p>
          <a:p>
            <a:pPr>
              <a:buFontTx/>
              <a:buChar char="•"/>
            </a:pPr>
            <a:r>
              <a:rPr lang="sl-SI" sz="2800" b="1"/>
              <a:t>voda</a:t>
            </a:r>
            <a:r>
              <a:rPr lang="sl-SI" sz="2800"/>
              <a:t> 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5" name="Picture 5" descr="la_expository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80050" y="1052513"/>
            <a:ext cx="3587750" cy="2498725"/>
          </a:xfrm>
          <a:noFill/>
          <a:ln/>
        </p:spPr>
      </p:pic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323850" y="333375"/>
            <a:ext cx="5256213" cy="2735263"/>
          </a:xfrm>
          <a:prstGeom prst="wedgeRoundRectCallout">
            <a:avLst>
              <a:gd name="adj1" fmla="val 80958"/>
              <a:gd name="adj2" fmla="val -5486"/>
              <a:gd name="adj3" fmla="val 16667"/>
            </a:avLst>
          </a:prstGeom>
          <a:solidFill>
            <a:schemeClr val="bg1"/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sl-SI" sz="3200" b="1"/>
              <a:t>Izolatorji </a:t>
            </a:r>
            <a:r>
              <a:rPr lang="sl-SI" sz="3200"/>
              <a:t>so – nasprotno od prevodnikov – snovi, ki </a:t>
            </a:r>
            <a:r>
              <a:rPr lang="sl-SI" sz="3200" b="1"/>
              <a:t>ne prevajajo električnega toka</a:t>
            </a:r>
            <a:r>
              <a:rPr lang="sl-SI" sz="3200"/>
              <a:t> (guma, plastika, les…).</a:t>
            </a:r>
          </a:p>
        </p:txBody>
      </p:sp>
      <p:pic>
        <p:nvPicPr>
          <p:cNvPr id="25609" name="Picture 9" descr="science_question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8288" y="3276600"/>
            <a:ext cx="3390900" cy="2809875"/>
          </a:xfrm>
          <a:prstGeom prst="rect">
            <a:avLst/>
          </a:prstGeom>
          <a:noFill/>
        </p:spPr>
      </p:pic>
      <p:sp>
        <p:nvSpPr>
          <p:cNvPr id="25610" name="AutoShape 10"/>
          <p:cNvSpPr>
            <a:spLocks noChangeArrowheads="1"/>
          </p:cNvSpPr>
          <p:nvPr/>
        </p:nvSpPr>
        <p:spPr bwMode="auto">
          <a:xfrm>
            <a:off x="3708400" y="4365625"/>
            <a:ext cx="4608513" cy="1655763"/>
          </a:xfrm>
          <a:prstGeom prst="wedgeRoundRectCallout">
            <a:avLst>
              <a:gd name="adj1" fmla="val -79176"/>
              <a:gd name="adj2" fmla="val -33222"/>
              <a:gd name="adj3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sl-SI" sz="3200"/>
              <a:t>In kje potem </a:t>
            </a:r>
            <a:r>
              <a:rPr lang="sl-SI" sz="3200" b="1"/>
              <a:t>uporabljamo</a:t>
            </a:r>
            <a:r>
              <a:rPr lang="sl-SI" sz="3200"/>
              <a:t> električne </a:t>
            </a:r>
            <a:r>
              <a:rPr lang="sl-SI" sz="3200" b="1"/>
              <a:t>izolatorje</a:t>
            </a:r>
            <a:r>
              <a:rPr lang="sl-SI" sz="3200"/>
              <a:t>?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865187"/>
          </a:xfrm>
        </p:spPr>
        <p:txBody>
          <a:bodyPr/>
          <a:lstStyle/>
          <a:p>
            <a:r>
              <a:rPr lang="sl-SI" b="1">
                <a:latin typeface="Courier New" pitchFamily="49" charset="0"/>
              </a:rPr>
              <a:t>Ponovimo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229600" cy="5256212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sl-SI" sz="2800"/>
              <a:t>Kdo je bil pomemben izumitelj električnih naprav?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sl-SI" sz="2800"/>
              <a:t>Kje najdemo elektriko?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sl-SI" sz="2800"/>
              <a:t>Kaj so atomi?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sl-SI" sz="2800"/>
              <a:t>Kaj je električni tok?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sl-SI" sz="2800"/>
              <a:t>Kako pridobiva človek elektriko?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sl-SI" sz="2800">
                <a:solidFill>
                  <a:schemeClr val="bg1"/>
                </a:solidFill>
              </a:rPr>
              <a:t>Naštej vrste elektrarn.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sl-SI" sz="2800">
                <a:solidFill>
                  <a:schemeClr val="bg1"/>
                </a:solidFill>
              </a:rPr>
              <a:t>Opiši pot elektrike do naših domov.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sl-SI" sz="2800">
                <a:solidFill>
                  <a:schemeClr val="bg1"/>
                </a:solidFill>
              </a:rPr>
              <a:t>Kaj so električni prevodniki? Naštej nekaj prevodnikov.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sl-SI" sz="2800">
                <a:solidFill>
                  <a:schemeClr val="bg1"/>
                </a:solidFill>
              </a:rPr>
              <a:t>Kaj veš o povezavi vode z elektriko?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sl-SI" sz="2800">
                <a:solidFill>
                  <a:schemeClr val="bg1"/>
                </a:solidFill>
              </a:rPr>
              <a:t>Kaj so električni izolatorji? Naštej jih nekaj.</a:t>
            </a:r>
          </a:p>
        </p:txBody>
      </p:sp>
      <p:pic>
        <p:nvPicPr>
          <p:cNvPr id="34821" name="Picture 5" descr="science_light2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6488" y="1773238"/>
            <a:ext cx="2957512" cy="201453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9" name="Picture 5" descr="GREECE06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779838" y="2349500"/>
            <a:ext cx="5035550" cy="3603625"/>
          </a:xfrm>
          <a:noFill/>
          <a:ln/>
        </p:spPr>
      </p:pic>
      <p:sp>
        <p:nvSpPr>
          <p:cNvPr id="31750" name="AutoShape 6"/>
          <p:cNvSpPr>
            <a:spLocks noChangeArrowheads="1"/>
          </p:cNvSpPr>
          <p:nvPr/>
        </p:nvSpPr>
        <p:spPr bwMode="auto">
          <a:xfrm>
            <a:off x="755650" y="404813"/>
            <a:ext cx="6048375" cy="2303462"/>
          </a:xfrm>
          <a:prstGeom prst="wedgeRoundRectCallout">
            <a:avLst>
              <a:gd name="adj1" fmla="val 65644"/>
              <a:gd name="adj2" fmla="val 54546"/>
              <a:gd name="adj3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sl-SI" sz="3200"/>
              <a:t>Že mi, Grki smo poznali elektriko. Ugotovili smo, da če jantarno palico podrgnemo s krznom, palica </a:t>
            </a:r>
            <a:r>
              <a:rPr lang="sl-SI" sz="3200" b="1"/>
              <a:t>privlači </a:t>
            </a:r>
            <a:r>
              <a:rPr lang="sl-SI" sz="3200"/>
              <a:t>krzno.</a:t>
            </a:r>
          </a:p>
        </p:txBody>
      </p:sp>
      <p:sp>
        <p:nvSpPr>
          <p:cNvPr id="31751" name="AutoShape 7"/>
          <p:cNvSpPr>
            <a:spLocks noChangeArrowheads="1"/>
          </p:cNvSpPr>
          <p:nvPr/>
        </p:nvSpPr>
        <p:spPr bwMode="auto">
          <a:xfrm>
            <a:off x="323850" y="3068638"/>
            <a:ext cx="3311525" cy="3600450"/>
          </a:xfrm>
          <a:prstGeom prst="roundRect">
            <a:avLst>
              <a:gd name="adj" fmla="val 16667"/>
            </a:avLst>
          </a:prstGeom>
          <a:solidFill>
            <a:srgbClr val="99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sl-SI" sz="2800" b="1">
                <a:solidFill>
                  <a:schemeClr val="bg1"/>
                </a:solidFill>
              </a:rPr>
              <a:t>Jantar </a:t>
            </a:r>
            <a:r>
              <a:rPr lang="sl-SI" sz="2800">
                <a:solidFill>
                  <a:schemeClr val="bg1"/>
                </a:solidFill>
              </a:rPr>
              <a:t>je </a:t>
            </a:r>
          </a:p>
          <a:p>
            <a:r>
              <a:rPr lang="sl-SI" sz="2800">
                <a:solidFill>
                  <a:schemeClr val="bg1"/>
                </a:solidFill>
              </a:rPr>
              <a:t>fosilizirana</a:t>
            </a:r>
          </a:p>
          <a:p>
            <a:r>
              <a:rPr lang="sl-SI" sz="2800">
                <a:solidFill>
                  <a:schemeClr val="bg1"/>
                </a:solidFill>
              </a:rPr>
              <a:t>smola. </a:t>
            </a:r>
          </a:p>
          <a:p>
            <a:r>
              <a:rPr lang="sl-SI" sz="2800">
                <a:solidFill>
                  <a:schemeClr val="bg1"/>
                </a:solidFill>
              </a:rPr>
              <a:t>Starost jantarja </a:t>
            </a:r>
          </a:p>
          <a:p>
            <a:r>
              <a:rPr lang="sl-SI" sz="2800">
                <a:solidFill>
                  <a:schemeClr val="bg1"/>
                </a:solidFill>
              </a:rPr>
              <a:t>je lahko 260 milj.</a:t>
            </a:r>
          </a:p>
          <a:p>
            <a:r>
              <a:rPr lang="sl-SI" sz="2800">
                <a:solidFill>
                  <a:schemeClr val="bg1"/>
                </a:solidFill>
              </a:rPr>
              <a:t>let. Danes je </a:t>
            </a:r>
          </a:p>
          <a:p>
            <a:r>
              <a:rPr lang="sl-SI" sz="2800">
                <a:solidFill>
                  <a:schemeClr val="bg1"/>
                </a:solidFill>
              </a:rPr>
              <a:t>zelo dragocen.</a:t>
            </a:r>
          </a:p>
        </p:txBody>
      </p:sp>
      <p:pic>
        <p:nvPicPr>
          <p:cNvPr id="31752" name="Picture 8" descr="Jant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975" y="3500438"/>
            <a:ext cx="1079500" cy="10509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1" name="Picture 5" descr="Tesla3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227763" y="3357563"/>
            <a:ext cx="2652712" cy="3262312"/>
          </a:xfrm>
          <a:noFill/>
          <a:ln/>
        </p:spPr>
      </p:pic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395288" y="333375"/>
            <a:ext cx="7416800" cy="3311525"/>
          </a:xfrm>
          <a:prstGeom prst="wedgeRoundRectCallout">
            <a:avLst>
              <a:gd name="adj1" fmla="val 36880"/>
              <a:gd name="adj2" fmla="val 65389"/>
              <a:gd name="adj3" fmla="val 16667"/>
            </a:avLst>
          </a:prstGeom>
          <a:solidFill>
            <a:schemeClr val="bg1"/>
          </a:solidFill>
          <a:ln w="317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sl-SI" sz="3200"/>
              <a:t>Sem ameriški izumitelj, srbskega rodu – </a:t>
            </a:r>
            <a:r>
              <a:rPr lang="sl-SI" sz="3200" b="1"/>
              <a:t>Nikola Tesla. </a:t>
            </a:r>
            <a:r>
              <a:rPr lang="sl-SI" sz="3200"/>
              <a:t>Izumil sem elektromotor in s tem omogočil široko uporabo električne energije. Moj je tudi izum radia in preko 700 drugih izumov.</a:t>
            </a:r>
          </a:p>
        </p:txBody>
      </p:sp>
      <p:pic>
        <p:nvPicPr>
          <p:cNvPr id="29705" name="Picture 9" descr="housework2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4652963"/>
            <a:ext cx="1573212" cy="1928812"/>
          </a:xfrm>
          <a:prstGeom prst="rect">
            <a:avLst/>
          </a:prstGeom>
          <a:noFill/>
        </p:spPr>
      </p:pic>
      <p:sp>
        <p:nvSpPr>
          <p:cNvPr id="29706" name="AutoShape 10"/>
          <p:cNvSpPr>
            <a:spLocks noChangeArrowheads="1"/>
          </p:cNvSpPr>
          <p:nvPr/>
        </p:nvSpPr>
        <p:spPr bwMode="auto">
          <a:xfrm>
            <a:off x="1979613" y="3860800"/>
            <a:ext cx="3744912" cy="2447925"/>
          </a:xfrm>
          <a:prstGeom prst="wedgeRoundRectCallout">
            <a:avLst>
              <a:gd name="adj1" fmla="val -70347"/>
              <a:gd name="adj2" fmla="val -3759"/>
              <a:gd name="adj3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sl-SI" sz="2400"/>
              <a:t>Si vedela, da </a:t>
            </a:r>
            <a:r>
              <a:rPr lang="sl-SI" sz="2400" b="1"/>
              <a:t>mati </a:t>
            </a:r>
            <a:r>
              <a:rPr lang="sl-SI" sz="2400"/>
              <a:t>Nikole Tesle ni znala ne brati ne pisati, je pa zato </a:t>
            </a:r>
            <a:r>
              <a:rPr lang="sl-SI" sz="2400" b="1"/>
              <a:t>izumljala razne pripomočke</a:t>
            </a:r>
            <a:r>
              <a:rPr lang="sl-SI" sz="2400"/>
              <a:t>, da so ji olajšali gospodinjstvo.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792163"/>
          </a:xfrm>
        </p:spPr>
        <p:txBody>
          <a:bodyPr/>
          <a:lstStyle/>
          <a:p>
            <a:r>
              <a:rPr lang="sl-SI" sz="4000" b="1">
                <a:latin typeface="Courier New" pitchFamily="49" charset="0"/>
              </a:rPr>
              <a:t>Kaj je elektrika?</a:t>
            </a:r>
          </a:p>
        </p:txBody>
      </p:sp>
      <p:pic>
        <p:nvPicPr>
          <p:cNvPr id="3088" name="Picture 16" descr="science_light2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4076700"/>
            <a:ext cx="3221038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0" name="AutoShape 18"/>
          <p:cNvSpPr>
            <a:spLocks noChangeArrowheads="1"/>
          </p:cNvSpPr>
          <p:nvPr/>
        </p:nvSpPr>
        <p:spPr bwMode="auto">
          <a:xfrm>
            <a:off x="323850" y="2708275"/>
            <a:ext cx="4392613" cy="3384550"/>
          </a:xfrm>
          <a:prstGeom prst="wedgeRoundRectCallout">
            <a:avLst>
              <a:gd name="adj1" fmla="val 86935"/>
              <a:gd name="adj2" fmla="val -611"/>
              <a:gd name="adj3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sl-SI" sz="3200" b="1"/>
              <a:t>Elektrika je  mogočna, nevidna naravna sila</a:t>
            </a:r>
            <a:r>
              <a:rPr lang="sl-SI" sz="3200"/>
              <a:t>, ki jo je človeku uspelo ukrotiti tako, da mu služi.</a:t>
            </a:r>
            <a:endParaRPr lang="sl-SI" sz="3200" b="1"/>
          </a:p>
        </p:txBody>
      </p:sp>
      <p:sp>
        <p:nvSpPr>
          <p:cNvPr id="3092" name="AutoShape 20"/>
          <p:cNvSpPr>
            <a:spLocks noChangeArrowheads="1"/>
          </p:cNvSpPr>
          <p:nvPr/>
        </p:nvSpPr>
        <p:spPr bwMode="auto">
          <a:xfrm>
            <a:off x="4356100" y="1268413"/>
            <a:ext cx="4537075" cy="2376487"/>
          </a:xfrm>
          <a:prstGeom prst="wedgeRoundRectCallout">
            <a:avLst>
              <a:gd name="adj1" fmla="val 13403"/>
              <a:gd name="adj2" fmla="val 67301"/>
              <a:gd name="adj3" fmla="val 16667"/>
            </a:avLst>
          </a:prstGeom>
          <a:solidFill>
            <a:schemeClr val="bg1"/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sl-SI" sz="3200"/>
              <a:t>Veste, da so električni </a:t>
            </a:r>
            <a:r>
              <a:rPr lang="sl-SI" sz="3200" b="1"/>
              <a:t>tok</a:t>
            </a:r>
            <a:r>
              <a:rPr lang="sl-SI" sz="3200"/>
              <a:t>, elektr. </a:t>
            </a:r>
            <a:r>
              <a:rPr lang="sl-SI" sz="3200" b="1"/>
              <a:t>napetost</a:t>
            </a:r>
            <a:r>
              <a:rPr lang="sl-SI" sz="3200"/>
              <a:t> in elektr. </a:t>
            </a:r>
            <a:r>
              <a:rPr lang="sl-SI" sz="3200" b="1"/>
              <a:t>energija</a:t>
            </a:r>
            <a:r>
              <a:rPr lang="sl-SI" sz="3200"/>
              <a:t> </a:t>
            </a:r>
            <a:r>
              <a:rPr lang="sl-SI" sz="3200" b="1">
                <a:solidFill>
                  <a:srgbClr val="CC3300"/>
                </a:solidFill>
              </a:rPr>
              <a:t>različne stvari</a:t>
            </a:r>
            <a:r>
              <a:rPr lang="sl-SI" sz="3200" b="1"/>
              <a:t>?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0" grpId="0" animBg="1"/>
      <p:bldP spid="309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9" name="Picture 5" descr="ESEJ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0825" y="4292600"/>
            <a:ext cx="4456113" cy="2022475"/>
          </a:xfrm>
          <a:noFill/>
          <a:ln/>
        </p:spPr>
      </p:pic>
      <p:sp>
        <p:nvSpPr>
          <p:cNvPr id="41990" name="AutoShape 6"/>
          <p:cNvSpPr>
            <a:spLocks noChangeArrowheads="1"/>
          </p:cNvSpPr>
          <p:nvPr/>
        </p:nvSpPr>
        <p:spPr bwMode="auto">
          <a:xfrm>
            <a:off x="323850" y="333375"/>
            <a:ext cx="3527425" cy="3744913"/>
          </a:xfrm>
          <a:prstGeom prst="wedgeRoundRectCallout">
            <a:avLst>
              <a:gd name="adj1" fmla="val -15435"/>
              <a:gd name="adj2" fmla="val 60681"/>
              <a:gd name="adj3" fmla="val 16667"/>
            </a:avLst>
          </a:prstGeom>
          <a:solidFill>
            <a:schemeClr val="bg1"/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sl-SI" sz="3200"/>
              <a:t>Da bi elektriko bolje razumeli, moramo vedeti, </a:t>
            </a:r>
            <a:r>
              <a:rPr lang="sl-SI" sz="3200" b="1"/>
              <a:t>iz česa so sestavljene prav vse snovi na Zemlji</a:t>
            </a:r>
            <a:r>
              <a:rPr lang="sl-SI" sz="3200"/>
              <a:t>. </a:t>
            </a:r>
          </a:p>
        </p:txBody>
      </p:sp>
      <p:pic>
        <p:nvPicPr>
          <p:cNvPr id="41991" name="Picture 7" descr="la_languageart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9338" y="4149725"/>
            <a:ext cx="3930650" cy="1989138"/>
          </a:xfrm>
          <a:prstGeom prst="rect">
            <a:avLst/>
          </a:prstGeom>
          <a:noFill/>
        </p:spPr>
      </p:pic>
      <p:sp>
        <p:nvSpPr>
          <p:cNvPr id="41992" name="AutoShape 8"/>
          <p:cNvSpPr>
            <a:spLocks noChangeArrowheads="1"/>
          </p:cNvSpPr>
          <p:nvPr/>
        </p:nvSpPr>
        <p:spPr bwMode="auto">
          <a:xfrm>
            <a:off x="4067175" y="476250"/>
            <a:ext cx="4897438" cy="3384550"/>
          </a:xfrm>
          <a:prstGeom prst="wedgeRoundRectCallout">
            <a:avLst>
              <a:gd name="adj1" fmla="val -7505"/>
              <a:gd name="adj2" fmla="val 69370"/>
              <a:gd name="adj3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sl-SI" sz="3200"/>
              <a:t>Vse snovi so sestavljene iz </a:t>
            </a:r>
            <a:r>
              <a:rPr lang="sl-SI" sz="3200" b="1"/>
              <a:t>atomov. </a:t>
            </a:r>
            <a:r>
              <a:rPr lang="sl-SI" sz="3200" b="1">
                <a:solidFill>
                  <a:srgbClr val="FF3300"/>
                </a:solidFill>
              </a:rPr>
              <a:t>Atomi so najmanjši delci snovi</a:t>
            </a:r>
            <a:r>
              <a:rPr lang="sl-SI" sz="3200" b="1"/>
              <a:t>.</a:t>
            </a:r>
            <a:r>
              <a:rPr lang="sl-SI" sz="3200"/>
              <a:t> In atomi so</a:t>
            </a:r>
          </a:p>
          <a:p>
            <a:r>
              <a:rPr lang="sl-SI" sz="3200"/>
              <a:t>sestavljeni iz </a:t>
            </a:r>
            <a:r>
              <a:rPr lang="sl-SI" sz="3200" b="1"/>
              <a:t>jedra</a:t>
            </a:r>
            <a:r>
              <a:rPr lang="sl-SI" sz="3200"/>
              <a:t> in </a:t>
            </a:r>
            <a:r>
              <a:rPr lang="sl-SI" sz="3200" b="1"/>
              <a:t>elektronov.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b="1">
                <a:latin typeface="Courier New" pitchFamily="49" charset="0"/>
              </a:rPr>
              <a:t>Atom </a:t>
            </a:r>
          </a:p>
        </p:txBody>
      </p:sp>
      <p:pic>
        <p:nvPicPr>
          <p:cNvPr id="35846" name="Picture 6" descr="atom_bakr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4508500"/>
            <a:ext cx="1922463" cy="1728788"/>
          </a:xfrm>
          <a:prstGeom prst="rect">
            <a:avLst/>
          </a:prstGeom>
          <a:noFill/>
        </p:spPr>
      </p:pic>
      <p:pic>
        <p:nvPicPr>
          <p:cNvPr id="35849" name="Picture 9" descr="atom vodi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1412875"/>
            <a:ext cx="2579687" cy="1657350"/>
          </a:xfrm>
          <a:prstGeom prst="rect">
            <a:avLst/>
          </a:prstGeom>
          <a:noFill/>
        </p:spPr>
      </p:pic>
      <p:sp>
        <p:nvSpPr>
          <p:cNvPr id="35850" name="AutoShape 10"/>
          <p:cNvSpPr>
            <a:spLocks noChangeArrowheads="1"/>
          </p:cNvSpPr>
          <p:nvPr/>
        </p:nvSpPr>
        <p:spPr bwMode="auto">
          <a:xfrm>
            <a:off x="468313" y="4005263"/>
            <a:ext cx="4824412" cy="2016125"/>
          </a:xfrm>
          <a:prstGeom prst="wedgeRoundRectCallout">
            <a:avLst>
              <a:gd name="adj1" fmla="val -19560"/>
              <a:gd name="adj2" fmla="val -101889"/>
              <a:gd name="adj3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sl-SI" sz="2800" b="1"/>
              <a:t>Atom vodika</a:t>
            </a:r>
            <a:r>
              <a:rPr lang="sl-SI" sz="2800"/>
              <a:t> – če bi bilo jedro veliko 1 mm, bi bila krožnica elektrona oddaljena kar 40 m.</a:t>
            </a:r>
          </a:p>
        </p:txBody>
      </p:sp>
      <p:sp>
        <p:nvSpPr>
          <p:cNvPr id="35851" name="AutoShape 11"/>
          <p:cNvSpPr>
            <a:spLocks noChangeArrowheads="1"/>
          </p:cNvSpPr>
          <p:nvPr/>
        </p:nvSpPr>
        <p:spPr bwMode="auto">
          <a:xfrm>
            <a:off x="3995738" y="1268413"/>
            <a:ext cx="4752975" cy="2520950"/>
          </a:xfrm>
          <a:prstGeom prst="wedgeRoundRectCallout">
            <a:avLst>
              <a:gd name="adj1" fmla="val 16231"/>
              <a:gd name="adj2" fmla="val 82431"/>
              <a:gd name="adj3" fmla="val 16667"/>
            </a:avLst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sl-SI" sz="2800" b="1"/>
              <a:t>Atom bakra –</a:t>
            </a:r>
            <a:r>
              <a:rPr lang="sl-SI" sz="2800"/>
              <a:t> pri kovinah se pogosto zgodi, da elektron iz zunanje krožnice zapusti atom in se </a:t>
            </a:r>
            <a:r>
              <a:rPr lang="sl-SI" sz="2800" b="1"/>
              <a:t>prosto giblje</a:t>
            </a:r>
            <a:r>
              <a:rPr lang="sl-SI" sz="2800"/>
              <a:t>.</a:t>
            </a:r>
            <a:endParaRPr lang="sl-SI" sz="2800" b="1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0" grpId="0" animBg="1"/>
      <p:bldP spid="3585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sl-SI" b="1">
                <a:latin typeface="Courier New" pitchFamily="49" charset="0"/>
              </a:rPr>
              <a:t>Kako nastane elektrika?</a:t>
            </a:r>
          </a:p>
        </p:txBody>
      </p:sp>
      <p:sp>
        <p:nvSpPr>
          <p:cNvPr id="39940" name="AutoShape 4"/>
          <p:cNvSpPr>
            <a:spLocks noChangeArrowheads="1"/>
          </p:cNvSpPr>
          <p:nvPr/>
        </p:nvSpPr>
        <p:spPr bwMode="auto">
          <a:xfrm>
            <a:off x="250825" y="3357563"/>
            <a:ext cx="5399088" cy="28082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sl-SI" sz="3200"/>
              <a:t>Pri drgnjenju različnih </a:t>
            </a:r>
          </a:p>
          <a:p>
            <a:r>
              <a:rPr lang="sl-SI" sz="3200"/>
              <a:t>snovi, se te snovi naelektrijo </a:t>
            </a:r>
          </a:p>
          <a:p>
            <a:r>
              <a:rPr lang="sl-SI" sz="3200"/>
              <a:t>(nabijejo z elek. naboji). </a:t>
            </a:r>
          </a:p>
          <a:p>
            <a:r>
              <a:rPr lang="sl-SI" sz="3200"/>
              <a:t>Snovi se naelektrijo z</a:t>
            </a:r>
          </a:p>
          <a:p>
            <a:r>
              <a:rPr lang="sl-SI" sz="3200" b="1"/>
              <a:t>nasprotnimi naboji.</a:t>
            </a:r>
            <a:endParaRPr lang="sl-SI" sz="3200"/>
          </a:p>
        </p:txBody>
      </p:sp>
      <p:pic>
        <p:nvPicPr>
          <p:cNvPr id="39941" name="Picture 5" descr="science_thund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73663" y="4022725"/>
            <a:ext cx="3425825" cy="246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3563938" y="1196975"/>
            <a:ext cx="5256212" cy="2376488"/>
          </a:xfrm>
          <a:prstGeom prst="wedgeRoundRectCallout">
            <a:avLst>
              <a:gd name="adj1" fmla="val 28648"/>
              <a:gd name="adj2" fmla="val 83333"/>
              <a:gd name="adj3" fmla="val 16667"/>
            </a:avLst>
          </a:prstGeom>
          <a:solidFill>
            <a:srgbClr val="66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sl-SI" sz="2800" b="1">
                <a:solidFill>
                  <a:schemeClr val="bg1"/>
                </a:solidFill>
              </a:rPr>
              <a:t>Z nasprotnimi naboji se naelektrijo:</a:t>
            </a:r>
          </a:p>
          <a:p>
            <a:pPr>
              <a:buFontTx/>
              <a:buChar char="•"/>
            </a:pPr>
            <a:r>
              <a:rPr lang="sl-SI" sz="2800">
                <a:solidFill>
                  <a:schemeClr val="bg1"/>
                </a:solidFill>
              </a:rPr>
              <a:t> oblaki glede na Zemljo</a:t>
            </a:r>
          </a:p>
          <a:p>
            <a:pPr>
              <a:buFontTx/>
              <a:buChar char="•"/>
            </a:pPr>
            <a:r>
              <a:rPr lang="sl-SI" sz="2800">
                <a:solidFill>
                  <a:schemeClr val="bg1"/>
                </a:solidFill>
              </a:rPr>
              <a:t> lasje in glavnik</a:t>
            </a:r>
          </a:p>
          <a:p>
            <a:pPr>
              <a:buFontTx/>
              <a:buChar char="•"/>
            </a:pPr>
            <a:r>
              <a:rPr lang="sl-SI" sz="2800">
                <a:solidFill>
                  <a:schemeClr val="bg1"/>
                </a:solidFill>
              </a:rPr>
              <a:t> pulover in srajca</a:t>
            </a:r>
          </a:p>
        </p:txBody>
      </p:sp>
      <p:pic>
        <p:nvPicPr>
          <p:cNvPr id="39943" name="Picture 7" descr="statičn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4075" y="1700213"/>
            <a:ext cx="1295400" cy="1533525"/>
          </a:xfrm>
          <a:prstGeom prst="rect">
            <a:avLst/>
          </a:prstGeom>
          <a:noFill/>
        </p:spPr>
      </p:pic>
      <p:pic>
        <p:nvPicPr>
          <p:cNvPr id="39944" name="Picture 8" descr="lightening_500x33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850" y="1125538"/>
            <a:ext cx="1690688" cy="112236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sl-SI" b="1">
                <a:latin typeface="Courier New" pitchFamily="49" charset="0"/>
              </a:rPr>
              <a:t>Kaj je električni tok?</a:t>
            </a:r>
          </a:p>
        </p:txBody>
      </p:sp>
      <p:sp>
        <p:nvSpPr>
          <p:cNvPr id="8206" name="AutoShape 14"/>
          <p:cNvSpPr>
            <a:spLocks noChangeArrowheads="1"/>
          </p:cNvSpPr>
          <p:nvPr/>
        </p:nvSpPr>
        <p:spPr bwMode="auto">
          <a:xfrm>
            <a:off x="1979613" y="1196975"/>
            <a:ext cx="5040312" cy="2736850"/>
          </a:xfrm>
          <a:prstGeom prst="wedgeRoundRectCallout">
            <a:avLst>
              <a:gd name="adj1" fmla="val 17778"/>
              <a:gd name="adj2" fmla="val 74245"/>
              <a:gd name="adj3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sl-SI" sz="3200"/>
              <a:t>Saj vem, saj vem, </a:t>
            </a:r>
            <a:r>
              <a:rPr lang="sl-SI" sz="3200" b="1"/>
              <a:t>električni tok je gibanje elektronov v </a:t>
            </a:r>
            <a:r>
              <a:rPr lang="sl-SI" sz="3200" b="1">
                <a:solidFill>
                  <a:srgbClr val="FF3300"/>
                </a:solidFill>
              </a:rPr>
              <a:t>isti</a:t>
            </a:r>
            <a:r>
              <a:rPr lang="sl-SI" sz="3200" b="1"/>
              <a:t> smeri.</a:t>
            </a:r>
            <a:endParaRPr lang="sl-SI" sz="3200"/>
          </a:p>
        </p:txBody>
      </p:sp>
      <p:pic>
        <p:nvPicPr>
          <p:cNvPr id="8209" name="Picture 17" descr="light_tube_b_animado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3429000"/>
            <a:ext cx="3771900" cy="342900"/>
          </a:xfrm>
          <a:prstGeom prst="rect">
            <a:avLst/>
          </a:prstGeom>
          <a:noFill/>
        </p:spPr>
      </p:pic>
      <p:pic>
        <p:nvPicPr>
          <p:cNvPr id="8211" name="Picture 19" descr="science_electricit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538" y="3860800"/>
            <a:ext cx="4437062" cy="2517775"/>
          </a:xfrm>
          <a:prstGeom prst="rect">
            <a:avLst/>
          </a:prstGeom>
          <a:noFill/>
        </p:spPr>
      </p:pic>
      <p:pic>
        <p:nvPicPr>
          <p:cNvPr id="8214" name="Picture 22" descr="atom_elektron222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850" y="4581525"/>
            <a:ext cx="1905000" cy="19716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85225" cy="1143000"/>
          </a:xfrm>
        </p:spPr>
        <p:txBody>
          <a:bodyPr/>
          <a:lstStyle/>
          <a:p>
            <a:r>
              <a:rPr lang="sl-SI" sz="4000" b="1">
                <a:latin typeface="Courier New" pitchFamily="49" charset="0"/>
              </a:rPr>
              <a:t>In kaj je napetost el. toka?</a:t>
            </a:r>
          </a:p>
        </p:txBody>
      </p:sp>
      <p:pic>
        <p:nvPicPr>
          <p:cNvPr id="45061" name="Picture 5" descr="elekt222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0288" y="1341438"/>
            <a:ext cx="3159125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4" name="AutoShape 8"/>
          <p:cNvSpPr>
            <a:spLocks noChangeArrowheads="1"/>
          </p:cNvSpPr>
          <p:nvPr/>
        </p:nvSpPr>
        <p:spPr bwMode="auto">
          <a:xfrm>
            <a:off x="539750" y="1341438"/>
            <a:ext cx="4464050" cy="2590800"/>
          </a:xfrm>
          <a:prstGeom prst="wedgeRoundRectCallout">
            <a:avLst>
              <a:gd name="adj1" fmla="val 103130"/>
              <a:gd name="adj2" fmla="val -22917"/>
              <a:gd name="adj3" fmla="val 16667"/>
            </a:avLst>
          </a:prstGeom>
          <a:solidFill>
            <a:schemeClr val="bg1"/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sl-SI" sz="3200"/>
              <a:t>El. napetost je </a:t>
            </a:r>
            <a:r>
              <a:rPr lang="sl-SI" sz="3200" b="1"/>
              <a:t>lastnost</a:t>
            </a:r>
            <a:r>
              <a:rPr lang="sl-SI" sz="3200"/>
              <a:t> el. toka, ki je nujna</a:t>
            </a:r>
            <a:r>
              <a:rPr lang="sl-SI" sz="3200" b="1"/>
              <a:t> za moč električnega toka. </a:t>
            </a:r>
          </a:p>
        </p:txBody>
      </p:sp>
      <p:pic>
        <p:nvPicPr>
          <p:cNvPr id="45067" name="Picture 11" descr="science_light2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4005263"/>
            <a:ext cx="3698875" cy="2519362"/>
          </a:xfrm>
          <a:prstGeom prst="rect">
            <a:avLst/>
          </a:prstGeom>
          <a:noFill/>
        </p:spPr>
      </p:pic>
      <p:sp>
        <p:nvSpPr>
          <p:cNvPr id="45068" name="AutoShape 12"/>
          <p:cNvSpPr>
            <a:spLocks noChangeArrowheads="1"/>
          </p:cNvSpPr>
          <p:nvPr/>
        </p:nvSpPr>
        <p:spPr bwMode="auto">
          <a:xfrm>
            <a:off x="5435600" y="3789363"/>
            <a:ext cx="3457575" cy="2663825"/>
          </a:xfrm>
          <a:prstGeom prst="wedgeRoundRectCallout">
            <a:avLst>
              <a:gd name="adj1" fmla="val -111523"/>
              <a:gd name="adj2" fmla="val -8644"/>
              <a:gd name="adj3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sl-SI" sz="3200"/>
              <a:t>Za različne naprave in stroje potrebujemo </a:t>
            </a:r>
            <a:r>
              <a:rPr lang="sl-SI" sz="3200" b="1"/>
              <a:t>različno napetost.</a:t>
            </a:r>
            <a:endParaRPr lang="sl-SI" sz="320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4" grpId="0" animBg="1"/>
      <p:bldP spid="45068" grpId="0" animBg="1"/>
    </p:bldLst>
  </p:timing>
</p:sld>
</file>

<file path=ppt/theme/theme1.xml><?xml version="1.0" encoding="utf-8"?>
<a:theme xmlns:a="http://schemas.openxmlformats.org/drawingml/2006/main" name="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575</Words>
  <Application>Microsoft Office PowerPoint</Application>
  <PresentationFormat>Diaprojekcija na zaslonu (4:3)</PresentationFormat>
  <Paragraphs>74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16</vt:i4>
      </vt:variant>
    </vt:vector>
  </HeadingPairs>
  <TitlesOfParts>
    <vt:vector size="17" baseType="lpstr">
      <vt:lpstr>Privzeti načrt</vt:lpstr>
      <vt:lpstr>ELEKTRIKA</vt:lpstr>
      <vt:lpstr>Diapozitiv 2</vt:lpstr>
      <vt:lpstr>Diapozitiv 3</vt:lpstr>
      <vt:lpstr>Kaj je elektrika?</vt:lpstr>
      <vt:lpstr>Diapozitiv 5</vt:lpstr>
      <vt:lpstr>Atom </vt:lpstr>
      <vt:lpstr>Kako nastane elektrika?</vt:lpstr>
      <vt:lpstr>Kaj je električni tok?</vt:lpstr>
      <vt:lpstr>In kaj je napetost el. toka?</vt:lpstr>
      <vt:lpstr>Kako in kje ustvarjamo električno energijo?</vt:lpstr>
      <vt:lpstr>Diapozitiv 11</vt:lpstr>
      <vt:lpstr>Hidroelektrarna</vt:lpstr>
      <vt:lpstr>Kako pride elektrika do nas?</vt:lpstr>
      <vt:lpstr>Prevodniki in izolatorji  </vt:lpstr>
      <vt:lpstr>Diapozitiv 15</vt:lpstr>
      <vt:lpstr>Ponovimo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ELEKTRIKA</dc:title>
  <dc:subject>PP</dc:subject>
  <dc:creator>MojcaPozvek</dc:creator>
  <cp:lastModifiedBy>Lenvoo</cp:lastModifiedBy>
  <cp:revision>135</cp:revision>
  <dcterms:created xsi:type="dcterms:W3CDTF">2008-10-29T06:17:13Z</dcterms:created>
  <dcterms:modified xsi:type="dcterms:W3CDTF">2020-05-19T08:09:50Z</dcterms:modified>
</cp:coreProperties>
</file>