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CFC598-5799-4DFC-B6C7-8F795061D4D2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024D11-0122-4B54-A755-DDE650D5EC25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661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C598-5799-4DFC-B6C7-8F795061D4D2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24D11-0122-4B54-A755-DDE650D5EC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068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C598-5799-4DFC-B6C7-8F795061D4D2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24D11-0122-4B54-A755-DDE650D5EC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316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C598-5799-4DFC-B6C7-8F795061D4D2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24D11-0122-4B54-A755-DDE650D5EC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539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C598-5799-4DFC-B6C7-8F795061D4D2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24D11-0122-4B54-A755-DDE650D5EC25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19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C598-5799-4DFC-B6C7-8F795061D4D2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24D11-0122-4B54-A755-DDE650D5EC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570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C598-5799-4DFC-B6C7-8F795061D4D2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24D11-0122-4B54-A755-DDE650D5EC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0865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C598-5799-4DFC-B6C7-8F795061D4D2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24D11-0122-4B54-A755-DDE650D5EC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379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C598-5799-4DFC-B6C7-8F795061D4D2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24D11-0122-4B54-A755-DDE650D5EC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780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C598-5799-4DFC-B6C7-8F795061D4D2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24D11-0122-4B54-A755-DDE650D5EC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5301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C598-5799-4DFC-B6C7-8F795061D4D2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24D11-0122-4B54-A755-DDE650D5EC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623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5CFC598-5799-4DFC-B6C7-8F795061D4D2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1024D11-0122-4B54-A755-DDE650D5EC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261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5843FBDD-9E11-4938-9D45-90AFAD7B5F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DELO NA POLJU</a:t>
            </a:r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801116C4-5DDC-434E-844F-AD16DBDBB6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4986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829F78-FF34-4DE1-9839-CF5B2231E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16992"/>
            <a:ext cx="9875520" cy="1072896"/>
          </a:xfrm>
        </p:spPr>
        <p:txBody>
          <a:bodyPr>
            <a:normAutofit fontScale="90000"/>
          </a:bodyPr>
          <a:lstStyle/>
          <a:p>
            <a:br>
              <a:rPr lang="sl-SI" dirty="0"/>
            </a:br>
            <a:r>
              <a:rPr lang="sl-SI" b="1" dirty="0"/>
              <a:t>       </a:t>
            </a:r>
            <a:br>
              <a:rPr lang="sl-SI" b="1" dirty="0"/>
            </a:br>
            <a:r>
              <a:rPr lang="sl-SI" b="1" dirty="0"/>
              <a:t>           </a:t>
            </a:r>
            <a:r>
              <a:rPr lang="sl-SI" sz="4900" b="1" u="sng" dirty="0">
                <a:solidFill>
                  <a:srgbClr val="C00000"/>
                </a:solidFill>
              </a:rPr>
              <a:t>Seno </a:t>
            </a:r>
            <a:r>
              <a:rPr lang="sl-SI" sz="4900" dirty="0">
                <a:solidFill>
                  <a:srgbClr val="C00000"/>
                </a:solidFill>
              </a:rPr>
              <a:t>so spravili v </a:t>
            </a:r>
            <a:r>
              <a:rPr lang="sl-SI" sz="4900" b="1" dirty="0">
                <a:solidFill>
                  <a:srgbClr val="C00000"/>
                </a:solidFill>
              </a:rPr>
              <a:t>kopice</a:t>
            </a:r>
            <a:r>
              <a:rPr lang="sl-SI" sz="4900" dirty="0">
                <a:solidFill>
                  <a:srgbClr val="C00000"/>
                </a:solidFill>
              </a:rPr>
              <a:t> in ga nato </a:t>
            </a:r>
            <a:br>
              <a:rPr lang="sl-SI" sz="4900" dirty="0">
                <a:solidFill>
                  <a:srgbClr val="C00000"/>
                </a:solidFill>
              </a:rPr>
            </a:br>
            <a:r>
              <a:rPr lang="sl-SI" sz="4900" dirty="0">
                <a:solidFill>
                  <a:srgbClr val="C00000"/>
                </a:solidFill>
              </a:rPr>
              <a:t>                          naložili na </a:t>
            </a:r>
            <a:r>
              <a:rPr lang="sl-SI" sz="4900" b="1" dirty="0">
                <a:solidFill>
                  <a:srgbClr val="C00000"/>
                </a:solidFill>
              </a:rPr>
              <a:t>voz</a:t>
            </a:r>
            <a:r>
              <a:rPr lang="sl-SI" sz="4900" dirty="0">
                <a:solidFill>
                  <a:srgbClr val="C00000"/>
                </a:solidFill>
              </a:rPr>
              <a:t>. </a:t>
            </a:r>
            <a:br>
              <a:rPr lang="sl-SI" sz="4900" dirty="0">
                <a:solidFill>
                  <a:srgbClr val="C00000"/>
                </a:solidFill>
              </a:rPr>
            </a:br>
            <a:endParaRPr lang="sl-SI" dirty="0">
              <a:solidFill>
                <a:srgbClr val="C00000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30561D7-34E6-484F-B4E3-1081DBB43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662" y="2045053"/>
            <a:ext cx="5275782" cy="351337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F88D7E75-33E2-4F55-9C4E-E0A900727E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6668" y="2191357"/>
            <a:ext cx="5980670" cy="336707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32597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C8B8CB-FED2-4F9A-8E9A-6E705A121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41376"/>
            <a:ext cx="9875520" cy="1121664"/>
          </a:xfrm>
        </p:spPr>
        <p:txBody>
          <a:bodyPr>
            <a:normAutofit fontScale="90000"/>
          </a:bodyPr>
          <a:lstStyle/>
          <a:p>
            <a:br>
              <a:rPr lang="sl-SI" dirty="0"/>
            </a:br>
            <a:r>
              <a:rPr lang="sl-SI" dirty="0"/>
              <a:t>            </a:t>
            </a:r>
            <a:r>
              <a:rPr lang="sl-SI" sz="4900" b="1" dirty="0">
                <a:solidFill>
                  <a:srgbClr val="C00000"/>
                </a:solidFill>
              </a:rPr>
              <a:t>VOZ</a:t>
            </a:r>
            <a:r>
              <a:rPr lang="sl-SI" sz="4900" dirty="0">
                <a:solidFill>
                  <a:srgbClr val="C00000"/>
                </a:solidFill>
              </a:rPr>
              <a:t> – vozili pridelke z njive in seno</a:t>
            </a:r>
            <a:br>
              <a:rPr lang="sl-SI" dirty="0"/>
            </a:br>
            <a:endParaRPr lang="sl-SI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7805D5FA-31B0-4E80-87A3-B3EE6AF66F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980" t="20662" r="50576" b="51256"/>
          <a:stretch/>
        </p:blipFill>
        <p:spPr bwMode="auto">
          <a:xfrm>
            <a:off x="377951" y="1741653"/>
            <a:ext cx="5510785" cy="44769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252198EF-7700-46EA-9041-872B694392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875764"/>
            <a:ext cx="5821440" cy="4159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713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ABA46A-0919-4E80-A022-D334B41E7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402336"/>
            <a:ext cx="10887456" cy="1524000"/>
          </a:xfrm>
        </p:spPr>
        <p:txBody>
          <a:bodyPr>
            <a:normAutofit fontScale="90000"/>
          </a:bodyPr>
          <a:lstStyle/>
          <a:p>
            <a:r>
              <a:rPr lang="sl-SI" dirty="0"/>
              <a:t>              </a:t>
            </a:r>
            <a:br>
              <a:rPr lang="sl-SI" dirty="0"/>
            </a:br>
            <a:r>
              <a:rPr lang="sl-SI" dirty="0"/>
              <a:t>            </a:t>
            </a:r>
            <a:br>
              <a:rPr lang="sl-SI" dirty="0"/>
            </a:br>
            <a:r>
              <a:rPr lang="sl-SI" dirty="0"/>
              <a:t>                      </a:t>
            </a:r>
            <a:r>
              <a:rPr lang="sl-SI" sz="4900" b="1" dirty="0">
                <a:solidFill>
                  <a:srgbClr val="C00000"/>
                </a:solidFill>
              </a:rPr>
              <a:t>MOLZLI</a:t>
            </a:r>
            <a:r>
              <a:rPr lang="sl-SI" sz="4900" dirty="0">
                <a:solidFill>
                  <a:srgbClr val="C00000"/>
                </a:solidFill>
              </a:rPr>
              <a:t> ročno</a:t>
            </a:r>
            <a:br>
              <a:rPr lang="sl-SI" sz="4900" dirty="0">
                <a:solidFill>
                  <a:srgbClr val="C00000"/>
                </a:solidFill>
              </a:rPr>
            </a:br>
            <a:r>
              <a:rPr lang="sl-SI" sz="4900" dirty="0">
                <a:solidFill>
                  <a:srgbClr val="C00000"/>
                </a:solidFill>
              </a:rPr>
              <a:t>        </a:t>
            </a:r>
            <a:r>
              <a:rPr lang="sl-SI" sz="4000" dirty="0">
                <a:solidFill>
                  <a:srgbClr val="C00000"/>
                </a:solidFill>
              </a:rPr>
              <a:t>Doma so sami izdelovali maslo, skuto, kislo mleko…</a:t>
            </a:r>
            <a:br>
              <a:rPr lang="sl-SI" sz="4000" dirty="0">
                <a:solidFill>
                  <a:srgbClr val="C00000"/>
                </a:solidFill>
              </a:rPr>
            </a:br>
            <a:br>
              <a:rPr lang="sl-SI" dirty="0"/>
            </a:br>
            <a:endParaRPr lang="sl-SI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FCE1B53A-77A2-406B-B768-704A882BF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3"/>
          <a:stretch/>
        </p:blipFill>
        <p:spPr bwMode="auto">
          <a:xfrm>
            <a:off x="1097279" y="2278587"/>
            <a:ext cx="5490759" cy="306195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0177C08-8EC5-4E13-BCC8-D73E7F5715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81" t="20489" r="29847" b="51410"/>
          <a:stretch/>
        </p:blipFill>
        <p:spPr bwMode="auto">
          <a:xfrm>
            <a:off x="7456424" y="2692670"/>
            <a:ext cx="3734298" cy="30619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5397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9C3ACB-F2DC-429C-8A50-EA682C82F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68224"/>
            <a:ext cx="9875520" cy="1085088"/>
          </a:xfrm>
        </p:spPr>
        <p:txBody>
          <a:bodyPr>
            <a:normAutofit fontScale="90000"/>
          </a:bodyPr>
          <a:lstStyle/>
          <a:p>
            <a:br>
              <a:rPr lang="sl-SI" dirty="0"/>
            </a:br>
            <a:r>
              <a:rPr lang="sl-SI" dirty="0"/>
              <a:t>                  </a:t>
            </a:r>
            <a:r>
              <a:rPr lang="sl-SI" sz="4900" b="1" dirty="0">
                <a:solidFill>
                  <a:srgbClr val="C00000"/>
                </a:solidFill>
              </a:rPr>
              <a:t>ŽAGALI</a:t>
            </a:r>
            <a:r>
              <a:rPr lang="sl-SI" sz="4900" dirty="0">
                <a:solidFill>
                  <a:srgbClr val="C00000"/>
                </a:solidFill>
              </a:rPr>
              <a:t> z ročnimi žagami</a:t>
            </a:r>
            <a:br>
              <a:rPr lang="sl-SI" dirty="0"/>
            </a:br>
            <a:endParaRPr lang="sl-SI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19FCC33D-35C1-416B-8744-1B7F82E7D2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115" t="57962" r="50451" b="14460"/>
          <a:stretch/>
        </p:blipFill>
        <p:spPr bwMode="auto">
          <a:xfrm>
            <a:off x="6744399" y="1917793"/>
            <a:ext cx="5101590" cy="4072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Slika 5" descr="1940 Slavonija – Delo v gozdu | Stare slike">
            <a:extLst>
              <a:ext uri="{FF2B5EF4-FFF2-40B4-BE49-F238E27FC236}">
                <a16:creationId xmlns:a16="http://schemas.microsoft.com/office/drawing/2014/main" id="{ABC25960-6D55-4E06-82ED-1B80BB62EB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010" y="1566681"/>
            <a:ext cx="6217907" cy="4663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0838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5CD619-77AD-4A52-B7DF-97360BA48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84" y="377952"/>
            <a:ext cx="10863072" cy="1292352"/>
          </a:xfrm>
        </p:spPr>
        <p:txBody>
          <a:bodyPr>
            <a:normAutofit fontScale="90000"/>
          </a:bodyPr>
          <a:lstStyle/>
          <a:p>
            <a:br>
              <a:rPr lang="sl-SI" dirty="0"/>
            </a:br>
            <a:r>
              <a:rPr lang="sl-SI" b="1" dirty="0"/>
              <a:t>       </a:t>
            </a:r>
            <a:r>
              <a:rPr lang="sl-SI" sz="4900" b="1" dirty="0">
                <a:solidFill>
                  <a:srgbClr val="C00000"/>
                </a:solidFill>
              </a:rPr>
              <a:t>KOZOLEC </a:t>
            </a:r>
            <a:r>
              <a:rPr lang="sl-SI" sz="4900" dirty="0">
                <a:solidFill>
                  <a:srgbClr val="C00000"/>
                </a:solidFill>
              </a:rPr>
              <a:t>– sušili žito, seno, deteljo, fižol</a:t>
            </a:r>
            <a:br>
              <a:rPr lang="sl-SI" dirty="0"/>
            </a:b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BA22B9E-6AA7-4B8A-9B83-678DC7EAE0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50" t="57683" r="29846" b="14416"/>
          <a:stretch/>
        </p:blipFill>
        <p:spPr bwMode="auto">
          <a:xfrm>
            <a:off x="511351" y="1790957"/>
            <a:ext cx="5163238" cy="41997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značba mesta vsebine 4" descr="kozolec 1 - Alpetour">
            <a:extLst>
              <a:ext uri="{FF2B5EF4-FFF2-40B4-BE49-F238E27FC236}">
                <a16:creationId xmlns:a16="http://schemas.microsoft.com/office/drawing/2014/main" id="{FA7A78B2-8E8E-4C34-87EA-E9FE9E802D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0717" y="2154944"/>
            <a:ext cx="5759932" cy="3835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2925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53B7C1-37A1-4283-8E1A-6995A322B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65760"/>
            <a:ext cx="9875520" cy="1158240"/>
          </a:xfrm>
        </p:spPr>
        <p:txBody>
          <a:bodyPr>
            <a:normAutofit fontScale="90000"/>
          </a:bodyPr>
          <a:lstStyle/>
          <a:p>
            <a:r>
              <a:rPr lang="sl-SI" dirty="0"/>
              <a:t> </a:t>
            </a:r>
            <a:br>
              <a:rPr lang="sl-SI" dirty="0"/>
            </a:br>
            <a:r>
              <a:rPr lang="sl-SI" dirty="0"/>
              <a:t>                    </a:t>
            </a:r>
            <a:r>
              <a:rPr lang="sl-SI" sz="4900" b="1" dirty="0">
                <a:solidFill>
                  <a:srgbClr val="C00000"/>
                </a:solidFill>
              </a:rPr>
              <a:t>ROBKANJE KORUZE</a:t>
            </a:r>
            <a:br>
              <a:rPr lang="sl-SI" dirty="0"/>
            </a:br>
            <a:endParaRPr lang="sl-SI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EC4A7FFF-B514-4CC5-9562-9FD0B3A01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426" t="38959" r="37061" b="26899"/>
          <a:stretch/>
        </p:blipFill>
        <p:spPr bwMode="auto">
          <a:xfrm>
            <a:off x="512064" y="1617929"/>
            <a:ext cx="6291072" cy="47355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 descr="Aktualno | KUD JaReM">
            <a:extLst>
              <a:ext uri="{FF2B5EF4-FFF2-40B4-BE49-F238E27FC236}">
                <a16:creationId xmlns:a16="http://schemas.microsoft.com/office/drawing/2014/main" id="{5FF1FCFC-A858-4CC4-84B5-62ED5C0158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6976" y="1617930"/>
            <a:ext cx="4728006" cy="4728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222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A13685-1C96-4EB6-8957-6F977A369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329184"/>
            <a:ext cx="11082528" cy="1636776"/>
          </a:xfrm>
        </p:spPr>
        <p:txBody>
          <a:bodyPr>
            <a:normAutofit fontScale="90000"/>
          </a:bodyPr>
          <a:lstStyle/>
          <a:p>
            <a:br>
              <a:rPr lang="sl-SI" dirty="0"/>
            </a:br>
            <a:r>
              <a:rPr lang="sl-SI" dirty="0"/>
              <a:t>     </a:t>
            </a:r>
            <a:r>
              <a:rPr lang="sl-SI" sz="4900" b="1" dirty="0">
                <a:solidFill>
                  <a:srgbClr val="C00000"/>
                </a:solidFill>
              </a:rPr>
              <a:t>POTUJOČI BRUSAČI </a:t>
            </a:r>
            <a:r>
              <a:rPr lang="sl-SI" sz="4900" dirty="0">
                <a:solidFill>
                  <a:srgbClr val="C00000"/>
                </a:solidFill>
              </a:rPr>
              <a:t>– brusili nože, škarje,</a:t>
            </a:r>
            <a:br>
              <a:rPr lang="sl-SI" sz="4900" dirty="0">
                <a:solidFill>
                  <a:srgbClr val="C00000"/>
                </a:solidFill>
              </a:rPr>
            </a:br>
            <a:r>
              <a:rPr lang="sl-SI" sz="4900" dirty="0">
                <a:solidFill>
                  <a:srgbClr val="C00000"/>
                </a:solidFill>
              </a:rPr>
              <a:t>                                                     popravljali dežnike</a:t>
            </a:r>
            <a:br>
              <a:rPr lang="sl-SI" sz="4900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49A489D-7E32-44B9-9099-1344D76FC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30BDC5A-75FA-4A71-8B5B-2A9CF719F4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78" t="71983" r="48838" b="14208"/>
          <a:stretch/>
        </p:blipFill>
        <p:spPr bwMode="auto">
          <a:xfrm>
            <a:off x="323880" y="2057400"/>
            <a:ext cx="5863972" cy="3865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 descr="Kramarji na kolesih? Ne, potujoči brusači iz Rezije! – Živi za danes">
            <a:extLst>
              <a:ext uri="{FF2B5EF4-FFF2-40B4-BE49-F238E27FC236}">
                <a16:creationId xmlns:a16="http://schemas.microsoft.com/office/drawing/2014/main" id="{6738E0C8-2D69-40CE-80E7-463A9CF1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4174" y="2170175"/>
            <a:ext cx="5620817" cy="3752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959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A2887386-5F77-4F7F-A652-17AE08BE7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709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l-SI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podeželju so se večinoma ukvarjali s kmetijstvom.</a:t>
            </a:r>
            <a:br>
              <a:rPr lang="sl-SI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Družine so bile velike.</a:t>
            </a:r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3B60D550-E5C1-4EB5-9A22-7E86A1B5FF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303" t="39101" r="41206" b="39434"/>
          <a:stretch/>
        </p:blipFill>
        <p:spPr bwMode="auto">
          <a:xfrm>
            <a:off x="3413760" y="2308722"/>
            <a:ext cx="5349123" cy="4169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1355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061C4E-1647-40FD-ACED-5F69AF3D0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F5672FA-F133-4121-97D2-32D2F06B1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609600"/>
            <a:ext cx="9872871" cy="5486400"/>
          </a:xfrm>
        </p:spPr>
        <p:txBody>
          <a:bodyPr/>
          <a:lstStyle/>
          <a:p>
            <a:endParaRPr lang="sl-SI" dirty="0"/>
          </a:p>
          <a:p>
            <a:pPr marL="45720" indent="0">
              <a:buNone/>
            </a:pPr>
            <a:r>
              <a:rPr lang="sl-SI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sl-SI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Delo je potekalo ROČNO </a:t>
            </a:r>
          </a:p>
          <a:p>
            <a:pPr marL="45720" indent="0">
              <a:buNone/>
            </a:pPr>
            <a:r>
              <a:rPr lang="sl-SI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sl-SI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(ni bilo strojev)</a:t>
            </a:r>
          </a:p>
          <a:p>
            <a:endParaRPr lang="sl-SI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sl-SI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Vaščani so si:</a:t>
            </a:r>
          </a:p>
          <a:p>
            <a:r>
              <a:rPr lang="sl-SI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 seboj pomagali pri opravilih,</a:t>
            </a:r>
          </a:p>
          <a:p>
            <a:r>
              <a:rPr lang="sl-SI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izposojali so si orodje in domače živali.</a:t>
            </a:r>
          </a:p>
        </p:txBody>
      </p:sp>
    </p:spTree>
    <p:extLst>
      <p:ext uri="{BB962C8B-B14F-4D97-AF65-F5344CB8AC3E}">
        <p14:creationId xmlns:p14="http://schemas.microsoft.com/office/powerpoint/2010/main" val="2674917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A7863E-6D4A-4E65-A973-A18FFCE03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38912"/>
            <a:ext cx="9875520" cy="1255776"/>
          </a:xfrm>
        </p:spPr>
        <p:txBody>
          <a:bodyPr/>
          <a:lstStyle/>
          <a:p>
            <a:r>
              <a:rPr lang="sl-SI" b="1" dirty="0">
                <a:solidFill>
                  <a:srgbClr val="C00000"/>
                </a:solidFill>
              </a:rPr>
              <a:t>BRANA</a:t>
            </a:r>
            <a:r>
              <a:rPr lang="sl-SI" dirty="0">
                <a:solidFill>
                  <a:srgbClr val="C00000"/>
                </a:solidFill>
              </a:rPr>
              <a:t> – z njo so rahljali zemljo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CA368716-205B-411F-94FF-52F74583D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54" t="12846" r="50706" b="56848"/>
          <a:stretch/>
        </p:blipFill>
        <p:spPr bwMode="auto">
          <a:xfrm>
            <a:off x="4395394" y="4655481"/>
            <a:ext cx="2094766" cy="18368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 descr="KMETIJSKA MEHANIZACIJA NEKOČ IN DANES | Eko generacija">
            <a:extLst>
              <a:ext uri="{FF2B5EF4-FFF2-40B4-BE49-F238E27FC236}">
                <a16:creationId xmlns:a16="http://schemas.microsoft.com/office/drawing/2014/main" id="{30EA02C5-F3D0-4013-B7DD-12F8A59DE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9224" y="1818382"/>
            <a:ext cx="4826608" cy="3221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Zemlja in bogastvo | Bodi eko">
            <a:extLst>
              <a:ext uri="{FF2B5EF4-FFF2-40B4-BE49-F238E27FC236}">
                <a16:creationId xmlns:a16="http://schemas.microsoft.com/office/drawing/2014/main" id="{295602C0-8721-458B-AF97-E4CFB0F200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82046" y="1514355"/>
            <a:ext cx="6120322" cy="2984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9620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88318B-20EB-47CB-B3D9-5E11BAD62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571" y="365760"/>
            <a:ext cx="9875520" cy="1499616"/>
          </a:xfrm>
        </p:spPr>
        <p:txBody>
          <a:bodyPr>
            <a:normAutofit fontScale="90000"/>
          </a:bodyPr>
          <a:lstStyle/>
          <a:p>
            <a:br>
              <a:rPr lang="sl-SI" dirty="0">
                <a:solidFill>
                  <a:srgbClr val="C00000"/>
                </a:solidFill>
              </a:rPr>
            </a:br>
            <a:r>
              <a:rPr lang="sl-SI" dirty="0">
                <a:solidFill>
                  <a:srgbClr val="C00000"/>
                </a:solidFill>
              </a:rPr>
              <a:t>              </a:t>
            </a:r>
            <a:r>
              <a:rPr lang="sl-SI" sz="4900" b="1" dirty="0">
                <a:solidFill>
                  <a:srgbClr val="C00000"/>
                </a:solidFill>
              </a:rPr>
              <a:t>PLUG </a:t>
            </a:r>
            <a:r>
              <a:rPr lang="sl-SI" sz="4900" dirty="0">
                <a:solidFill>
                  <a:srgbClr val="C00000"/>
                </a:solidFill>
              </a:rPr>
              <a:t>– z njim orali, </a:t>
            </a:r>
            <a:br>
              <a:rPr lang="sl-SI" sz="4900" dirty="0">
                <a:solidFill>
                  <a:srgbClr val="C00000"/>
                </a:solidFill>
              </a:rPr>
            </a:br>
            <a:r>
              <a:rPr lang="sl-SI" sz="4900" dirty="0">
                <a:solidFill>
                  <a:srgbClr val="C00000"/>
                </a:solidFill>
              </a:rPr>
              <a:t>                               vpregli vole ali konje</a:t>
            </a:r>
            <a:br>
              <a:rPr lang="sl-SI" dirty="0"/>
            </a:br>
            <a:endParaRPr lang="sl-SI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3271752B-BF7B-4556-8CEE-A77DB77940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575" t="12591" r="27636" b="55818"/>
          <a:stretch/>
        </p:blipFill>
        <p:spPr bwMode="auto">
          <a:xfrm>
            <a:off x="8187652" y="2421370"/>
            <a:ext cx="3320644" cy="27081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8F1FDF-175B-4069-B826-F3F330CCD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704" y="1865376"/>
            <a:ext cx="6607112" cy="4591943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42905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75E2F2-F1FB-4BBA-8251-926A6E0AC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65760"/>
            <a:ext cx="9875520" cy="1146048"/>
          </a:xfrm>
        </p:spPr>
        <p:txBody>
          <a:bodyPr>
            <a:normAutofit fontScale="90000"/>
          </a:bodyPr>
          <a:lstStyle/>
          <a:p>
            <a:r>
              <a:rPr lang="sl-SI" dirty="0"/>
              <a:t>                </a:t>
            </a:r>
            <a:br>
              <a:rPr lang="sl-SI" dirty="0"/>
            </a:br>
            <a:r>
              <a:rPr lang="sl-SI" dirty="0"/>
              <a:t>                      </a:t>
            </a:r>
            <a:r>
              <a:rPr lang="sl-SI" b="1" dirty="0">
                <a:solidFill>
                  <a:srgbClr val="C00000"/>
                </a:solidFill>
              </a:rPr>
              <a:t>SRP</a:t>
            </a:r>
            <a:r>
              <a:rPr lang="sl-SI" dirty="0">
                <a:solidFill>
                  <a:srgbClr val="C00000"/>
                </a:solidFill>
              </a:rPr>
              <a:t> – z njim poželi žito</a:t>
            </a:r>
            <a:br>
              <a:rPr lang="sl-SI" dirty="0"/>
            </a:br>
            <a:endParaRPr lang="sl-SI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22A38437-B2DF-4088-92B3-81BB035CE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079" y="1686297"/>
            <a:ext cx="2926626" cy="302754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7928E3B5-F9CB-421C-BE77-2C3CAB8E80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2080" y="865810"/>
            <a:ext cx="2749841" cy="365455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FB4D1094-8204-4003-BEAE-F4429B40CF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262" y="2436173"/>
            <a:ext cx="5592817" cy="373317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43161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529359-CB97-401E-93FE-40935D757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48" y="341376"/>
            <a:ext cx="11082528" cy="1609344"/>
          </a:xfrm>
        </p:spPr>
        <p:txBody>
          <a:bodyPr>
            <a:normAutofit fontScale="90000"/>
          </a:bodyPr>
          <a:lstStyle/>
          <a:p>
            <a:br>
              <a:rPr lang="sl-SI" dirty="0"/>
            </a:br>
            <a:r>
              <a:rPr lang="sl-SI" dirty="0"/>
              <a:t>   </a:t>
            </a:r>
            <a:r>
              <a:rPr lang="sl-SI" sz="4900" b="1" dirty="0">
                <a:solidFill>
                  <a:srgbClr val="C00000"/>
                </a:solidFill>
              </a:rPr>
              <a:t>CEPEC</a:t>
            </a:r>
            <a:r>
              <a:rPr lang="sl-SI" sz="4900" dirty="0">
                <a:solidFill>
                  <a:srgbClr val="C00000"/>
                </a:solidFill>
              </a:rPr>
              <a:t> – </a:t>
            </a:r>
            <a:r>
              <a:rPr lang="sl-SI" sz="4900" u="sng" dirty="0">
                <a:solidFill>
                  <a:srgbClr val="C00000"/>
                </a:solidFill>
              </a:rPr>
              <a:t>leseno orodje</a:t>
            </a:r>
            <a:r>
              <a:rPr lang="sl-SI" sz="4900" dirty="0">
                <a:solidFill>
                  <a:srgbClr val="C00000"/>
                </a:solidFill>
              </a:rPr>
              <a:t>, s katerim so moški</a:t>
            </a:r>
            <a:br>
              <a:rPr lang="sl-SI" sz="4900" dirty="0">
                <a:solidFill>
                  <a:srgbClr val="C00000"/>
                </a:solidFill>
              </a:rPr>
            </a:br>
            <a:r>
              <a:rPr lang="sl-SI" sz="4900" dirty="0">
                <a:solidFill>
                  <a:srgbClr val="C00000"/>
                </a:solidFill>
              </a:rPr>
              <a:t>           omlatili žitno klasje (ločili zrnje od slame)</a:t>
            </a:r>
            <a:br>
              <a:rPr lang="sl-SI" sz="4900" dirty="0">
                <a:solidFill>
                  <a:srgbClr val="C00000"/>
                </a:solidFill>
              </a:rPr>
            </a:br>
            <a:endParaRPr lang="sl-SI" sz="4900" dirty="0">
              <a:solidFill>
                <a:srgbClr val="C00000"/>
              </a:solidFill>
            </a:endParaRP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62B44FE9-24A8-41E4-8953-DA0D828BC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2749EE3-5B91-49B1-93A8-3A1F8CFBB3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491" y="1950720"/>
            <a:ext cx="6117905" cy="4401312"/>
          </a:xfrm>
          <a:prstGeom prst="rect">
            <a:avLst/>
          </a:prstGeom>
          <a:noFill/>
        </p:spPr>
      </p:pic>
      <p:pic>
        <p:nvPicPr>
          <p:cNvPr id="7" name="Slika 6" descr="Cepec - Wikipedija, prosta enciklopedija">
            <a:extLst>
              <a:ext uri="{FF2B5EF4-FFF2-40B4-BE49-F238E27FC236}">
                <a16:creationId xmlns:a16="http://schemas.microsoft.com/office/drawing/2014/main" id="{0C0E8137-478B-4235-9D92-0D1755BA52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146102" y="2404872"/>
            <a:ext cx="4472874" cy="3343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3276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C971B4-C4E4-433C-B41C-0698BDAE9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68224"/>
            <a:ext cx="9875520" cy="1255776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C00000"/>
                </a:solidFill>
              </a:rPr>
              <a:t>           </a:t>
            </a:r>
            <a:br>
              <a:rPr lang="sl-SI" b="1" dirty="0">
                <a:solidFill>
                  <a:srgbClr val="C00000"/>
                </a:solidFill>
              </a:rPr>
            </a:br>
            <a:r>
              <a:rPr lang="sl-SI" sz="4900" b="1" dirty="0">
                <a:solidFill>
                  <a:srgbClr val="C00000"/>
                </a:solidFill>
              </a:rPr>
              <a:t>                   MOTIKA</a:t>
            </a:r>
            <a:r>
              <a:rPr lang="sl-SI" sz="4900" dirty="0">
                <a:solidFill>
                  <a:srgbClr val="C00000"/>
                </a:solidFill>
              </a:rPr>
              <a:t> – okopavali zemljo</a:t>
            </a:r>
            <a:br>
              <a:rPr lang="sl-SI" dirty="0"/>
            </a:br>
            <a:endParaRPr lang="sl-SI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EE917863-B297-4A59-BA36-B76AC947A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659" t="50091" r="29948" b="11414"/>
          <a:stretch/>
        </p:blipFill>
        <p:spPr bwMode="auto">
          <a:xfrm>
            <a:off x="941832" y="1402080"/>
            <a:ext cx="4593336" cy="51287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MOTIKA - ŠIROKA | Agromehanika d.d.">
            <a:extLst>
              <a:ext uri="{FF2B5EF4-FFF2-40B4-BE49-F238E27FC236}">
                <a16:creationId xmlns:a16="http://schemas.microsoft.com/office/drawing/2014/main" id="{1F6FE472-A130-4769-B3AE-F99CEDE3C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76" y="1823702"/>
            <a:ext cx="5876544" cy="440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896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22C99D-6692-443D-82B8-C245665B5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51104"/>
            <a:ext cx="9875520" cy="1048512"/>
          </a:xfrm>
        </p:spPr>
        <p:txBody>
          <a:bodyPr>
            <a:normAutofit fontScale="90000"/>
          </a:bodyPr>
          <a:lstStyle/>
          <a:p>
            <a:br>
              <a:rPr lang="sl-SI" dirty="0"/>
            </a:br>
            <a:r>
              <a:rPr lang="sl-SI" dirty="0"/>
              <a:t>                    </a:t>
            </a:r>
            <a:r>
              <a:rPr lang="sl-SI" sz="4900" b="1" dirty="0">
                <a:solidFill>
                  <a:srgbClr val="C00000"/>
                </a:solidFill>
              </a:rPr>
              <a:t>KOSA</a:t>
            </a:r>
            <a:r>
              <a:rPr lang="sl-SI" sz="4900" dirty="0">
                <a:solidFill>
                  <a:srgbClr val="C00000"/>
                </a:solidFill>
              </a:rPr>
              <a:t> – kosili travo, žito</a:t>
            </a:r>
            <a:br>
              <a:rPr lang="sl-SI" dirty="0"/>
            </a:br>
            <a:endParaRPr lang="sl-SI" dirty="0"/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A9C29345-693E-44F0-A33D-0A6FEEDEA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063" t="37854" r="51376" b="42110"/>
          <a:stretch/>
        </p:blipFill>
        <p:spPr bwMode="auto">
          <a:xfrm>
            <a:off x="465806" y="1383618"/>
            <a:ext cx="3935506" cy="23896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72192DC3-67DA-45AB-9982-254F462EB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0669" y="1499616"/>
            <a:ext cx="5486401" cy="36576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Slika 7" descr="U Novoj Rači kraj Bjelovara prikazali stari način košnje pšenice ...">
            <a:extLst>
              <a:ext uri="{FF2B5EF4-FFF2-40B4-BE49-F238E27FC236}">
                <a16:creationId xmlns:a16="http://schemas.microsoft.com/office/drawing/2014/main" id="{843374E2-56BE-4F05-B5F5-3CF7BA9A5D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202" y="3773260"/>
            <a:ext cx="4243062" cy="2828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8066773"/>
      </p:ext>
    </p:extLst>
  </p:cSld>
  <p:clrMapOvr>
    <a:masterClrMapping/>
  </p:clrMapOvr>
</p:sld>
</file>

<file path=ppt/theme/theme1.xml><?xml version="1.0" encoding="utf-8"?>
<a:theme xmlns:a="http://schemas.openxmlformats.org/drawingml/2006/main" name="Osnovno">
  <a:themeElements>
    <a:clrScheme name="Osnovno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Osnovno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snovno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TM03457444[[fn=Osnovno]]</Template>
  <TotalTime>56</TotalTime>
  <Words>215</Words>
  <Application>Microsoft Office PowerPoint</Application>
  <PresentationFormat>Širokozaslonsko</PresentationFormat>
  <Paragraphs>22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9" baseType="lpstr">
      <vt:lpstr>Arial</vt:lpstr>
      <vt:lpstr>Corbel</vt:lpstr>
      <vt:lpstr>Osnovno</vt:lpstr>
      <vt:lpstr>DELO NA POLJU</vt:lpstr>
      <vt:lpstr>Na podeželju so se večinoma ukvarjali s kmetijstvom. Družine so bile velike.</vt:lpstr>
      <vt:lpstr>PowerPointova predstavitev</vt:lpstr>
      <vt:lpstr>BRANA – z njo so rahljali zemljo</vt:lpstr>
      <vt:lpstr>               PLUG – z njim orali,                                 vpregli vole ali konje </vt:lpstr>
      <vt:lpstr>                                       SRP – z njim poželi žito </vt:lpstr>
      <vt:lpstr>    CEPEC – leseno orodje, s katerim so moški            omlatili žitno klasje (ločili zrnje od slame) </vt:lpstr>
      <vt:lpstr>                               MOTIKA – okopavali zemljo </vt:lpstr>
      <vt:lpstr>                     KOSA – kosili travo, žito </vt:lpstr>
      <vt:lpstr>                    Seno so spravili v kopice in ga nato                            naložili na voz.  </vt:lpstr>
      <vt:lpstr>             VOZ – vozili pridelke z njive in seno </vt:lpstr>
      <vt:lpstr>                                                  MOLZLI ročno         Doma so sami izdelovali maslo, skuto, kislo mleko…  </vt:lpstr>
      <vt:lpstr>                   ŽAGALI z ročnimi žagami </vt:lpstr>
      <vt:lpstr>        KOZOLEC – sušili žito, seno, deteljo, fižol </vt:lpstr>
      <vt:lpstr>                      ROBKANJE KORUZE </vt:lpstr>
      <vt:lpstr>      POTUJOČI BRUSAČI – brusili nože, škarje,                                                      popravljali dežnike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DELO NA POLJU</dc:title>
  <dc:creator>Uporabnik</dc:creator>
  <cp:lastModifiedBy>Uporabnik</cp:lastModifiedBy>
  <cp:revision>7</cp:revision>
  <dcterms:created xsi:type="dcterms:W3CDTF">2020-04-03T08:00:34Z</dcterms:created>
  <dcterms:modified xsi:type="dcterms:W3CDTF">2020-04-05T17:43:19Z</dcterms:modified>
</cp:coreProperties>
</file>