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4" r:id="rId21"/>
    <p:sldId id="275" r:id="rId22"/>
    <p:sldId id="277" r:id="rId23"/>
    <p:sldId id="276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62E29-15F5-44F8-B702-11D9FAD5B3F3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A1DF0-0663-43FB-A357-600A2F15588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087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A1DF0-0663-43FB-A357-600A2F155883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02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BE0E8D-B236-4E64-8E29-3570B6A84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DC759D-D1B7-445B-89F2-1B6DE5D56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C6306C-5CF0-4A49-9D5D-A2DE4B30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EBF3A8-9712-482E-9A21-93019568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EA8F339-74CC-428E-B1F7-F64E112B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8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5D074B-464F-4018-A538-AEECCC57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950A976-F390-4DA3-A124-F21A4574A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2FC443-342A-406F-A3FC-B5201F1D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CB8DFB-7B61-4D86-964D-57D8A630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16C3C0-D4AB-4470-ADC7-A2640946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266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1FCE743-88E5-405D-B49E-21D3FB2F7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0F683E2-0D96-4738-A8A4-3AD7D555C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19D255B-E058-496E-BA3D-403D20EE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4207D1-C171-4302-B5A1-617E5A49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B826570-AB19-4A0F-8F53-8DF1B243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097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7E9E5-0A4F-4CD8-993E-96EECD01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E53C07-EA3C-4080-817E-42229D17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56EA74-CF38-44AF-B648-4B8314CA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C586E0B-1963-46B9-9E8E-44780F0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6E8169-9289-4CA3-8949-4698E633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51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F01828-B54F-4BA1-997D-1277EA8C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22F4F71-AEC6-4300-AFAA-0A4B8B4D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6101B4-498E-402A-9830-C34F9501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E06178-EA59-4536-AA96-D269CD61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F3469C-B641-41C5-BE54-9B6DEC52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472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5650C9-E116-4230-A7E0-DC98FCA1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52B746B-C8CC-4360-A7DC-740BA138D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D9911-F202-4CAE-85FD-116779D2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816075A-AB19-4B85-AF42-7CD3F0E0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B8A3838-D6C9-4A01-84FF-AF724172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70609F9-A059-4FD6-B980-013EA827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479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2A940-2780-493B-B42A-F9A2BA47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880313-2FB8-4E60-AEC5-5F5D8F32C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6296492-5B37-4482-B124-ECAAC0245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027F1A-E39B-48B0-9AE7-F4D489BAB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C03DE91-D0DD-4573-8F8C-6218AD7FA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1D0DF90-6570-41BB-A2A9-3F001E1A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DA287E7-812C-42D7-AD77-53F3D601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74ED45D-A032-4F58-B54A-E64A095A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711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2CA364-FCEB-4B8A-8D25-1BE7156F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B3441B9-590D-405A-AA5D-B8376C7C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460F723-18D5-4E23-BC43-A978654B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91192E4-86F2-435D-B174-8EA8DEC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81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1A8C9DE-27F1-49A4-A9C1-1A4DDC02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103F686-C748-4BFF-95C2-380FDEE4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C245A4B-FF9A-40DA-A1C6-C2E31441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257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9DC664-7EF2-48BA-9C1D-3744B30F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FECFE7-364B-4C4A-9AAB-E248D6515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8396263-B25F-4EEB-BFFD-10D034EE5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3ECDB2E-FA18-4DE5-A964-BDA0ECD8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27D8F07-CF0C-4C05-B3A0-4C97E06A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A8222E0-9C34-4822-82EF-E6AA5846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515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640BFE-CA88-4FD2-88F7-965FEA82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3F3FC9C-5015-4739-9EF4-B7D1EC35F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68C49EA-40AB-4E93-B1C7-25EB9144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ECDC58D-5384-4620-9BDE-13104958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C137DF4-CE7C-40E3-88DC-9DE09BC6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2BFA207-BC4E-4633-A033-54779C86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640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8B0C2B0-0479-40CF-AB0B-510A301E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75DEEA5-16BB-4545-9963-696D8689F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73055F-02BC-4211-AB35-9F887059A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3A3C-DF3B-43F5-93C4-C5EF1E582115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4129EFE-EC7C-4F45-A727-C7996FB1B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001EA7-C03C-4A81-B4AE-62EEBE75D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7F77-6B01-4CE4-9F97-FCC8379873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12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ov_dok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ov_dok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ov_dokument1.docx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7A4765-9074-46F2-BE4E-F1399118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PREVERJANJE ZNANJA- </a:t>
            </a:r>
            <a:r>
              <a:rPr lang="sl-SI" dirty="0" smtClean="0"/>
              <a:t>MERJENJE </a:t>
            </a:r>
            <a:br>
              <a:rPr lang="sl-SI" dirty="0" smtClean="0"/>
            </a:br>
            <a:r>
              <a:rPr lang="sl-SI" dirty="0" smtClean="0"/>
              <a:t>8. razred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100887-2813-4C2E-AA31-82396713F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UČITELJICA: Monika Mihelič</a:t>
            </a:r>
          </a:p>
          <a:p>
            <a:r>
              <a:rPr lang="sl-SI" dirty="0"/>
              <a:t>18. maj 2020</a:t>
            </a:r>
          </a:p>
        </p:txBody>
      </p:sp>
    </p:spTree>
    <p:extLst>
      <p:ext uri="{BB962C8B-B14F-4D97-AF65-F5344CB8AC3E}">
        <p14:creationId xmlns:p14="http://schemas.microsoft.com/office/powerpoint/2010/main" val="154347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BBB2F2-6FB8-40B3-B170-D69FE1D0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Zapiši še drugače.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70EE5237-ADFA-4547-84EC-20C8E70A5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211242"/>
              </p:ext>
            </p:extLst>
          </p:nvPr>
        </p:nvGraphicFramePr>
        <p:xfrm>
          <a:off x="1194816" y="2023872"/>
          <a:ext cx="9570720" cy="1111695"/>
        </p:xfrm>
        <a:graphic>
          <a:graphicData uri="http://schemas.openxmlformats.org/drawingml/2006/table">
            <a:tbl>
              <a:tblPr firstRow="1" firstCol="1" bandRow="1"/>
              <a:tblGrid>
                <a:gridCol w="3189548">
                  <a:extLst>
                    <a:ext uri="{9D8B030D-6E8A-4147-A177-3AD203B41FA5}">
                      <a16:colId xmlns:a16="http://schemas.microsoft.com/office/drawing/2014/main" val="1293067686"/>
                    </a:ext>
                  </a:extLst>
                </a:gridCol>
                <a:gridCol w="3190586">
                  <a:extLst>
                    <a:ext uri="{9D8B030D-6E8A-4147-A177-3AD203B41FA5}">
                      <a16:colId xmlns:a16="http://schemas.microsoft.com/office/drawing/2014/main" val="4269268278"/>
                    </a:ext>
                  </a:extLst>
                </a:gridCol>
                <a:gridCol w="3190586">
                  <a:extLst>
                    <a:ext uri="{9D8B030D-6E8A-4147-A177-3AD203B41FA5}">
                      <a16:colId xmlns:a16="http://schemas.microsoft.com/office/drawing/2014/main" val="3421174693"/>
                    </a:ext>
                  </a:extLst>
                </a:gridCol>
              </a:tblGrid>
              <a:tr h="11116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km = ________</a:t>
                      </a: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kg = ________ dag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m = ________ dm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5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65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4B02D4-8EF3-407F-9013-806D7A50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Uredi po velikosti od najmanjšega.</a:t>
            </a: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9CB34CC-569A-4D26-9EEB-4668D54FE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461" y="1975104"/>
            <a:ext cx="9371533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3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80E5F-9489-4957-9E28-0825C4E6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Oceni. OBKROŽI: </a:t>
            </a:r>
            <a:endParaRPr lang="sl-SI" dirty="0"/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C75AED9D-0EB4-43F3-857D-0B4572B34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669206"/>
              </p:ext>
            </p:extLst>
          </p:nvPr>
        </p:nvGraphicFramePr>
        <p:xfrm>
          <a:off x="2041818" y="1690688"/>
          <a:ext cx="8510016" cy="1740980"/>
        </p:xfrm>
        <a:graphic>
          <a:graphicData uri="http://schemas.openxmlformats.org/drawingml/2006/table">
            <a:tbl>
              <a:tblPr firstRow="1" firstCol="1" bandRow="1"/>
              <a:tblGrid>
                <a:gridCol w="1409714">
                  <a:extLst>
                    <a:ext uri="{9D8B030D-6E8A-4147-A177-3AD203B41FA5}">
                      <a16:colId xmlns:a16="http://schemas.microsoft.com/office/drawing/2014/main" val="1931273344"/>
                    </a:ext>
                  </a:extLst>
                </a:gridCol>
                <a:gridCol w="2845294">
                  <a:extLst>
                    <a:ext uri="{9D8B030D-6E8A-4147-A177-3AD203B41FA5}">
                      <a16:colId xmlns:a16="http://schemas.microsoft.com/office/drawing/2014/main" val="3799476788"/>
                    </a:ext>
                  </a:extLst>
                </a:gridCol>
                <a:gridCol w="1868841">
                  <a:extLst>
                    <a:ext uri="{9D8B030D-6E8A-4147-A177-3AD203B41FA5}">
                      <a16:colId xmlns:a16="http://schemas.microsoft.com/office/drawing/2014/main" val="2407922705"/>
                    </a:ext>
                  </a:extLst>
                </a:gridCol>
                <a:gridCol w="2386167">
                  <a:extLst>
                    <a:ext uri="{9D8B030D-6E8A-4147-A177-3AD203B41FA5}">
                      <a16:colId xmlns:a16="http://schemas.microsoft.com/office/drawing/2014/main" val="1073474859"/>
                    </a:ext>
                  </a:extLst>
                </a:gridCol>
              </a:tblGrid>
              <a:tr h="949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VIŠINA VRAT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m        2 dm       2 cm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DOLŽINA SPANJA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min  12 h   12 dni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283100"/>
                  </a:ext>
                </a:extLst>
              </a:tr>
              <a:tr h="791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TEŽA ČLOVEKA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dag      70 kg     70 t  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KOLIČINA PITJA VODE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dl       2 l       2 hl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20653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9569"/>
              </p:ext>
            </p:extLst>
          </p:nvPr>
        </p:nvGraphicFramePr>
        <p:xfrm>
          <a:off x="2041818" y="3998975"/>
          <a:ext cx="8319008" cy="92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752">
                  <a:extLst>
                    <a:ext uri="{9D8B030D-6E8A-4147-A177-3AD203B41FA5}">
                      <a16:colId xmlns:a16="http://schemas.microsoft.com/office/drawing/2014/main" val="653994160"/>
                    </a:ext>
                  </a:extLst>
                </a:gridCol>
                <a:gridCol w="2079752">
                  <a:extLst>
                    <a:ext uri="{9D8B030D-6E8A-4147-A177-3AD203B41FA5}">
                      <a16:colId xmlns:a16="http://schemas.microsoft.com/office/drawing/2014/main" val="3622794152"/>
                    </a:ext>
                  </a:extLst>
                </a:gridCol>
                <a:gridCol w="2079752">
                  <a:extLst>
                    <a:ext uri="{9D8B030D-6E8A-4147-A177-3AD203B41FA5}">
                      <a16:colId xmlns:a16="http://schemas.microsoft.com/office/drawing/2014/main" val="3383289366"/>
                    </a:ext>
                  </a:extLst>
                </a:gridCol>
                <a:gridCol w="2079752">
                  <a:extLst>
                    <a:ext uri="{9D8B030D-6E8A-4147-A177-3AD203B41FA5}">
                      <a16:colId xmlns:a16="http://schemas.microsoft.com/office/drawing/2014/main" val="1966068425"/>
                    </a:ext>
                  </a:extLst>
                </a:gridCol>
              </a:tblGrid>
              <a:tr h="462381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PLOŠČINO</a:t>
                      </a:r>
                      <a:r>
                        <a:rPr lang="sl-SI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LISTA</a:t>
                      </a:r>
                      <a:endParaRPr lang="sl-SI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PLOŠČINO SOBE</a:t>
                      </a:r>
                      <a:endParaRPr lang="sl-SI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07228108"/>
                  </a:ext>
                </a:extLst>
              </a:tr>
              <a:tr h="462381">
                <a:tc>
                  <a:txBody>
                    <a:bodyPr/>
                    <a:lstStyle/>
                    <a:p>
                      <a:r>
                        <a:rPr lang="sl-SI" dirty="0" smtClean="0"/>
                        <a:t>PLOŠČINO VRTA</a:t>
                      </a:r>
                      <a:endParaRPr lang="sl-SI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PLOŠČINO GOZDA</a:t>
                      </a:r>
                      <a:endParaRPr lang="sl-SI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58862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99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86D85F-85AA-4DF2-9F46-29498527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Zapiši datum na dva načina.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9D69DB-8D34-4CDE-B463-9092252CF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PRIMER:   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23. 4. 2018 = 23. APRIL 2018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1. 2. 2017 =____________________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25. MAREC 2017= _________________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579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E13779-904C-447E-A870-5EFE0BEB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DOPOLNI.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815A66-4F99-4659-AF33-2F9FEDAE1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Predmet 3">
            <a:extLst>
              <a:ext uri="{FF2B5EF4-FFF2-40B4-BE49-F238E27FC236}">
                <a16:creationId xmlns:a16="http://schemas.microsoft.com/office/drawing/2014/main" id="{1E5A9BA0-5046-484F-B199-B90AF9C33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31205"/>
              </p:ext>
            </p:extLst>
          </p:nvPr>
        </p:nvGraphicFramePr>
        <p:xfrm>
          <a:off x="765048" y="2255520"/>
          <a:ext cx="11157489" cy="375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3" imgW="5766396" imgH="1781044" progId="Word.Document.12">
                  <p:embed/>
                </p:oleObj>
              </mc:Choice>
              <mc:Fallback>
                <p:oleObj name="Document" r:id="rId3" imgW="5766396" imgH="17810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5048" y="2255520"/>
                        <a:ext cx="11157489" cy="375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72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8B8651-C82E-4F72-9AEA-4F12C9D1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1886"/>
          </a:xfrm>
        </p:spPr>
        <p:txBody>
          <a:bodyPr/>
          <a:lstStyle/>
          <a:p>
            <a:r>
              <a:rPr lang="sl-SI" b="1" dirty="0"/>
              <a:t>Na kateri dan pride tvoj rojstni dan? OBKROŽI.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3B390F-6946-49CB-A140-02C1AAEA3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949"/>
            <a:ext cx="10515600" cy="4351338"/>
          </a:xfrm>
        </p:spPr>
        <p:txBody>
          <a:bodyPr/>
          <a:lstStyle/>
          <a:p>
            <a:r>
              <a:rPr lang="sl-SI" dirty="0"/>
              <a:t>Datum mojega rojstnega dne: _______________</a:t>
            </a:r>
          </a:p>
          <a:p>
            <a:pPr marL="0" indent="0">
              <a:buNone/>
            </a:pPr>
            <a:r>
              <a:rPr lang="sl-SI" dirty="0"/>
              <a:t>     P   T    S    Č    P    S    N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8EA7E8F-2456-4500-8DAB-953074CD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952" y="1055948"/>
            <a:ext cx="3756309" cy="580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9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547D14-F5F1-4469-8131-C3D88C88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Dopolni.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FD9C5E-60E8-4933-9F74-6CE41B317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Leto ima _______ dni. Prestopno leto ima ______ dni.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Mesec ima lahko _____ ali _____ mesec februar ima  _____ ali _____ dni. </a:t>
            </a:r>
          </a:p>
          <a:p>
            <a:endParaRPr lang="sl-SI" dirty="0"/>
          </a:p>
          <a:p>
            <a:r>
              <a:rPr lang="sl-SI" dirty="0"/>
              <a:t>Teden ima ______dni.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r>
              <a:rPr lang="sl-SI" dirty="0"/>
              <a:t>Dan ima ______ ur.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6052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37FB5-9B75-404E-8F21-ECA357BE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Pretvori.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6B50DE-357E-4238-B5D5-8679F403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2 dni = ____ h					3 min = ______ sek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4 min = ______ sek                                2 tedna = _______dni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5 h = ______ min                                    8 h = _______min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1 šolska ura = ____min                          1 h 20 min = _____ min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7872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CEB592-A1CC-41E0-AA73-429C0DC7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Koliko je ura?</a:t>
            </a: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56026F4-FF8E-4DEF-85A2-45D8C8FE3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617" y="1402081"/>
            <a:ext cx="7871182" cy="50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5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KOLIKO MINUT IMA ŠOLSKA URA?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1. URA SE ZAČNE OB 7. 30. Kdaj se konča? _____</a:t>
            </a:r>
          </a:p>
          <a:p>
            <a:r>
              <a:rPr lang="sl-SI" dirty="0"/>
              <a:t> </a:t>
            </a:r>
            <a:r>
              <a:rPr lang="sl-SI" dirty="0" smtClean="0"/>
              <a:t>MALICA SE ZAČNE OB 9. 55. TRAJA 25 min. Kdaj se konča? _____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754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945FD3-7207-4CAB-B1E3-1366A984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sl-SI" dirty="0"/>
              <a:t>Standardi znanja: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5D18F2E-AF38-4D63-BF19-0792E8132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917250"/>
              </p:ext>
            </p:extLst>
          </p:nvPr>
        </p:nvGraphicFramePr>
        <p:xfrm>
          <a:off x="838200" y="1585752"/>
          <a:ext cx="1023213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136">
                  <a:extLst>
                    <a:ext uri="{9D8B030D-6E8A-4147-A177-3AD203B41FA5}">
                      <a16:colId xmlns:a16="http://schemas.microsoft.com/office/drawing/2014/main" val="2234495989"/>
                    </a:ext>
                  </a:extLst>
                </a:gridCol>
              </a:tblGrid>
              <a:tr h="2693640">
                <a:tc>
                  <a:txBody>
                    <a:bodyPr/>
                    <a:lstStyle/>
                    <a:p>
                      <a:r>
                        <a:rPr lang="sl-SI" sz="1400" dirty="0">
                          <a:solidFill>
                            <a:schemeClr val="tx1"/>
                          </a:solidFill>
                        </a:rPr>
                        <a:t>Minimalni standardi </a:t>
                      </a:r>
                      <a:r>
                        <a:rPr lang="sl-SI" sz="1400" dirty="0" smtClean="0">
                          <a:solidFill>
                            <a:schemeClr val="tx1"/>
                          </a:solidFill>
                        </a:rPr>
                        <a:t>znanja</a:t>
                      </a:r>
                      <a:r>
                        <a:rPr lang="sl-SI" sz="1400" baseline="0" dirty="0" smtClean="0">
                          <a:solidFill>
                            <a:schemeClr val="tx1"/>
                          </a:solidFill>
                        </a:rPr>
                        <a:t> (pretvarjanje ob tabeli):</a:t>
                      </a:r>
                      <a:endParaRPr lang="sl-SI" sz="140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sl-SI" sz="14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Pozna merske enote za dolžino, maso,  prostornino (hl, l, dl), čas in ploščino;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praktično izvaja meritve;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pretvarja merske enote le med dvema sosednjima enotama. </a:t>
                      </a:r>
                      <a:endParaRPr lang="sl-SI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sl-SI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sl-SI" sz="14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sl-S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Temeljni standardi znanja: </a:t>
                      </a:r>
                      <a:endParaRPr lang="sl-SI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sl-SI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pozna merske enote za dolžino, maso, prostornino (l, dl), čas in ploščino;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praktično izvaja meritve;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pretvarja merske enote le med dvema sosednjima enotama.</a:t>
                      </a:r>
                      <a:endParaRPr lang="sl-SI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95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483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21672D-353A-4955-ABDB-5B66F313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Izmeri ploščino.</a:t>
            </a:r>
            <a:br>
              <a:rPr lang="sl-SI" dirty="0"/>
            </a:br>
            <a:r>
              <a:rPr lang="sl-SI" dirty="0"/>
              <a:t>Ploščina meri: ____kvadratkov.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BE336D2-5C19-4DB0-A912-C1354B82978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32577" t="73164" r="63844" b="11378"/>
          <a:stretch/>
        </p:blipFill>
        <p:spPr bwMode="auto">
          <a:xfrm>
            <a:off x="1719071" y="1926336"/>
            <a:ext cx="2072641" cy="2840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7285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F54492-4496-453D-96B5-30F5A6F0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4511"/>
          </a:xfrm>
        </p:spPr>
        <p:txBody>
          <a:bodyPr>
            <a:normAutofit fontScale="90000"/>
          </a:bodyPr>
          <a:lstStyle/>
          <a:p>
            <a:r>
              <a:rPr lang="sl-SI" dirty="0"/>
              <a:t>1 cm</a:t>
            </a:r>
            <a:r>
              <a:rPr lang="sl-SI" baseline="30000" dirty="0"/>
              <a:t>2 =  </a:t>
            </a:r>
            <a:r>
              <a:rPr lang="sl-SI" dirty="0"/>
              <a:t>_____  mm</a:t>
            </a:r>
            <a:r>
              <a:rPr lang="sl-SI" baseline="30000" dirty="0"/>
              <a:t>2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>1 </a:t>
            </a:r>
            <a:r>
              <a:rPr lang="sl-SI" dirty="0"/>
              <a:t>dm</a:t>
            </a:r>
            <a:r>
              <a:rPr lang="sl-SI" baseline="30000" dirty="0"/>
              <a:t>2 </a:t>
            </a:r>
            <a:r>
              <a:rPr lang="sl-SI" dirty="0"/>
              <a:t> =_____   </a:t>
            </a:r>
            <a:r>
              <a:rPr lang="sl-SI" dirty="0" smtClean="0"/>
              <a:t>cm</a:t>
            </a:r>
            <a:r>
              <a:rPr lang="sl-SI" baseline="30000" dirty="0" smtClean="0"/>
              <a:t>2</a:t>
            </a:r>
            <a:br>
              <a:rPr lang="sl-SI" baseline="30000" dirty="0" smtClean="0"/>
            </a:br>
            <a:r>
              <a:rPr lang="sl-SI" baseline="30000" dirty="0"/>
              <a:t/>
            </a:r>
            <a:br>
              <a:rPr lang="sl-SI" baseline="30000" dirty="0"/>
            </a:br>
            <a:r>
              <a:rPr lang="sl-SI" baseline="30000" dirty="0" smtClean="0"/>
              <a:t>  </a:t>
            </a:r>
            <a:br>
              <a:rPr lang="sl-SI" baseline="30000" dirty="0" smtClean="0"/>
            </a:br>
            <a:r>
              <a:rPr lang="sl-SI" baseline="30000" dirty="0"/>
              <a:t> </a:t>
            </a:r>
            <a:r>
              <a:rPr lang="sl-SI" dirty="0"/>
              <a:t>1 </a:t>
            </a:r>
            <a:r>
              <a:rPr lang="sl-SI" dirty="0" smtClean="0"/>
              <a:t>m</a:t>
            </a:r>
            <a:r>
              <a:rPr lang="sl-SI" baseline="30000" dirty="0" smtClean="0"/>
              <a:t>2 </a:t>
            </a:r>
            <a:r>
              <a:rPr lang="sl-SI" dirty="0" smtClean="0"/>
              <a:t> </a:t>
            </a:r>
            <a:r>
              <a:rPr lang="sl-SI" dirty="0"/>
              <a:t>=_____   </a:t>
            </a:r>
            <a:r>
              <a:rPr lang="sl-SI" dirty="0" smtClean="0"/>
              <a:t>dm</a:t>
            </a:r>
            <a:r>
              <a:rPr lang="sl-SI" baseline="30000" dirty="0" smtClean="0"/>
              <a:t>2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A75654-C80A-41A0-8910-D5516817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667" y="2609635"/>
            <a:ext cx="10515600" cy="3567327"/>
          </a:xfrm>
        </p:spPr>
        <p:txBody>
          <a:bodyPr>
            <a:normAutofit fontScale="92500" lnSpcReduction="10000"/>
          </a:bodyPr>
          <a:lstStyle/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3 dm</a:t>
            </a:r>
            <a:r>
              <a:rPr lang="sl-SI" baseline="30000" dirty="0"/>
              <a:t>2 </a:t>
            </a:r>
            <a:r>
              <a:rPr lang="sl-SI" dirty="0"/>
              <a:t> =_____   cm</a:t>
            </a:r>
            <a:r>
              <a:rPr lang="sl-SI" baseline="30000" dirty="0"/>
              <a:t>2  </a:t>
            </a:r>
            <a:r>
              <a:rPr lang="sl-SI" dirty="0"/>
              <a:t>  </a:t>
            </a:r>
            <a:br>
              <a:rPr lang="sl-SI" dirty="0"/>
            </a:br>
            <a:r>
              <a:rPr lang="sl-SI" dirty="0"/>
              <a:t>7 cm</a:t>
            </a:r>
            <a:r>
              <a:rPr lang="sl-SI" baseline="30000" dirty="0"/>
              <a:t>2 =  </a:t>
            </a:r>
            <a:r>
              <a:rPr lang="sl-SI" dirty="0"/>
              <a:t>_____  mm</a:t>
            </a:r>
            <a:r>
              <a:rPr lang="sl-SI" baseline="30000" dirty="0"/>
              <a:t>2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3 dm</a:t>
            </a:r>
            <a:r>
              <a:rPr lang="sl-SI" baseline="30000" dirty="0"/>
              <a:t>2 </a:t>
            </a:r>
            <a:r>
              <a:rPr lang="sl-SI" dirty="0"/>
              <a:t> =_____   cm</a:t>
            </a:r>
            <a:r>
              <a:rPr lang="sl-SI" baseline="30000" dirty="0"/>
              <a:t>2</a:t>
            </a:r>
          </a:p>
          <a:p>
            <a:pPr marL="0" indent="0">
              <a:buNone/>
            </a:pPr>
            <a:r>
              <a:rPr lang="sl-SI" dirty="0"/>
              <a:t>7 dm</a:t>
            </a:r>
            <a:r>
              <a:rPr lang="sl-SI" baseline="30000" dirty="0"/>
              <a:t>2 </a:t>
            </a:r>
            <a:r>
              <a:rPr lang="sl-SI" dirty="0"/>
              <a:t> =_____   cm</a:t>
            </a:r>
            <a:r>
              <a:rPr lang="sl-SI" baseline="30000" dirty="0"/>
              <a:t>2</a:t>
            </a:r>
          </a:p>
          <a:p>
            <a:pPr marL="0" indent="0">
              <a:buNone/>
            </a:pPr>
            <a:r>
              <a:rPr lang="sl-SI" dirty="0"/>
              <a:t>200 mm</a:t>
            </a:r>
            <a:r>
              <a:rPr lang="sl-SI" baseline="30000" dirty="0"/>
              <a:t>2 </a:t>
            </a:r>
            <a:r>
              <a:rPr lang="sl-SI" dirty="0"/>
              <a:t> =_____   cm</a:t>
            </a:r>
            <a:r>
              <a:rPr lang="sl-SI" baseline="30000" dirty="0"/>
              <a:t>2</a:t>
            </a:r>
          </a:p>
          <a:p>
            <a:pPr marL="0" indent="0">
              <a:buNone/>
            </a:pPr>
            <a:r>
              <a:rPr lang="sl-SI" dirty="0"/>
              <a:t>800 dm</a:t>
            </a:r>
            <a:r>
              <a:rPr lang="sl-SI" baseline="30000" dirty="0"/>
              <a:t>2 </a:t>
            </a:r>
            <a:r>
              <a:rPr lang="sl-SI" dirty="0"/>
              <a:t> =_____   m</a:t>
            </a:r>
            <a:r>
              <a:rPr lang="sl-SI" baseline="30000" dirty="0"/>
              <a:t>2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27281D4-C636-4EE7-807B-86EB590F6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813" y="194839"/>
            <a:ext cx="5791702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9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Tvoja soba meri 4 m c v dolžino in 3 m v širino. </a:t>
            </a:r>
            <a:br>
              <a:rPr lang="sl-SI" dirty="0" smtClean="0"/>
            </a:br>
            <a:r>
              <a:rPr lang="sl-SI" dirty="0" smtClean="0"/>
              <a:t>KOLIKŠNA JE PLOŠČINA?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RAČUN: 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SKICA: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ODGOVOR: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46694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1 ar? Opiši ga. Kaj bi z njim meril?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396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945FD3-7207-4CAB-B1E3-1366A984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KRITERIJI OCENJEVANJA:</a:t>
            </a:r>
            <a:br>
              <a:rPr lang="sl-SI" dirty="0">
                <a:solidFill>
                  <a:schemeClr val="bg1">
                    <a:lumMod val="65000"/>
                  </a:schemeClr>
                </a:solidFill>
              </a:rPr>
            </a:br>
            <a:endParaRPr lang="sl-SI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D5D18F2E-AF38-4D63-BF19-0792E8132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312592"/>
              </p:ext>
            </p:extLst>
          </p:nvPr>
        </p:nvGraphicFramePr>
        <p:xfrm>
          <a:off x="838200" y="755904"/>
          <a:ext cx="10297668" cy="650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60">
                  <a:extLst>
                    <a:ext uri="{9D8B030D-6E8A-4147-A177-3AD203B41FA5}">
                      <a16:colId xmlns:a16="http://schemas.microsoft.com/office/drawing/2014/main" val="2234495989"/>
                    </a:ext>
                  </a:extLst>
                </a:gridCol>
                <a:gridCol w="1984248">
                  <a:extLst>
                    <a:ext uri="{9D8B030D-6E8A-4147-A177-3AD203B41FA5}">
                      <a16:colId xmlns:a16="http://schemas.microsoft.com/office/drawing/2014/main" val="47138810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94194933"/>
                    </a:ext>
                  </a:extLst>
                </a:gridCol>
                <a:gridCol w="2106168">
                  <a:extLst>
                    <a:ext uri="{9D8B030D-6E8A-4147-A177-3AD203B41FA5}">
                      <a16:colId xmlns:a16="http://schemas.microsoft.com/office/drawing/2014/main" val="228832991"/>
                    </a:ext>
                  </a:extLst>
                </a:gridCol>
                <a:gridCol w="2100072">
                  <a:extLst>
                    <a:ext uri="{9D8B030D-6E8A-4147-A177-3AD203B41FA5}">
                      <a16:colId xmlns:a16="http://schemas.microsoft.com/office/drawing/2014/main" val="3018344843"/>
                    </a:ext>
                  </a:extLst>
                </a:gridCol>
              </a:tblGrid>
              <a:tr h="475488">
                <a:tc gridSpan="5">
                  <a:txBody>
                    <a:bodyPr/>
                    <a:lstStyle/>
                    <a:p>
                      <a:endParaRPr lang="sl-SI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95993"/>
                  </a:ext>
                </a:extLst>
              </a:tr>
              <a:tr h="380105">
                <a:tc>
                  <a:txBody>
                    <a:bodyPr/>
                    <a:lstStyle/>
                    <a:p>
                      <a:r>
                        <a:rPr lang="sl-SI" dirty="0"/>
                        <a:t>Nezadostno (1)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Zadostno (2)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Dobro (3)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Prav dobro (4)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Odlično (5)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12728"/>
                  </a:ext>
                </a:extLst>
              </a:tr>
              <a:tr h="3748980">
                <a:tc>
                  <a:txBody>
                    <a:bodyPr/>
                    <a:lstStyle/>
                    <a:p>
                      <a:r>
                        <a:rPr lang="sl-SI" sz="1400" dirty="0"/>
                        <a:t>Ne pozna naprave za merjenje dolžine, mase, prostornine, časa, </a:t>
                      </a:r>
                      <a:r>
                        <a:rPr lang="sl-SI" sz="1400" dirty="0" smtClean="0"/>
                        <a:t>ploščine</a:t>
                      </a:r>
                    </a:p>
                    <a:p>
                      <a:endParaRPr lang="sl-SI" sz="1400" dirty="0" smtClean="0"/>
                    </a:p>
                    <a:p>
                      <a:r>
                        <a:rPr lang="sl-SI" sz="1400" dirty="0" smtClean="0"/>
                        <a:t>Ne izvede meritev praktično</a:t>
                      </a: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Ne pozna enote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Ne pretvarja ob tabeli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Pozna naprave za merjenje dolžine, mase, prostornine, časa, </a:t>
                      </a:r>
                      <a:r>
                        <a:rPr lang="sl-SI" sz="1400" dirty="0" smtClean="0"/>
                        <a:t>ploščine</a:t>
                      </a:r>
                    </a:p>
                    <a:p>
                      <a:endParaRPr lang="sl-SI" sz="1400" dirty="0" smtClean="0"/>
                    </a:p>
                    <a:p>
                      <a:r>
                        <a:rPr lang="sl-SI" sz="1400" dirty="0" smtClean="0"/>
                        <a:t>Praktično izvede meritev</a:t>
                      </a: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Pozna enote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ob tabeli</a:t>
                      </a:r>
                    </a:p>
                    <a:p>
                      <a:endParaRPr lang="sl-SI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Pozna naprave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/>
                        <a:t>Praktično izvede meritev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Pozna enote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sosednje enote in zapiše meritev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Pozna naprave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/>
                        <a:t>Praktično izvede meritev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Pozna enote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sosednje enote in zapiše meritev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Učenec ugotavlja odnose med njimi dolžino, maso, prostornino, časom 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količine.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Oceni, izmeri in zapiše meritev ob usmeritvah.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Pozna naprave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/>
                        <a:t>Praktično izvede meritev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Pozna enote za merjenje dolžine, mase, prostornine, časa, ploščine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sosednje enote in zapiše meritev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Učenec ugotavlja odnose med njimi dolžino, maso, prostornino, časom 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pretvarja količine.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Oceni, izmeri in zapiše meritev skoraj popolnoma samostojno.</a:t>
                      </a:r>
                    </a:p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99936"/>
                  </a:ext>
                </a:extLst>
              </a:tr>
              <a:tr h="380105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12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15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EB2852-FCEB-45FE-A1D6-E86B5295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Zapiši/povej kratice merskim enotam.</a:t>
            </a:r>
            <a:endParaRPr lang="sl-SI" dirty="0"/>
          </a:p>
        </p:txBody>
      </p:sp>
      <p:graphicFrame>
        <p:nvGraphicFramePr>
          <p:cNvPr id="12" name="Označba mesta vsebine 11">
            <a:extLst>
              <a:ext uri="{FF2B5EF4-FFF2-40B4-BE49-F238E27FC236}">
                <a16:creationId xmlns:a16="http://schemas.microsoft.com/office/drawing/2014/main" id="{4C6E6EE7-83CA-4F99-AB1E-345475958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282259"/>
              </p:ext>
            </p:extLst>
          </p:nvPr>
        </p:nvGraphicFramePr>
        <p:xfrm>
          <a:off x="838200" y="1825625"/>
          <a:ext cx="10515946" cy="2313240"/>
        </p:xfrm>
        <a:graphic>
          <a:graphicData uri="http://schemas.openxmlformats.org/drawingml/2006/table">
            <a:tbl>
              <a:tblPr firstRow="1" firstCol="1" bandRow="1"/>
              <a:tblGrid>
                <a:gridCol w="1313922">
                  <a:extLst>
                    <a:ext uri="{9D8B030D-6E8A-4147-A177-3AD203B41FA5}">
                      <a16:colId xmlns:a16="http://schemas.microsoft.com/office/drawing/2014/main" val="880760517"/>
                    </a:ext>
                  </a:extLst>
                </a:gridCol>
                <a:gridCol w="1313922">
                  <a:extLst>
                    <a:ext uri="{9D8B030D-6E8A-4147-A177-3AD203B41FA5}">
                      <a16:colId xmlns:a16="http://schemas.microsoft.com/office/drawing/2014/main" val="1986909237"/>
                    </a:ext>
                  </a:extLst>
                </a:gridCol>
                <a:gridCol w="650195">
                  <a:extLst>
                    <a:ext uri="{9D8B030D-6E8A-4147-A177-3AD203B41FA5}">
                      <a16:colId xmlns:a16="http://schemas.microsoft.com/office/drawing/2014/main" val="3206369027"/>
                    </a:ext>
                  </a:extLst>
                </a:gridCol>
                <a:gridCol w="1977650">
                  <a:extLst>
                    <a:ext uri="{9D8B030D-6E8A-4147-A177-3AD203B41FA5}">
                      <a16:colId xmlns:a16="http://schemas.microsoft.com/office/drawing/2014/main" val="1222096233"/>
                    </a:ext>
                  </a:extLst>
                </a:gridCol>
                <a:gridCol w="1315064">
                  <a:extLst>
                    <a:ext uri="{9D8B030D-6E8A-4147-A177-3AD203B41FA5}">
                      <a16:colId xmlns:a16="http://schemas.microsoft.com/office/drawing/2014/main" val="1750027987"/>
                    </a:ext>
                  </a:extLst>
                </a:gridCol>
                <a:gridCol w="966985">
                  <a:extLst>
                    <a:ext uri="{9D8B030D-6E8A-4147-A177-3AD203B41FA5}">
                      <a16:colId xmlns:a16="http://schemas.microsoft.com/office/drawing/2014/main" val="2576789778"/>
                    </a:ext>
                  </a:extLst>
                </a:gridCol>
                <a:gridCol w="1663144">
                  <a:extLst>
                    <a:ext uri="{9D8B030D-6E8A-4147-A177-3AD203B41FA5}">
                      <a16:colId xmlns:a16="http://schemas.microsoft.com/office/drawing/2014/main" val="3630739260"/>
                    </a:ext>
                  </a:extLst>
                </a:gridCol>
                <a:gridCol w="1315064">
                  <a:extLst>
                    <a:ext uri="{9D8B030D-6E8A-4147-A177-3AD203B41FA5}">
                      <a16:colId xmlns:a16="http://schemas.microsoft.com/office/drawing/2014/main" val="3872827660"/>
                    </a:ext>
                  </a:extLst>
                </a:gridCol>
              </a:tblGrid>
              <a:tr h="46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centimeter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839996"/>
                  </a:ext>
                </a:extLst>
              </a:tr>
              <a:tr h="46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hektoliter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decimeter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768544"/>
                  </a:ext>
                </a:extLst>
              </a:tr>
              <a:tr h="46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kilogram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dekagram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deciliter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611541"/>
                  </a:ext>
                </a:extLst>
              </a:tr>
              <a:tr h="46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sekunda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kilometer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tona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024807"/>
                  </a:ext>
                </a:extLst>
              </a:tr>
              <a:tr h="46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milimeter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ura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minuta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876" marR="74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926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08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716B42-0638-46AF-B1EA-3CB556DA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Razvrsti vse merske enote, ki so spodaj. Zapiši samo kratice. </a:t>
            </a:r>
            <a:br>
              <a:rPr lang="sl-SI" b="1" dirty="0"/>
            </a:br>
            <a:r>
              <a:rPr lang="sl-SI" b="1" dirty="0"/>
              <a:t>kg,    l,   dag,    dl,    h,   km,   hl,    min,     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</a:rPr>
              <a:t>cm</a:t>
            </a:r>
            <a:r>
              <a:rPr lang="sl-SI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2 </a:t>
            </a:r>
            <a:endParaRPr lang="sl-SI" dirty="0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1AED7775-FA72-46CD-805A-B2294777D3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453458"/>
              </p:ext>
            </p:extLst>
          </p:nvPr>
        </p:nvGraphicFramePr>
        <p:xfrm>
          <a:off x="1536192" y="2474976"/>
          <a:ext cx="9656064" cy="2718816"/>
        </p:xfrm>
        <a:graphic>
          <a:graphicData uri="http://schemas.openxmlformats.org/drawingml/2006/table">
            <a:tbl>
              <a:tblPr firstRow="1" firstCol="1" bandRow="1"/>
              <a:tblGrid>
                <a:gridCol w="1889760">
                  <a:extLst>
                    <a:ext uri="{9D8B030D-6E8A-4147-A177-3AD203B41FA5}">
                      <a16:colId xmlns:a16="http://schemas.microsoft.com/office/drawing/2014/main" val="2078553533"/>
                    </a:ext>
                  </a:extLst>
                </a:gridCol>
                <a:gridCol w="2157984">
                  <a:extLst>
                    <a:ext uri="{9D8B030D-6E8A-4147-A177-3AD203B41FA5}">
                      <a16:colId xmlns:a16="http://schemas.microsoft.com/office/drawing/2014/main" val="2006630047"/>
                    </a:ext>
                  </a:extLst>
                </a:gridCol>
                <a:gridCol w="2097024">
                  <a:extLst>
                    <a:ext uri="{9D8B030D-6E8A-4147-A177-3AD203B41FA5}">
                      <a16:colId xmlns:a16="http://schemas.microsoft.com/office/drawing/2014/main" val="58495697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31414277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865207967"/>
                    </a:ext>
                  </a:extLst>
                </a:gridCol>
              </a:tblGrid>
              <a:tr h="43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MASA 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DOLŽINA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PROSTORNINA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PLOŠČINA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758030"/>
                  </a:ext>
                </a:extLst>
              </a:tr>
              <a:tr h="2283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89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99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97D8AA-C30A-404F-BED2-6077D6F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Naprave za merjenje: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993F68-C2CB-47A1-B8A5-B76844842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 katero napravo  merimo ČAS?__________________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 katero napravo merimo MASO? _______________</a:t>
            </a:r>
          </a:p>
          <a:p>
            <a:endParaRPr lang="sl-SI" dirty="0"/>
          </a:p>
          <a:p>
            <a:r>
              <a:rPr lang="sl-SI" dirty="0"/>
              <a:t>S katero napravo merimo DOLŽINO? _______________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780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D45957-6AFC-4FD2-9D5D-91EF557A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PRETVARJAJ (BREZ TABELE/S TABELO)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4ED16E-B431-48F3-9595-97870C2D8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graphicFrame>
        <p:nvGraphicFramePr>
          <p:cNvPr id="4" name="Predmet 3">
            <a:extLst>
              <a:ext uri="{FF2B5EF4-FFF2-40B4-BE49-F238E27FC236}">
                <a16:creationId xmlns:a16="http://schemas.microsoft.com/office/drawing/2014/main" id="{1FA787C9-8D92-4701-AD15-B298B3A5F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89289"/>
              </p:ext>
            </p:extLst>
          </p:nvPr>
        </p:nvGraphicFramePr>
        <p:xfrm>
          <a:off x="1877568" y="1524000"/>
          <a:ext cx="7705344" cy="421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3" imgW="5766396" imgH="3382436" progId="Word.Document.12">
                  <p:embed/>
                </p:oleObj>
              </mc:Choice>
              <mc:Fallback>
                <p:oleObj name="Document" r:id="rId3" imgW="5766396" imgH="33824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7568" y="1524000"/>
                        <a:ext cx="7705344" cy="4219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Predmet 4">
            <a:extLst>
              <a:ext uri="{FF2B5EF4-FFF2-40B4-BE49-F238E27FC236}">
                <a16:creationId xmlns:a16="http://schemas.microsoft.com/office/drawing/2014/main" id="{6ADDFAF1-4984-4CA8-A8C6-32A34AD5B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577400"/>
              </p:ext>
            </p:extLst>
          </p:nvPr>
        </p:nvGraphicFramePr>
        <p:xfrm>
          <a:off x="1877568" y="5705856"/>
          <a:ext cx="6449568" cy="94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5" imgW="5766396" imgH="842459" progId="Word.Document.12">
                  <p:embed/>
                </p:oleObj>
              </mc:Choice>
              <mc:Fallback>
                <p:oleObj name="Document" r:id="rId5" imgW="5766396" imgH="842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7568" y="5705856"/>
                        <a:ext cx="6449568" cy="94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57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7928F6-0BE1-4CE2-B481-5129D966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(BREZ TABELE/S TABELO)</a:t>
            </a:r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6CD1932F-1017-499F-B0B6-31BB674BA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180613"/>
              </p:ext>
            </p:extLst>
          </p:nvPr>
        </p:nvGraphicFramePr>
        <p:xfrm>
          <a:off x="2231136" y="1938528"/>
          <a:ext cx="7449312" cy="2852928"/>
        </p:xfrm>
        <a:graphic>
          <a:graphicData uri="http://schemas.openxmlformats.org/drawingml/2006/table">
            <a:tbl>
              <a:tblPr firstRow="1" firstCol="1" bandRow="1"/>
              <a:tblGrid>
                <a:gridCol w="3463140">
                  <a:extLst>
                    <a:ext uri="{9D8B030D-6E8A-4147-A177-3AD203B41FA5}">
                      <a16:colId xmlns:a16="http://schemas.microsoft.com/office/drawing/2014/main" val="2297092552"/>
                    </a:ext>
                  </a:extLst>
                </a:gridCol>
                <a:gridCol w="3986172">
                  <a:extLst>
                    <a:ext uri="{9D8B030D-6E8A-4147-A177-3AD203B41FA5}">
                      <a16:colId xmlns:a16="http://schemas.microsoft.com/office/drawing/2014/main" val="89501593"/>
                    </a:ext>
                  </a:extLst>
                </a:gridCol>
              </a:tblGrid>
              <a:tr h="220491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l = ________ dl</a:t>
                      </a: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l = ________ dl	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l  = ________ dl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dl  = ______ l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dl  = ______ l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dl  = ______l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552"/>
                  </a:ext>
                </a:extLst>
              </a:tr>
              <a:tr h="64801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l 40 dl = _____ dl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 dl = ____ l ____dl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80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62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08A43C-8475-41E5-899F-BE6DA9A2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PRETVARJAJ (BREZ TABELE/S TABELO)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3AA094CB-2971-4CAD-BC75-36D41B5A9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762818"/>
              </p:ext>
            </p:extLst>
          </p:nvPr>
        </p:nvGraphicFramePr>
        <p:xfrm>
          <a:off x="2279904" y="1690688"/>
          <a:ext cx="6740906" cy="4343257"/>
        </p:xfrm>
        <a:graphic>
          <a:graphicData uri="http://schemas.openxmlformats.org/drawingml/2006/table">
            <a:tbl>
              <a:tblPr firstRow="1" firstCol="1" bandRow="1"/>
              <a:tblGrid>
                <a:gridCol w="3178333">
                  <a:extLst>
                    <a:ext uri="{9D8B030D-6E8A-4147-A177-3AD203B41FA5}">
                      <a16:colId xmlns:a16="http://schemas.microsoft.com/office/drawing/2014/main" val="241042880"/>
                    </a:ext>
                  </a:extLst>
                </a:gridCol>
                <a:gridCol w="3562573">
                  <a:extLst>
                    <a:ext uri="{9D8B030D-6E8A-4147-A177-3AD203B41FA5}">
                      <a16:colId xmlns:a16="http://schemas.microsoft.com/office/drawing/2014/main" val="1438016565"/>
                    </a:ext>
                  </a:extLst>
                </a:gridCol>
              </a:tblGrid>
              <a:tr h="387323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kg = ________ dag	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dag = _______  g	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dag = ________ g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 = ________ kg	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g = ______dag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 kg = ______ 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g = ______dag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sl-SI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sl-SI" sz="1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kg = _______ g</a:t>
                      </a:r>
                      <a:endParaRPr lang="sl-SI" sz="1800" dirty="0">
                        <a:effectLst/>
                        <a:highlight>
                          <a:srgbClr val="C0C0C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511397"/>
                  </a:ext>
                </a:extLst>
              </a:tr>
              <a:tr h="42235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kg 40 dag = _____ dag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dag 5 g = ______ g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24809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567FFB6-2086-47C7-AEE7-263DD0931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474" y="-1"/>
            <a:ext cx="14100474" cy="49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911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686</Words>
  <Application>Microsoft Office PowerPoint</Application>
  <PresentationFormat>Širokozaslonsko</PresentationFormat>
  <Paragraphs>217</Paragraphs>
  <Slides>23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Officeova tema</vt:lpstr>
      <vt:lpstr>Document</vt:lpstr>
      <vt:lpstr>PREVERJANJE ZNANJA- MERJENJE  8. razred</vt:lpstr>
      <vt:lpstr>Standardi znanja: </vt:lpstr>
      <vt:lpstr>KRITERIJI OCENJEVANJA: </vt:lpstr>
      <vt:lpstr>Zapiši/povej kratice merskim enotam.</vt:lpstr>
      <vt:lpstr>Razvrsti vse merske enote, ki so spodaj. Zapiši samo kratice.  kg,    l,   dag,    dl,    h,   km,   hl,    min,     cm2 </vt:lpstr>
      <vt:lpstr>Naprave za merjenje: </vt:lpstr>
      <vt:lpstr>PRETVARJAJ (BREZ TABELE/S TABELO)</vt:lpstr>
      <vt:lpstr>PRETVARJAJ (BREZ TABELE/S TABELO)</vt:lpstr>
      <vt:lpstr>PRETVARJAJ (BREZ TABELE/S TABELO)</vt:lpstr>
      <vt:lpstr>Zapiši še drugače.</vt:lpstr>
      <vt:lpstr>Uredi po velikosti od najmanjšega.</vt:lpstr>
      <vt:lpstr>Oceni. OBKROŽI: </vt:lpstr>
      <vt:lpstr>Zapiši datum na dva načina.</vt:lpstr>
      <vt:lpstr>DOPOLNI.</vt:lpstr>
      <vt:lpstr>Na kateri dan pride tvoj rojstni dan? OBKROŽI. </vt:lpstr>
      <vt:lpstr>Dopolni. </vt:lpstr>
      <vt:lpstr>Pretvori. </vt:lpstr>
      <vt:lpstr>Koliko je ura?</vt:lpstr>
      <vt:lpstr>KOLIKO MINUT IMA ŠOLSKA URA?</vt:lpstr>
      <vt:lpstr>Izmeri ploščino. Ploščina meri: ____kvadratkov.</vt:lpstr>
      <vt:lpstr>1 cm2 =  _____  mm2  1 dm2  =_____   cm2      1 m2  =_____   dm2 </vt:lpstr>
      <vt:lpstr>Tvoja soba meri 4 m c v dolžino in 3 m v širino.  KOLIKŠNA JE PLOŠČINA?</vt:lpstr>
      <vt:lpstr>Kaj je 1 ar? Opiši ga. Kaj bi z njim meril?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PREVERJANJE ZNANJA- MERJENJE</dc:title>
  <dc:creator>Monika Mihelič</dc:creator>
  <cp:lastModifiedBy>Monika Mihelič</cp:lastModifiedBy>
  <cp:revision>9</cp:revision>
  <dcterms:created xsi:type="dcterms:W3CDTF">2020-05-14T18:17:19Z</dcterms:created>
  <dcterms:modified xsi:type="dcterms:W3CDTF">2020-05-17T10:21:31Z</dcterms:modified>
</cp:coreProperties>
</file>