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2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57" r:id="rId4"/>
    <p:sldId id="271" r:id="rId5"/>
    <p:sldId id="265" r:id="rId6"/>
    <p:sldId id="259" r:id="rId7"/>
    <p:sldId id="264" r:id="rId8"/>
    <p:sldId id="282" r:id="rId9"/>
    <p:sldId id="266" r:id="rId10"/>
    <p:sldId id="263" r:id="rId11"/>
    <p:sldId id="267" r:id="rId12"/>
    <p:sldId id="281" r:id="rId13"/>
    <p:sldId id="268" r:id="rId14"/>
    <p:sldId id="270" r:id="rId15"/>
    <p:sldId id="272" r:id="rId16"/>
    <p:sldId id="269" r:id="rId17"/>
    <p:sldId id="280" r:id="rId18"/>
    <p:sldId id="260" r:id="rId19"/>
    <p:sldId id="279" r:id="rId20"/>
    <p:sldId id="274" r:id="rId21"/>
    <p:sldId id="278" r:id="rId22"/>
    <p:sldId id="275" r:id="rId23"/>
    <p:sldId id="276" r:id="rId24"/>
    <p:sldId id="273" r:id="rId25"/>
    <p:sldId id="277" r:id="rId26"/>
    <p:sldId id="261" r:id="rId27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ika Mihelič" initials="MM" lastIdx="2" clrIdx="0">
    <p:extLst>
      <p:ext uri="{19B8F6BF-5375-455C-9EA6-DF929625EA0E}">
        <p15:presenceInfo xmlns:p15="http://schemas.microsoft.com/office/powerpoint/2012/main" userId="dd5615f9e6d47a5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134D0E-5254-46AA-9798-E1C442BF7635}" v="13" dt="2020-04-13T07:04:35.7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9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ika Mihelič" userId="dd5615f9e6d47a55" providerId="LiveId" clId="{E4134D0E-5254-46AA-9798-E1C442BF7635}"/>
    <pc:docChg chg="custSel modSld">
      <pc:chgData name="Monika Mihelič" userId="dd5615f9e6d47a55" providerId="LiveId" clId="{E4134D0E-5254-46AA-9798-E1C442BF7635}" dt="2020-04-13T07:06:00.900" v="191" actId="113"/>
      <pc:docMkLst>
        <pc:docMk/>
      </pc:docMkLst>
      <pc:sldChg chg="modSp mod">
        <pc:chgData name="Monika Mihelič" userId="dd5615f9e6d47a55" providerId="LiveId" clId="{E4134D0E-5254-46AA-9798-E1C442BF7635}" dt="2020-04-13T06:44:15.305" v="4" actId="20577"/>
        <pc:sldMkLst>
          <pc:docMk/>
          <pc:sldMk cId="2511241112" sldId="258"/>
        </pc:sldMkLst>
        <pc:spChg chg="mod">
          <ac:chgData name="Monika Mihelič" userId="dd5615f9e6d47a55" providerId="LiveId" clId="{E4134D0E-5254-46AA-9798-E1C442BF7635}" dt="2020-04-13T06:44:15.305" v="4" actId="20577"/>
          <ac:spMkLst>
            <pc:docMk/>
            <pc:sldMk cId="2511241112" sldId="258"/>
            <ac:spMk id="2" creationId="{2DE544DD-6E7D-4D45-ACE1-D6A1C36A04A1}"/>
          </ac:spMkLst>
        </pc:spChg>
      </pc:sldChg>
      <pc:sldChg chg="modSp mod">
        <pc:chgData name="Monika Mihelič" userId="dd5615f9e6d47a55" providerId="LiveId" clId="{E4134D0E-5254-46AA-9798-E1C442BF7635}" dt="2020-04-13T07:03:12.748" v="113" actId="1076"/>
        <pc:sldMkLst>
          <pc:docMk/>
          <pc:sldMk cId="418424451" sldId="260"/>
        </pc:sldMkLst>
        <pc:spChg chg="mod">
          <ac:chgData name="Monika Mihelič" userId="dd5615f9e6d47a55" providerId="LiveId" clId="{E4134D0E-5254-46AA-9798-E1C442BF7635}" dt="2020-04-13T07:03:09.363" v="112" actId="20577"/>
          <ac:spMkLst>
            <pc:docMk/>
            <pc:sldMk cId="418424451" sldId="260"/>
            <ac:spMk id="4" creationId="{4ED58E75-16E9-48F1-A717-7A77457FADAF}"/>
          </ac:spMkLst>
        </pc:spChg>
        <pc:picChg chg="mod">
          <ac:chgData name="Monika Mihelič" userId="dd5615f9e6d47a55" providerId="LiveId" clId="{E4134D0E-5254-46AA-9798-E1C442BF7635}" dt="2020-04-13T07:03:12.748" v="113" actId="1076"/>
          <ac:picMkLst>
            <pc:docMk/>
            <pc:sldMk cId="418424451" sldId="260"/>
            <ac:picMk id="6" creationId="{8BA2DB8D-17AF-4CE6-9010-0DCCEBE9250D}"/>
          </ac:picMkLst>
        </pc:picChg>
      </pc:sldChg>
      <pc:sldChg chg="modSp mod">
        <pc:chgData name="Monika Mihelič" userId="dd5615f9e6d47a55" providerId="LiveId" clId="{E4134D0E-5254-46AA-9798-E1C442BF7635}" dt="2020-04-13T07:06:00.900" v="191" actId="113"/>
        <pc:sldMkLst>
          <pc:docMk/>
          <pc:sldMk cId="1820909538" sldId="261"/>
        </pc:sldMkLst>
        <pc:spChg chg="mod">
          <ac:chgData name="Monika Mihelič" userId="dd5615f9e6d47a55" providerId="LiveId" clId="{E4134D0E-5254-46AA-9798-E1C442BF7635}" dt="2020-04-13T07:06:00.900" v="191" actId="113"/>
          <ac:spMkLst>
            <pc:docMk/>
            <pc:sldMk cId="1820909538" sldId="261"/>
            <ac:spMk id="2" creationId="{AD67EA11-1DAE-4F14-96CD-ABB90146209B}"/>
          </ac:spMkLst>
        </pc:spChg>
      </pc:sldChg>
      <pc:sldChg chg="modSp mod">
        <pc:chgData name="Monika Mihelič" userId="dd5615f9e6d47a55" providerId="LiveId" clId="{E4134D0E-5254-46AA-9798-E1C442BF7635}" dt="2020-04-13T06:50:14.150" v="41" actId="1076"/>
        <pc:sldMkLst>
          <pc:docMk/>
          <pc:sldMk cId="481120480" sldId="263"/>
        </pc:sldMkLst>
        <pc:spChg chg="mod">
          <ac:chgData name="Monika Mihelič" userId="dd5615f9e6d47a55" providerId="LiveId" clId="{E4134D0E-5254-46AA-9798-E1C442BF7635}" dt="2020-04-13T06:50:08.916" v="40" actId="20577"/>
          <ac:spMkLst>
            <pc:docMk/>
            <pc:sldMk cId="481120480" sldId="263"/>
            <ac:spMk id="3" creationId="{85CA6C02-AEDB-498F-9624-07CCAC8E1283}"/>
          </ac:spMkLst>
        </pc:spChg>
        <pc:picChg chg="mod">
          <ac:chgData name="Monika Mihelič" userId="dd5615f9e6d47a55" providerId="LiveId" clId="{E4134D0E-5254-46AA-9798-E1C442BF7635}" dt="2020-04-13T06:50:14.150" v="41" actId="1076"/>
          <ac:picMkLst>
            <pc:docMk/>
            <pc:sldMk cId="481120480" sldId="263"/>
            <ac:picMk id="4" creationId="{99F5C1D8-6B8F-4D21-81C9-B01202C453A9}"/>
          </ac:picMkLst>
        </pc:picChg>
      </pc:sldChg>
      <pc:sldChg chg="modSp mod">
        <pc:chgData name="Monika Mihelič" userId="dd5615f9e6d47a55" providerId="LiveId" clId="{E4134D0E-5254-46AA-9798-E1C442BF7635}" dt="2020-04-13T06:48:09.854" v="35" actId="1076"/>
        <pc:sldMkLst>
          <pc:docMk/>
          <pc:sldMk cId="3097895716" sldId="264"/>
        </pc:sldMkLst>
        <pc:spChg chg="mod">
          <ac:chgData name="Monika Mihelič" userId="dd5615f9e6d47a55" providerId="LiveId" clId="{E4134D0E-5254-46AA-9798-E1C442BF7635}" dt="2020-04-13T06:47:55.404" v="33" actId="255"/>
          <ac:spMkLst>
            <pc:docMk/>
            <pc:sldMk cId="3097895716" sldId="264"/>
            <ac:spMk id="2" creationId="{A1105518-CC1C-42AB-A022-8C5502EA31A7}"/>
          </ac:spMkLst>
        </pc:spChg>
        <pc:picChg chg="mod">
          <ac:chgData name="Monika Mihelič" userId="dd5615f9e6d47a55" providerId="LiveId" clId="{E4134D0E-5254-46AA-9798-E1C442BF7635}" dt="2020-04-13T06:48:09.854" v="35" actId="1076"/>
          <ac:picMkLst>
            <pc:docMk/>
            <pc:sldMk cId="3097895716" sldId="264"/>
            <ac:picMk id="5" creationId="{A34639F6-CD21-408C-A81F-185570A64BA0}"/>
          </ac:picMkLst>
        </pc:picChg>
      </pc:sldChg>
      <pc:sldChg chg="modSp mod">
        <pc:chgData name="Monika Mihelič" userId="dd5615f9e6d47a55" providerId="LiveId" clId="{E4134D0E-5254-46AA-9798-E1C442BF7635}" dt="2020-04-13T06:51:39.944" v="43" actId="1076"/>
        <pc:sldMkLst>
          <pc:docMk/>
          <pc:sldMk cId="278931966" sldId="267"/>
        </pc:sldMkLst>
        <pc:spChg chg="mod">
          <ac:chgData name="Monika Mihelič" userId="dd5615f9e6d47a55" providerId="LiveId" clId="{E4134D0E-5254-46AA-9798-E1C442BF7635}" dt="2020-04-13T06:50:49.621" v="42"/>
          <ac:spMkLst>
            <pc:docMk/>
            <pc:sldMk cId="278931966" sldId="267"/>
            <ac:spMk id="2" creationId="{5729285E-26A5-4A3F-81C2-117AF43FF8E3}"/>
          </ac:spMkLst>
        </pc:spChg>
        <pc:picChg chg="mod">
          <ac:chgData name="Monika Mihelič" userId="dd5615f9e6d47a55" providerId="LiveId" clId="{E4134D0E-5254-46AA-9798-E1C442BF7635}" dt="2020-04-13T06:51:39.944" v="43" actId="1076"/>
          <ac:picMkLst>
            <pc:docMk/>
            <pc:sldMk cId="278931966" sldId="267"/>
            <ac:picMk id="3" creationId="{DB9D8878-50C1-4FE8-8533-0FBDC650ED0F}"/>
          </ac:picMkLst>
        </pc:picChg>
      </pc:sldChg>
      <pc:sldChg chg="modSp mod">
        <pc:chgData name="Monika Mihelič" userId="dd5615f9e6d47a55" providerId="LiveId" clId="{E4134D0E-5254-46AA-9798-E1C442BF7635}" dt="2020-04-13T06:59:32.018" v="108" actId="1076"/>
        <pc:sldMkLst>
          <pc:docMk/>
          <pc:sldMk cId="2392805122" sldId="269"/>
        </pc:sldMkLst>
        <pc:spChg chg="mod">
          <ac:chgData name="Monika Mihelič" userId="dd5615f9e6d47a55" providerId="LiveId" clId="{E4134D0E-5254-46AA-9798-E1C442BF7635}" dt="2020-04-13T06:57:03.583" v="107"/>
          <ac:spMkLst>
            <pc:docMk/>
            <pc:sldMk cId="2392805122" sldId="269"/>
            <ac:spMk id="10" creationId="{C8E910C5-34DC-4665-A354-C4F1563FF480}"/>
          </ac:spMkLst>
        </pc:spChg>
        <pc:picChg chg="mod">
          <ac:chgData name="Monika Mihelič" userId="dd5615f9e6d47a55" providerId="LiveId" clId="{E4134D0E-5254-46AA-9798-E1C442BF7635}" dt="2020-04-13T06:59:32.018" v="108" actId="1076"/>
          <ac:picMkLst>
            <pc:docMk/>
            <pc:sldMk cId="2392805122" sldId="269"/>
            <ac:picMk id="2" creationId="{BDABAF4C-57A0-4CB3-8A97-203B865682F2}"/>
          </ac:picMkLst>
        </pc:picChg>
      </pc:sldChg>
      <pc:sldChg chg="modSp mod">
        <pc:chgData name="Monika Mihelič" userId="dd5615f9e6d47a55" providerId="LiveId" clId="{E4134D0E-5254-46AA-9798-E1C442BF7635}" dt="2020-04-13T06:54:37.943" v="106" actId="5793"/>
        <pc:sldMkLst>
          <pc:docMk/>
          <pc:sldMk cId="2598143663" sldId="270"/>
        </pc:sldMkLst>
        <pc:spChg chg="mod">
          <ac:chgData name="Monika Mihelič" userId="dd5615f9e6d47a55" providerId="LiveId" clId="{E4134D0E-5254-46AA-9798-E1C442BF7635}" dt="2020-04-13T06:54:37.943" v="106" actId="5793"/>
          <ac:spMkLst>
            <pc:docMk/>
            <pc:sldMk cId="2598143663" sldId="270"/>
            <ac:spMk id="3" creationId="{85CA6C02-AEDB-498F-9624-07CCAC8E1283}"/>
          </ac:spMkLst>
        </pc:spChg>
      </pc:sldChg>
      <pc:sldChg chg="delSp mod delAnim">
        <pc:chgData name="Monika Mihelič" userId="dd5615f9e6d47a55" providerId="LiveId" clId="{E4134D0E-5254-46AA-9798-E1C442BF7635}" dt="2020-04-13T06:45:52.631" v="5" actId="21"/>
        <pc:sldMkLst>
          <pc:docMk/>
          <pc:sldMk cId="741954897" sldId="271"/>
        </pc:sldMkLst>
        <pc:picChg chg="del">
          <ac:chgData name="Monika Mihelič" userId="dd5615f9e6d47a55" providerId="LiveId" clId="{E4134D0E-5254-46AA-9798-E1C442BF7635}" dt="2020-04-13T06:45:52.631" v="5" actId="21"/>
          <ac:picMkLst>
            <pc:docMk/>
            <pc:sldMk cId="741954897" sldId="271"/>
            <ac:picMk id="4" creationId="{5FC927F5-B955-4942-A981-EAA956DA968F}"/>
          </ac:picMkLst>
        </pc:picChg>
      </pc:sldChg>
      <pc:sldChg chg="modSp mod">
        <pc:chgData name="Monika Mihelič" userId="dd5615f9e6d47a55" providerId="LiveId" clId="{E4134D0E-5254-46AA-9798-E1C442BF7635}" dt="2020-04-13T07:04:38.048" v="115" actId="20577"/>
        <pc:sldMkLst>
          <pc:docMk/>
          <pc:sldMk cId="2964013320" sldId="274"/>
        </pc:sldMkLst>
        <pc:spChg chg="mod">
          <ac:chgData name="Monika Mihelič" userId="dd5615f9e6d47a55" providerId="LiveId" clId="{E4134D0E-5254-46AA-9798-E1C442BF7635}" dt="2020-04-13T07:04:38.048" v="115" actId="20577"/>
          <ac:spMkLst>
            <pc:docMk/>
            <pc:sldMk cId="2964013320" sldId="274"/>
            <ac:spMk id="4" creationId="{4ED58E75-16E9-48F1-A717-7A77457FADAF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10T13:26:21.237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10T13:45:24.420" idx="2">
    <p:pos x="3792" y="115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FCA84-AC42-4C19-9A8F-CCD661975248}" type="datetimeFigureOut">
              <a:rPr lang="sl-SI" smtClean="0"/>
              <a:t>13.4.2020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74B024-99C4-4139-B1B2-D3050DD85E8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91087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4B024-99C4-4139-B1B2-D3050DD85E87}" type="slidenum">
              <a:rPr lang="sl-SI" smtClean="0"/>
              <a:t>10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88402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4B024-99C4-4139-B1B2-D3050DD85E87}" type="slidenum">
              <a:rPr lang="sl-SI" smtClean="0"/>
              <a:t>14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03009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8AE8BB3-C9B1-4F47-920A-FACC693A0F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464A745-79DB-4B6A-B52F-9257B9D4D8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9456980-7893-4B44-8F42-A2036AF11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38F4-5F63-4E3B-B4A8-1D2215964072}" type="datetimeFigureOut">
              <a:rPr lang="sl-SI" smtClean="0"/>
              <a:t>13.4.2020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8D7470D-CA16-4119-B195-91C2540AF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882962C-A468-4CA1-99FB-E93F4FF9D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CEB4-CEF4-4D73-B216-0DAED626264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44265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F174C4D-1533-444E-8EF1-F63C19AA4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FEACF654-CC7E-4FB7-8338-4DB67D12FB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9B15454-695F-421E-903B-7B4CD2F69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38F4-5F63-4E3B-B4A8-1D2215964072}" type="datetimeFigureOut">
              <a:rPr lang="sl-SI" smtClean="0"/>
              <a:t>13.4.2020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0C9CF21-181F-4CFE-9055-E9B04ED1F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773C9157-A2BF-463A-ACE6-7243D5A8F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CEB4-CEF4-4D73-B216-0DAED626264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39740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6AB041A0-D24B-4341-97EA-F69913841C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F02DB0F4-3238-46B7-ADAC-9FB8115F1F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6E3CE99-D6C0-4E5B-A1DA-7BB10FB2F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38F4-5F63-4E3B-B4A8-1D2215964072}" type="datetimeFigureOut">
              <a:rPr lang="sl-SI" smtClean="0"/>
              <a:t>13.4.2020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B32A425-9E2A-4263-9AC2-DCC334910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A60E0C1-F170-44E8-B0AE-E5972D9AC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CEB4-CEF4-4D73-B216-0DAED626264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99842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A0CFB8-531C-4C04-9890-BAD45F2A4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5EE96CE-8AD8-403B-9A59-BA45F217AB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9257311-6C29-433C-8B11-426939BB0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38F4-5F63-4E3B-B4A8-1D2215964072}" type="datetimeFigureOut">
              <a:rPr lang="sl-SI" smtClean="0"/>
              <a:t>13.4.2020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718566D-3934-4DB6-A5CF-C6D05A412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0A14DBE-A0D1-4394-9FDC-F870ACBE8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CEB4-CEF4-4D73-B216-0DAED626264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49126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E0A262-10DA-41EC-9FF1-C43F40CE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24DE2688-D86C-45FB-8047-87D31118E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AC88DF1-66EA-417E-BD42-A76691245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38F4-5F63-4E3B-B4A8-1D2215964072}" type="datetimeFigureOut">
              <a:rPr lang="sl-SI" smtClean="0"/>
              <a:t>13.4.2020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325A177-CFD8-4694-8706-BBF5B81B9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C343523-6E7E-4A0E-A476-B14345A0E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CEB4-CEF4-4D73-B216-0DAED626264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59261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3A4C4E8-FEA1-4FB0-8D2F-3A1E95667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99788CB-E004-46C0-8E9A-B53DD07576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77E4D939-A583-4CD1-82AC-CB6EF97FF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5CDB9774-FB59-4F54-A53E-486BFDA5C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38F4-5F63-4E3B-B4A8-1D2215964072}" type="datetimeFigureOut">
              <a:rPr lang="sl-SI" smtClean="0"/>
              <a:t>13.4.2020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A33BF3C4-4F6E-4F5D-AE26-112BE425D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300D04B5-1D7F-4E13-BCEA-E5E81A9EF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CEB4-CEF4-4D73-B216-0DAED626264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02851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75FA5CB-0752-4BBD-9E9A-630A59D51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73B6381-5AE2-4236-AE04-5C5858990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C727BCF0-3489-424A-A4B6-E3F915FABC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AD21DB78-311E-4789-94C4-2C7FC757AA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CF14B187-47C4-48DE-A446-BB269068B1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DDDF2ABE-D1BE-4F7F-89B5-CE134A595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38F4-5F63-4E3B-B4A8-1D2215964072}" type="datetimeFigureOut">
              <a:rPr lang="sl-SI" smtClean="0"/>
              <a:t>13.4.2020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3C79CE0B-BA53-4A4E-B466-18656878B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B1336C3C-A8E4-4EDE-8330-7AEB7F73C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CEB4-CEF4-4D73-B216-0DAED626264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23953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5C9F275-7EA9-41B5-BA9D-868E60218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B3C263C7-3691-4EFA-96EF-724360532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38F4-5F63-4E3B-B4A8-1D2215964072}" type="datetimeFigureOut">
              <a:rPr lang="sl-SI" smtClean="0"/>
              <a:t>13.4.2020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990A24EA-54E1-45B5-BEFD-E9C4F6E29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D06B017B-46A9-4C82-A367-0A12C88E9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CEB4-CEF4-4D73-B216-0DAED626264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76851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DCE39855-DA9E-4AAF-9567-6BEC286E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38F4-5F63-4E3B-B4A8-1D2215964072}" type="datetimeFigureOut">
              <a:rPr lang="sl-SI" smtClean="0"/>
              <a:t>13.4.2020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D89DF145-BD71-4B6D-AB41-49DCB1306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B7E94EC1-7513-4EE0-ACA2-C3DD4CDC0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CEB4-CEF4-4D73-B216-0DAED626264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46830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38DD5A9-D9A1-47F1-A8DD-876BE40ED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DA90CBA-544B-4376-83B8-9A94C71A1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E2EDB811-A7D1-4026-B04F-CB7B207248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A6713390-D500-4FA0-A702-85A555699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38F4-5F63-4E3B-B4A8-1D2215964072}" type="datetimeFigureOut">
              <a:rPr lang="sl-SI" smtClean="0"/>
              <a:t>13.4.2020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FB4197DE-424A-4180-8706-282EA5494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F7F31A1A-EE22-4EE9-8691-359E572D7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CEB4-CEF4-4D73-B216-0DAED626264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93257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7E95258-4EFA-42D9-81FE-D9E0BE9E7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E5C28149-229E-4578-86ED-0AECC9DF16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0130F7CB-3D34-4B86-A55C-07F8438E34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006731DB-CA8A-4825-8C6C-4CD057FD6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C38F4-5F63-4E3B-B4A8-1D2215964072}" type="datetimeFigureOut">
              <a:rPr lang="sl-SI" smtClean="0"/>
              <a:t>13.4.2020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3C7F09EF-40BA-40C1-8FB4-D12A9FFB5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9506EE86-8E57-4E10-A67A-B255745E1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CEB4-CEF4-4D73-B216-0DAED626264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37121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7FCD838F-0210-4382-97FB-F1DFA17AB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066E35D6-A05A-4DEA-8A6D-5370C2A61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4FDCD9F-B837-4EBC-81B1-B155ACC26D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C38F4-5F63-4E3B-B4A8-1D2215964072}" type="datetimeFigureOut">
              <a:rPr lang="sl-SI" smtClean="0"/>
              <a:t>13.4.2020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ED6C31A-18DE-4DEF-A2B1-70F534B124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06599FF-F493-4C8C-9AD1-D452C7D29E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0CEB4-CEF4-4D73-B216-0DAED626264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39721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comments" Target="../comments/comment1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8.png"/><Relationship Id="rId11" Type="http://schemas.openxmlformats.org/officeDocument/2006/relationships/comments" Target="../comments/comment2.xml"/><Relationship Id="rId5" Type="http://schemas.openxmlformats.org/officeDocument/2006/relationships/image" Target="../media/image17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9.m4a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87907AE-9BA0-4D48-99C6-B245A761EF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233069"/>
          </a:xfrm>
        </p:spPr>
        <p:txBody>
          <a:bodyPr/>
          <a:lstStyle/>
          <a:p>
            <a:r>
              <a:rPr lang="sl-SI" dirty="0"/>
              <a:t>MERIMO MASO</a:t>
            </a:r>
            <a:br>
              <a:rPr lang="sl-SI" dirty="0"/>
            </a:br>
            <a:r>
              <a:rPr lang="sl-SI" dirty="0"/>
              <a:t>TEHTAMO</a:t>
            </a:r>
            <a:br>
              <a:rPr lang="sl-SI" dirty="0"/>
            </a:br>
            <a:endParaRPr lang="sl-SI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B9FC25D-07B5-4DF4-8ADD-4DFD0E98F0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42342"/>
            <a:ext cx="9144000" cy="986589"/>
          </a:xfrm>
        </p:spPr>
        <p:txBody>
          <a:bodyPr>
            <a:normAutofit fontScale="77500" lnSpcReduction="20000"/>
          </a:bodyPr>
          <a:lstStyle/>
          <a:p>
            <a:r>
              <a:rPr lang="sl-SI" dirty="0"/>
              <a:t>Monika Mihelič</a:t>
            </a:r>
          </a:p>
          <a:p>
            <a:r>
              <a:rPr lang="sl-SI" dirty="0"/>
              <a:t>Delo na daljavo 2020 </a:t>
            </a:r>
          </a:p>
          <a:p>
            <a:r>
              <a:rPr lang="sl-SI" dirty="0"/>
              <a:t>7. razred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18C9F021-91B8-421A-AEE9-AA44D29DE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5001" y="3381444"/>
            <a:ext cx="4041998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54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DD7905B-2C2E-4C3A-837A-69D25E6F6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92200"/>
          </a:xfrm>
        </p:spPr>
        <p:txBody>
          <a:bodyPr/>
          <a:lstStyle/>
          <a:p>
            <a:r>
              <a:rPr lang="sl-SI" dirty="0"/>
              <a:t>ODGOVORI NA VPRAŠANJA: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5CA6C02-AEDB-498F-9624-07CCAC8E128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l-SI" dirty="0"/>
              <a:t>Koliko dag </a:t>
            </a:r>
            <a:r>
              <a:rPr lang="sl-SI" b="1" dirty="0"/>
              <a:t>salame si kupil za pico?</a:t>
            </a:r>
          </a:p>
          <a:p>
            <a:r>
              <a:rPr lang="sl-SI" dirty="0"/>
              <a:t>Koliko </a:t>
            </a:r>
            <a:r>
              <a:rPr lang="sl-SI" b="1" dirty="0"/>
              <a:t>dag kave </a:t>
            </a:r>
            <a:r>
              <a:rPr lang="sl-SI" dirty="0"/>
              <a:t>je kupila mama?</a:t>
            </a:r>
          </a:p>
          <a:p>
            <a:r>
              <a:rPr lang="sl-SI" dirty="0"/>
              <a:t>Koliko </a:t>
            </a:r>
            <a:r>
              <a:rPr lang="sl-SI" b="1" dirty="0"/>
              <a:t>dag moke </a:t>
            </a:r>
            <a:r>
              <a:rPr lang="sl-SI" dirty="0"/>
              <a:t>gre v piškote?</a:t>
            </a:r>
          </a:p>
          <a:p>
            <a:pPr marL="0" indent="0">
              <a:buNone/>
            </a:pPr>
            <a:endParaRPr lang="sl-SI" dirty="0"/>
          </a:p>
          <a:p>
            <a:r>
              <a:rPr lang="sl-SI" sz="3600" dirty="0">
                <a:solidFill>
                  <a:schemeClr val="accent1">
                    <a:lumMod val="75000"/>
                  </a:schemeClr>
                </a:solidFill>
              </a:rPr>
              <a:t>1 dag </a:t>
            </a:r>
            <a:r>
              <a:rPr lang="sl-SI" sz="2400" dirty="0"/>
              <a:t>tehtajo</a:t>
            </a:r>
            <a:r>
              <a:rPr lang="sl-SI" sz="3600" dirty="0">
                <a:solidFill>
                  <a:schemeClr val="accent1">
                    <a:lumMod val="75000"/>
                  </a:schemeClr>
                </a:solidFill>
              </a:rPr>
              <a:t>: </a:t>
            </a:r>
          </a:p>
          <a:p>
            <a:pPr marL="0" indent="0">
              <a:buNone/>
            </a:pPr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= 2 bonbona/ 1 zavitek </a:t>
            </a:r>
            <a:r>
              <a:rPr lang="sl-SI" dirty="0" err="1">
                <a:solidFill>
                  <a:schemeClr val="accent1">
                    <a:lumMod val="75000"/>
                  </a:schemeClr>
                </a:solidFill>
              </a:rPr>
              <a:t>pezz</a:t>
            </a:r>
            <a:endParaRPr lang="sl-SI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= nekaj rezin salame </a:t>
            </a:r>
          </a:p>
          <a:p>
            <a:endParaRPr lang="sl-SI" dirty="0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85FB8D19-9651-4358-AFFE-7FDCDC8360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l="3493" t="23175" b="7734"/>
          <a:stretch/>
        </p:blipFill>
        <p:spPr>
          <a:xfrm>
            <a:off x="6353175" y="1570827"/>
            <a:ext cx="5000625" cy="2013745"/>
          </a:xfrm>
          <a:prstGeom prst="rect">
            <a:avLst/>
          </a:prstGeom>
        </p:spPr>
      </p:pic>
      <p:pic>
        <p:nvPicPr>
          <p:cNvPr id="2050" name="Picture 2" descr="Kava Barcaffe, mleta, 100g">
            <a:extLst>
              <a:ext uri="{FF2B5EF4-FFF2-40B4-BE49-F238E27FC236}">
                <a16:creationId xmlns:a16="http://schemas.microsoft.com/office/drawing/2014/main" id="{5E3E6A67-A435-4E34-A05E-B5F18BCE70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45" b="-2444"/>
          <a:stretch/>
        </p:blipFill>
        <p:spPr bwMode="auto">
          <a:xfrm>
            <a:off x="5638803" y="3698073"/>
            <a:ext cx="1662112" cy="219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laček govora: elipsa 5">
            <a:extLst>
              <a:ext uri="{FF2B5EF4-FFF2-40B4-BE49-F238E27FC236}">
                <a16:creationId xmlns:a16="http://schemas.microsoft.com/office/drawing/2014/main" id="{1BE54DA2-7FC2-434E-A804-06BEF99BF1A3}"/>
              </a:ext>
            </a:extLst>
          </p:cNvPr>
          <p:cNvSpPr/>
          <p:nvPr/>
        </p:nvSpPr>
        <p:spPr>
          <a:xfrm>
            <a:off x="7507677" y="3646095"/>
            <a:ext cx="1266825" cy="790575"/>
          </a:xfrm>
          <a:prstGeom prst="wedgeEllipseCallout">
            <a:avLst>
              <a:gd name="adj1" fmla="val -90758"/>
              <a:gd name="adj2" fmla="val 1661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10 dag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D9B83373-5B15-4136-849D-E61A918768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8953" y="4351732"/>
            <a:ext cx="1672450" cy="888194"/>
          </a:xfrm>
          <a:prstGeom prst="rect">
            <a:avLst/>
          </a:prstGeom>
        </p:spPr>
      </p:pic>
      <p:sp>
        <p:nvSpPr>
          <p:cNvPr id="9" name="Oblaček govora: pravokotnik z zaobljenimi vogali 8">
            <a:extLst>
              <a:ext uri="{FF2B5EF4-FFF2-40B4-BE49-F238E27FC236}">
                <a16:creationId xmlns:a16="http://schemas.microsoft.com/office/drawing/2014/main" id="{5FACE829-81FD-4913-9C10-F6C35801D0F8}"/>
              </a:ext>
            </a:extLst>
          </p:cNvPr>
          <p:cNvSpPr/>
          <p:nvPr/>
        </p:nvSpPr>
        <p:spPr>
          <a:xfrm>
            <a:off x="9915528" y="3698073"/>
            <a:ext cx="1809750" cy="790575"/>
          </a:xfrm>
          <a:prstGeom prst="wedgeRoundRectCallout">
            <a:avLst>
              <a:gd name="adj1" fmla="val -23991"/>
              <a:gd name="adj2" fmla="val 9623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Približno  1 dag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0179A230-1AF2-431C-94DB-D37419C873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05178" y="5558991"/>
            <a:ext cx="1676545" cy="896190"/>
          </a:xfrm>
          <a:prstGeom prst="rect">
            <a:avLst/>
          </a:prstGeom>
        </p:spPr>
      </p:pic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99F5C1D8-6B8F-4D21-81C9-B01202C453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00378" y="549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2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CB59753F-B36C-4900-8A40-7F00F998B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7539" y="3291161"/>
            <a:ext cx="3712786" cy="191431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5729285E-26A5-4A3F-81C2-117AF43FF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8325"/>
          </a:xfrm>
        </p:spPr>
        <p:txBody>
          <a:bodyPr>
            <a:normAutofit fontScale="90000"/>
          </a:bodyPr>
          <a:lstStyle/>
          <a:p>
            <a:r>
              <a:rPr lang="sl-SI" dirty="0"/>
              <a:t>ZAPIS Z DECIMALNIM ŠTEVILOM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74B09EC4-35FD-4B44-B597-0500D87AB5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933450" y="1614849"/>
            <a:ext cx="3073239" cy="1676312"/>
          </a:xfrm>
          <a:prstGeom prst="rect">
            <a:avLst/>
          </a:prstGeom>
        </p:spPr>
      </p:pic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946DCD3A-D036-499B-9F71-39DDA8347D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0325" y="1253331"/>
            <a:ext cx="5429250" cy="4351338"/>
          </a:xfrm>
        </p:spPr>
        <p:txBody>
          <a:bodyPr/>
          <a:lstStyle/>
          <a:p>
            <a:pPr marL="0" indent="0">
              <a:buNone/>
            </a:pPr>
            <a:r>
              <a:rPr lang="sl-SI" i="1" dirty="0"/>
              <a:t>POSKUSI ŠE TI: </a:t>
            </a:r>
          </a:p>
          <a:p>
            <a:endParaRPr lang="sl-SI" i="1" dirty="0"/>
          </a:p>
          <a:p>
            <a:r>
              <a:rPr lang="sl-SI" sz="2400" i="1" dirty="0"/>
              <a:t>4 kg 50 dag = ___dag</a:t>
            </a:r>
          </a:p>
          <a:p>
            <a:r>
              <a:rPr lang="sl-SI" sz="2400" i="1" dirty="0"/>
              <a:t>7 kg 50 dag= _____dag</a:t>
            </a:r>
          </a:p>
          <a:p>
            <a:endParaRPr lang="sl-SI" sz="2400" i="1" dirty="0"/>
          </a:p>
          <a:p>
            <a:r>
              <a:rPr lang="sl-SI" sz="2400" i="1" dirty="0"/>
              <a:t>650 dag = ___kg </a:t>
            </a:r>
            <a:r>
              <a:rPr lang="sl-SI" sz="1600" i="1" dirty="0"/>
              <a:t>(6 x 100 dag + 50 dag)</a:t>
            </a:r>
          </a:p>
          <a:p>
            <a:r>
              <a:rPr lang="sl-SI" sz="2400" i="1" dirty="0"/>
              <a:t>850 dag= ___kg</a:t>
            </a:r>
          </a:p>
        </p:txBody>
      </p:sp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DB9D8878-50C1-4FE8-8533-0FBDC650ED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05600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CB59753F-B36C-4900-8A40-7F00F998B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539" y="3291161"/>
            <a:ext cx="3712786" cy="191431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5729285E-26A5-4A3F-81C2-117AF43FF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8325"/>
          </a:xfrm>
        </p:spPr>
        <p:txBody>
          <a:bodyPr>
            <a:normAutofit fontScale="90000"/>
          </a:bodyPr>
          <a:lstStyle/>
          <a:p>
            <a:r>
              <a:rPr lang="sl-SI" i="1" dirty="0">
                <a:solidFill>
                  <a:srgbClr val="FF0000"/>
                </a:solidFill>
              </a:rPr>
              <a:t>REŠITVE: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74B09EC4-35FD-4B44-B597-0500D87AB5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33450" y="1614849"/>
            <a:ext cx="3073239" cy="1676312"/>
          </a:xfrm>
          <a:prstGeom prst="rect">
            <a:avLst/>
          </a:prstGeom>
        </p:spPr>
      </p:pic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946DCD3A-D036-499B-9F71-39DDA8347D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0325" y="1253331"/>
            <a:ext cx="5429250" cy="4351338"/>
          </a:xfrm>
        </p:spPr>
        <p:txBody>
          <a:bodyPr/>
          <a:lstStyle/>
          <a:p>
            <a:pPr marL="0" indent="0">
              <a:buNone/>
            </a:pPr>
            <a:r>
              <a:rPr lang="sl-SI" i="1" dirty="0"/>
              <a:t>POSKUSI ŠE TI: </a:t>
            </a:r>
          </a:p>
          <a:p>
            <a:endParaRPr lang="sl-SI" i="1" dirty="0"/>
          </a:p>
          <a:p>
            <a:r>
              <a:rPr lang="sl-SI" sz="2400" i="1" dirty="0"/>
              <a:t>4 kg 50 dag = </a:t>
            </a:r>
            <a:r>
              <a:rPr lang="sl-SI" sz="2400" i="1" dirty="0">
                <a:solidFill>
                  <a:srgbClr val="FF0000"/>
                </a:solidFill>
              </a:rPr>
              <a:t>450 dag</a:t>
            </a:r>
          </a:p>
          <a:p>
            <a:r>
              <a:rPr lang="sl-SI" sz="2400" i="1" dirty="0"/>
              <a:t>7 kg 50 dag=  </a:t>
            </a:r>
            <a:r>
              <a:rPr lang="sl-SI" sz="2400" i="1" dirty="0">
                <a:solidFill>
                  <a:srgbClr val="FF0000"/>
                </a:solidFill>
              </a:rPr>
              <a:t>750 dag</a:t>
            </a:r>
          </a:p>
          <a:p>
            <a:endParaRPr lang="sl-SI" sz="2400" i="1" dirty="0">
              <a:solidFill>
                <a:srgbClr val="FF0000"/>
              </a:solidFill>
            </a:endParaRPr>
          </a:p>
          <a:p>
            <a:r>
              <a:rPr lang="sl-SI" sz="2400" i="1" dirty="0"/>
              <a:t>650 dag = 6</a:t>
            </a:r>
            <a:r>
              <a:rPr lang="sl-SI" sz="2400" i="1" dirty="0">
                <a:solidFill>
                  <a:srgbClr val="FF0000"/>
                </a:solidFill>
              </a:rPr>
              <a:t>,5 kg </a:t>
            </a:r>
            <a:r>
              <a:rPr lang="sl-SI" sz="1600" i="1" dirty="0"/>
              <a:t>(6 x 100 dag + 50 dag)</a:t>
            </a:r>
          </a:p>
          <a:p>
            <a:r>
              <a:rPr lang="sl-SI" sz="2400" i="1" dirty="0"/>
              <a:t>850 dag=  </a:t>
            </a:r>
            <a:r>
              <a:rPr lang="sl-SI" sz="2400" i="1" dirty="0">
                <a:solidFill>
                  <a:srgbClr val="FF0000"/>
                </a:solidFill>
              </a:rPr>
              <a:t>8,5 kg</a:t>
            </a:r>
          </a:p>
        </p:txBody>
      </p:sp>
    </p:spTree>
    <p:extLst>
      <p:ext uri="{BB962C8B-B14F-4D97-AF65-F5344CB8AC3E}">
        <p14:creationId xmlns:p14="http://schemas.microsoft.com/office/powerpoint/2010/main" val="1265885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47657B84-5D64-4BC4-8684-E1C659573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21175"/>
          </a:xfrm>
        </p:spPr>
        <p:txBody>
          <a:bodyPr>
            <a:normAutofit/>
          </a:bodyPr>
          <a:lstStyle/>
          <a:p>
            <a:pPr algn="ctr"/>
            <a:r>
              <a:rPr lang="sl-SI" sz="8800" dirty="0"/>
              <a:t>gram</a:t>
            </a:r>
            <a:br>
              <a:rPr lang="sl-SI" sz="8800" dirty="0"/>
            </a:br>
            <a:br>
              <a:rPr lang="sl-SI" sz="8800" dirty="0"/>
            </a:br>
            <a:r>
              <a:rPr lang="sl-SI" sz="8800" dirty="0"/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961003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DD7905B-2C2E-4C3A-837A-69D25E6F6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92200"/>
          </a:xfrm>
        </p:spPr>
        <p:txBody>
          <a:bodyPr/>
          <a:lstStyle/>
          <a:p>
            <a:r>
              <a:rPr lang="sl-SI" dirty="0"/>
              <a:t>ODGOVORI NA VPRAŠANJA: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5CA6C02-AEDB-498F-9624-07CCAC8E128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sl-SI" dirty="0"/>
              <a:t>Koliko g tehta </a:t>
            </a:r>
            <a:r>
              <a:rPr lang="sl-SI" b="1" dirty="0"/>
              <a:t>zlat prstan?</a:t>
            </a:r>
          </a:p>
          <a:p>
            <a:r>
              <a:rPr lang="sl-SI" dirty="0"/>
              <a:t>Koliko  </a:t>
            </a:r>
            <a:r>
              <a:rPr lang="sl-SI" b="1" dirty="0"/>
              <a:t>g</a:t>
            </a:r>
            <a:r>
              <a:rPr lang="sl-SI" dirty="0"/>
              <a:t> tehta </a:t>
            </a:r>
            <a:r>
              <a:rPr lang="sl-SI" b="1" dirty="0"/>
              <a:t>tableta / žebelj</a:t>
            </a:r>
            <a:r>
              <a:rPr lang="sl-SI" dirty="0"/>
              <a:t>?</a:t>
            </a:r>
          </a:p>
          <a:p>
            <a:r>
              <a:rPr lang="sl-SI" dirty="0"/>
              <a:t>Koliko </a:t>
            </a:r>
            <a:r>
              <a:rPr lang="sl-SI" b="1" dirty="0"/>
              <a:t>g  soli/popra</a:t>
            </a:r>
            <a:r>
              <a:rPr lang="sl-SI" dirty="0"/>
              <a:t> potrebuješ?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sz="1800" dirty="0">
                <a:solidFill>
                  <a:schemeClr val="accent1">
                    <a:lumMod val="75000"/>
                  </a:schemeClr>
                </a:solidFill>
              </a:rPr>
              <a:t>Približno</a:t>
            </a:r>
            <a:r>
              <a:rPr lang="sl-SI" sz="3600" dirty="0">
                <a:solidFill>
                  <a:schemeClr val="accent1">
                    <a:lumMod val="75000"/>
                  </a:schemeClr>
                </a:solidFill>
              </a:rPr>
              <a:t> 1 g </a:t>
            </a:r>
            <a:r>
              <a:rPr lang="sl-SI" sz="2400" dirty="0"/>
              <a:t>tehtajo</a:t>
            </a:r>
            <a:r>
              <a:rPr lang="sl-SI" sz="3600" dirty="0">
                <a:solidFill>
                  <a:schemeClr val="accent1">
                    <a:lumMod val="75000"/>
                  </a:schemeClr>
                </a:solidFill>
              </a:rPr>
              <a:t>: </a:t>
            </a:r>
          </a:p>
          <a:p>
            <a:r>
              <a:rPr lang="sl-SI" sz="2400" dirty="0">
                <a:solidFill>
                  <a:schemeClr val="accent1">
                    <a:lumMod val="75000"/>
                  </a:schemeClr>
                </a:solidFill>
              </a:rPr>
              <a:t>ščepec soli</a:t>
            </a:r>
          </a:p>
          <a:p>
            <a:r>
              <a:rPr lang="sl-SI" sz="2400" dirty="0">
                <a:solidFill>
                  <a:schemeClr val="accent1">
                    <a:lumMod val="75000"/>
                  </a:schemeClr>
                </a:solidFill>
              </a:rPr>
              <a:t>majhen kovanec</a:t>
            </a:r>
          </a:p>
          <a:p>
            <a:r>
              <a:rPr lang="sl-SI" sz="2400" dirty="0">
                <a:solidFill>
                  <a:schemeClr val="accent1">
                    <a:lumMod val="75000"/>
                  </a:schemeClr>
                </a:solidFill>
              </a:rPr>
              <a:t>Prstan</a:t>
            </a:r>
          </a:p>
          <a:p>
            <a:r>
              <a:rPr lang="sl-SI" sz="2400" dirty="0">
                <a:solidFill>
                  <a:schemeClr val="accent1">
                    <a:lumMod val="75000"/>
                  </a:schemeClr>
                </a:solidFill>
              </a:rPr>
              <a:t>žebelj</a:t>
            </a:r>
          </a:p>
          <a:p>
            <a:endParaRPr lang="sl-SI" sz="36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l-SI" sz="36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11" name="Označba mesta vsebine 10">
            <a:extLst>
              <a:ext uri="{FF2B5EF4-FFF2-40B4-BE49-F238E27FC236}">
                <a16:creationId xmlns:a16="http://schemas.microsoft.com/office/drawing/2014/main" id="{4DF2F7E2-2A9C-4A89-BF6D-BB4CD8DDB8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l="33272" t="21950" r="15073" b="31972"/>
          <a:stretch/>
        </p:blipFill>
        <p:spPr>
          <a:xfrm>
            <a:off x="6991350" y="820871"/>
            <a:ext cx="4171341" cy="2093093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A17545D3-FD3B-4783-85A5-762F109ACF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905" t="2303" r="566" b="1843"/>
          <a:stretch/>
        </p:blipFill>
        <p:spPr>
          <a:xfrm>
            <a:off x="6381753" y="4503666"/>
            <a:ext cx="609597" cy="591125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24B5546A-0366-4FA6-BD16-31AEFA7CEA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3303" y="4799228"/>
            <a:ext cx="1028700" cy="1028700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9B5B76BD-3AD7-436A-B90F-176F776DF65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834" r="14902" b="8024"/>
          <a:stretch/>
        </p:blipFill>
        <p:spPr>
          <a:xfrm>
            <a:off x="8743956" y="4370603"/>
            <a:ext cx="1132693" cy="1028699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F1B27B90-5E3E-42B6-B45E-ABD103A31A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6551" y="5435579"/>
            <a:ext cx="743857" cy="743857"/>
          </a:xfrm>
          <a:prstGeom prst="rect">
            <a:avLst/>
          </a:prstGeom>
        </p:spPr>
      </p:pic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A45407C7-30D1-45D7-B5D8-1451D83470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4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D2AD662C-65DE-4E13-8AFF-2C6F6DBBB5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82208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8C511B4E-1DC2-4128-B6CF-2755732A0F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57" t="20952" r="18810" b="30688"/>
          <a:stretch/>
        </p:blipFill>
        <p:spPr>
          <a:xfrm>
            <a:off x="1872343" y="1436915"/>
            <a:ext cx="8026400" cy="3316516"/>
          </a:xfrm>
          <a:prstGeom prst="rect">
            <a:avLst/>
          </a:prstGeom>
        </p:spPr>
      </p:pic>
      <p:sp>
        <p:nvSpPr>
          <p:cNvPr id="6" name="Podnaslov 5">
            <a:extLst>
              <a:ext uri="{FF2B5EF4-FFF2-40B4-BE49-F238E27FC236}">
                <a16:creationId xmlns:a16="http://schemas.microsoft.com/office/drawing/2014/main" id="{56A3F62B-C7CC-4222-B08D-FCDEC8ECDA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057" y="2104571"/>
            <a:ext cx="10972799" cy="4064000"/>
          </a:xfrm>
        </p:spPr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2070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slov 9">
            <a:extLst>
              <a:ext uri="{FF2B5EF4-FFF2-40B4-BE49-F238E27FC236}">
                <a16:creationId xmlns:a16="http://schemas.microsoft.com/office/drawing/2014/main" id="{C8E910C5-34DC-4665-A354-C4F1563FF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ZAPIS Z DECIMALNIM ŠTEVILOM</a:t>
            </a:r>
          </a:p>
        </p:txBody>
      </p:sp>
      <p:sp>
        <p:nvSpPr>
          <p:cNvPr id="11" name="Označba mesta vsebine 10">
            <a:extLst>
              <a:ext uri="{FF2B5EF4-FFF2-40B4-BE49-F238E27FC236}">
                <a16:creationId xmlns:a16="http://schemas.microsoft.com/office/drawing/2014/main" id="{527D44A7-7C61-4975-9E50-283BCD7768B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12" name="Označba mesta vsebine 11">
            <a:extLst>
              <a:ext uri="{FF2B5EF4-FFF2-40B4-BE49-F238E27FC236}">
                <a16:creationId xmlns:a16="http://schemas.microsoft.com/office/drawing/2014/main" id="{A62F0A54-BB4C-4A30-8F1E-C5CAE343C3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09229" y="2340314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sl-SI" i="1" dirty="0"/>
              <a:t>POSKUSI ŠE TI:</a:t>
            </a:r>
          </a:p>
          <a:p>
            <a:pPr marL="0" indent="0">
              <a:buNone/>
            </a:pPr>
            <a:endParaRPr lang="sl-SI" i="1" dirty="0"/>
          </a:p>
          <a:p>
            <a:pPr marL="0" indent="0">
              <a:buNone/>
            </a:pPr>
            <a:r>
              <a:rPr lang="sl-SI" dirty="0"/>
              <a:t>4 dag 5 g = ____ dag</a:t>
            </a:r>
          </a:p>
          <a:p>
            <a:pPr marL="0" indent="0">
              <a:buNone/>
            </a:pPr>
            <a:r>
              <a:rPr lang="sl-SI" dirty="0"/>
              <a:t>65 g = _____ dag</a:t>
            </a:r>
          </a:p>
          <a:p>
            <a:pPr marL="0" indent="0">
              <a:buNone/>
            </a:pPr>
            <a:r>
              <a:rPr lang="sl-SI" dirty="0"/>
              <a:t>85 g = ____ dag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3,5 dag = ______g (8 x 10 g + 5 g)</a:t>
            </a:r>
          </a:p>
          <a:p>
            <a:pPr marL="0" indent="0">
              <a:buNone/>
            </a:pPr>
            <a:r>
              <a:rPr lang="sl-SI" dirty="0"/>
              <a:t>8,5 dag= _____g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633E899-F5C2-420D-9034-4F1757968A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00" t="22112" r="57261" b="58559"/>
          <a:stretch/>
        </p:blipFill>
        <p:spPr>
          <a:xfrm>
            <a:off x="838199" y="2122374"/>
            <a:ext cx="4227557" cy="1821202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7A7733D6-8230-4CFB-8C8C-E72D661F81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1045" r="25314"/>
          <a:stretch/>
        </p:blipFill>
        <p:spPr>
          <a:xfrm>
            <a:off x="838199" y="4515983"/>
            <a:ext cx="3465601" cy="1088573"/>
          </a:xfrm>
          <a:prstGeom prst="rect">
            <a:avLst/>
          </a:prstGeom>
        </p:spPr>
      </p:pic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BDABAF4C-57A0-4CB3-8A97-203B865682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38347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0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slov 9">
            <a:extLst>
              <a:ext uri="{FF2B5EF4-FFF2-40B4-BE49-F238E27FC236}">
                <a16:creationId xmlns:a16="http://schemas.microsoft.com/office/drawing/2014/main" id="{C8E910C5-34DC-4665-A354-C4F1563FF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i="1" dirty="0">
                <a:solidFill>
                  <a:srgbClr val="FF0000"/>
                </a:solidFill>
              </a:rPr>
              <a:t>REŠITVE:</a:t>
            </a:r>
          </a:p>
        </p:txBody>
      </p:sp>
      <p:sp>
        <p:nvSpPr>
          <p:cNvPr id="11" name="Označba mesta vsebine 10">
            <a:extLst>
              <a:ext uri="{FF2B5EF4-FFF2-40B4-BE49-F238E27FC236}">
                <a16:creationId xmlns:a16="http://schemas.microsoft.com/office/drawing/2014/main" id="{527D44A7-7C61-4975-9E50-283BCD7768B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12" name="Označba mesta vsebine 11">
            <a:extLst>
              <a:ext uri="{FF2B5EF4-FFF2-40B4-BE49-F238E27FC236}">
                <a16:creationId xmlns:a16="http://schemas.microsoft.com/office/drawing/2014/main" id="{A62F0A54-BB4C-4A30-8F1E-C5CAE343C3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09229" y="2340314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sl-SI" i="1" dirty="0"/>
              <a:t>POSKUSI ŠE TI:</a:t>
            </a:r>
          </a:p>
          <a:p>
            <a:pPr marL="0" indent="0">
              <a:buNone/>
            </a:pPr>
            <a:endParaRPr lang="sl-SI" i="1" dirty="0"/>
          </a:p>
          <a:p>
            <a:pPr marL="0" indent="0">
              <a:buNone/>
            </a:pPr>
            <a:r>
              <a:rPr lang="sl-SI" dirty="0"/>
              <a:t>4 dag 5 g = </a:t>
            </a:r>
            <a:r>
              <a:rPr lang="sl-SI" dirty="0">
                <a:solidFill>
                  <a:srgbClr val="FF0000"/>
                </a:solidFill>
              </a:rPr>
              <a:t>4,5 </a:t>
            </a:r>
            <a:r>
              <a:rPr lang="sl-SI" dirty="0"/>
              <a:t>dag</a:t>
            </a:r>
          </a:p>
          <a:p>
            <a:pPr marL="0" indent="0">
              <a:buNone/>
            </a:pPr>
            <a:r>
              <a:rPr lang="sl-SI" dirty="0"/>
              <a:t>65 g = </a:t>
            </a:r>
            <a:r>
              <a:rPr lang="sl-SI" dirty="0">
                <a:solidFill>
                  <a:srgbClr val="FF0000"/>
                </a:solidFill>
              </a:rPr>
              <a:t>6,5</a:t>
            </a:r>
            <a:r>
              <a:rPr lang="sl-SI" dirty="0"/>
              <a:t> dag</a:t>
            </a:r>
          </a:p>
          <a:p>
            <a:pPr marL="0" indent="0">
              <a:buNone/>
            </a:pPr>
            <a:r>
              <a:rPr lang="sl-SI" dirty="0"/>
              <a:t>95 g =</a:t>
            </a:r>
            <a:r>
              <a:rPr lang="sl-SI" dirty="0">
                <a:solidFill>
                  <a:srgbClr val="FF0000"/>
                </a:solidFill>
              </a:rPr>
              <a:t> 9,5 </a:t>
            </a:r>
            <a:r>
              <a:rPr lang="sl-SI" dirty="0"/>
              <a:t>dag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3,5 dag =  </a:t>
            </a:r>
            <a:r>
              <a:rPr lang="sl-SI" dirty="0">
                <a:solidFill>
                  <a:srgbClr val="FF0000"/>
                </a:solidFill>
              </a:rPr>
              <a:t>35</a:t>
            </a:r>
            <a:r>
              <a:rPr lang="sl-SI" dirty="0"/>
              <a:t> g (3 x 10 g + 5 g)</a:t>
            </a:r>
          </a:p>
          <a:p>
            <a:pPr marL="0" indent="0">
              <a:buNone/>
            </a:pPr>
            <a:r>
              <a:rPr lang="sl-SI" dirty="0"/>
              <a:t>8,5 dag=  </a:t>
            </a:r>
            <a:r>
              <a:rPr lang="sl-SI" dirty="0">
                <a:solidFill>
                  <a:srgbClr val="FF0000"/>
                </a:solidFill>
              </a:rPr>
              <a:t>85</a:t>
            </a:r>
            <a:r>
              <a:rPr lang="sl-SI" dirty="0"/>
              <a:t> g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633E899-F5C2-420D-9034-4F1757968A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00" t="22112" r="57261" b="58559"/>
          <a:stretch/>
        </p:blipFill>
        <p:spPr>
          <a:xfrm>
            <a:off x="838199" y="2122374"/>
            <a:ext cx="4227557" cy="1821202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7A7733D6-8230-4CFB-8C8C-E72D661F81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045" r="25314"/>
          <a:stretch/>
        </p:blipFill>
        <p:spPr>
          <a:xfrm>
            <a:off x="838199" y="4515983"/>
            <a:ext cx="3465601" cy="10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91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7D07621-506D-4D42-A037-8BDFBB51E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600" i="1" dirty="0"/>
              <a:t>PREBERI IN REŠI USTNO!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3ED8CBB-173C-4EF2-A72B-EE8989BBDC1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l-SI" sz="3600" dirty="0">
                <a:highlight>
                  <a:srgbClr val="00FFFF"/>
                </a:highlight>
              </a:rPr>
              <a:t>1 kg = 100 dag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4ED58E75-16E9-48F1-A717-7A77457FAD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11842" y="1825625"/>
            <a:ext cx="6841958" cy="4827838"/>
          </a:xfrm>
        </p:spPr>
        <p:txBody>
          <a:bodyPr/>
          <a:lstStyle/>
          <a:p>
            <a:r>
              <a:rPr lang="sl-SI" dirty="0"/>
              <a:t>2 kg = 200 dag</a:t>
            </a:r>
          </a:p>
          <a:p>
            <a:r>
              <a:rPr lang="sl-SI" dirty="0"/>
              <a:t>5 kg = ____dag</a:t>
            </a:r>
          </a:p>
          <a:p>
            <a:r>
              <a:rPr lang="sl-SI" dirty="0"/>
              <a:t>60 kg= _____dag</a:t>
            </a:r>
          </a:p>
          <a:p>
            <a:endParaRPr lang="sl-SI" dirty="0"/>
          </a:p>
          <a:p>
            <a:pPr marL="0" indent="0">
              <a:buNone/>
            </a:pPr>
            <a:r>
              <a:rPr lang="sl-SI" dirty="0">
                <a:highlight>
                  <a:srgbClr val="FFFF00"/>
                </a:highlight>
              </a:rPr>
              <a:t>Pravilo</a:t>
            </a:r>
            <a:r>
              <a:rPr lang="sl-SI" dirty="0"/>
              <a:t>: 2 kg = 2 x </a:t>
            </a:r>
            <a:r>
              <a:rPr lang="sl-SI" dirty="0">
                <a:highlight>
                  <a:srgbClr val="00FFFF"/>
                </a:highlight>
              </a:rPr>
              <a:t>100</a:t>
            </a:r>
            <a:r>
              <a:rPr lang="sl-SI" dirty="0"/>
              <a:t> dag = 200 dag</a:t>
            </a:r>
          </a:p>
          <a:p>
            <a:pPr marL="0" indent="0">
              <a:buNone/>
            </a:pPr>
            <a:r>
              <a:rPr lang="sl-SI" dirty="0"/>
              <a:t>             33 kg = 33 x </a:t>
            </a:r>
            <a:r>
              <a:rPr lang="sl-SI" dirty="0">
                <a:highlight>
                  <a:srgbClr val="00FFFF"/>
                </a:highlight>
              </a:rPr>
              <a:t>100</a:t>
            </a:r>
            <a:r>
              <a:rPr lang="sl-SI" dirty="0"/>
              <a:t> dag = 3300 dag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SPOMNI SE: 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graphicFrame>
        <p:nvGraphicFramePr>
          <p:cNvPr id="7" name="Tabela 7">
            <a:extLst>
              <a:ext uri="{FF2B5EF4-FFF2-40B4-BE49-F238E27FC236}">
                <a16:creationId xmlns:a16="http://schemas.microsoft.com/office/drawing/2014/main" id="{F40862A6-E84D-4FCD-B508-D44A583103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3227359"/>
              </p:ext>
            </p:extLst>
          </p:nvPr>
        </p:nvGraphicFramePr>
        <p:xfrm>
          <a:off x="6376737" y="5304155"/>
          <a:ext cx="3946358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6358">
                  <a:extLst>
                    <a:ext uri="{9D8B030D-6E8A-4147-A177-3AD203B41FA5}">
                      <a16:colId xmlns:a16="http://schemas.microsoft.com/office/drawing/2014/main" val="3508323841"/>
                    </a:ext>
                  </a:extLst>
                </a:gridCol>
              </a:tblGrid>
              <a:tr h="1135731">
                <a:tc>
                  <a:txBody>
                    <a:bodyPr/>
                    <a:lstStyle/>
                    <a:p>
                      <a:r>
                        <a:rPr lang="sl-SI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Množenje z desetiškimi števili: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 x 1</a:t>
                      </a:r>
                      <a:r>
                        <a:rPr lang="sl-SI" b="1" u="sng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lang="sl-SI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= 4</a:t>
                      </a:r>
                      <a:r>
                        <a:rPr lang="sl-SI" b="1" u="sng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  <a:p>
                      <a:r>
                        <a:rPr lang="sl-SI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 x 1</a:t>
                      </a:r>
                      <a:r>
                        <a:rPr lang="sl-SI" b="1" u="sng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00</a:t>
                      </a:r>
                      <a:r>
                        <a:rPr lang="sl-SI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= 4</a:t>
                      </a:r>
                      <a:r>
                        <a:rPr lang="sl-SI" b="1" u="sng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00</a:t>
                      </a:r>
                    </a:p>
                    <a:p>
                      <a:r>
                        <a:rPr lang="sl-SI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DODAMO NIČLE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912302"/>
                  </a:ext>
                </a:extLst>
              </a:tr>
            </a:tbl>
          </a:graphicData>
        </a:graphic>
      </p:graphicFrame>
      <p:pic>
        <p:nvPicPr>
          <p:cNvPr id="9" name="Slika 8">
            <a:extLst>
              <a:ext uri="{FF2B5EF4-FFF2-40B4-BE49-F238E27FC236}">
                <a16:creationId xmlns:a16="http://schemas.microsoft.com/office/drawing/2014/main" id="{362E881A-DBB0-4A35-B355-960814D410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2525142"/>
            <a:ext cx="2347163" cy="3651821"/>
          </a:xfrm>
          <a:prstGeom prst="rect">
            <a:avLst/>
          </a:prstGeom>
        </p:spPr>
      </p:pic>
      <p:pic>
        <p:nvPicPr>
          <p:cNvPr id="5" name="Posnet zvok">
            <a:hlinkClick r:id="" action="ppaction://media"/>
            <a:extLst>
              <a:ext uri="{FF2B5EF4-FFF2-40B4-BE49-F238E27FC236}">
                <a16:creationId xmlns:a16="http://schemas.microsoft.com/office/drawing/2014/main" id="{0DE9EC25-7744-4C92-A8DD-ACC86AF16F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Posnet zvok">
            <a:hlinkClick r:id="" action="ppaction://media"/>
            <a:extLst>
              <a:ext uri="{FF2B5EF4-FFF2-40B4-BE49-F238E27FC236}">
                <a16:creationId xmlns:a16="http://schemas.microsoft.com/office/drawing/2014/main" id="{8BA2DB8D-17AF-4CE6-9010-0DCCEBE925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49916" y="365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3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7D07621-506D-4D42-A037-8BDFBB51E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600" i="1" dirty="0">
                <a:solidFill>
                  <a:srgbClr val="FF0000"/>
                </a:solidFill>
              </a:rPr>
              <a:t>REŠITVE: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3ED8CBB-173C-4EF2-A72B-EE8989BBDC1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l-SI" sz="3600" dirty="0">
                <a:highlight>
                  <a:srgbClr val="00FFFF"/>
                </a:highlight>
              </a:rPr>
              <a:t>1 kg = 100 dag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4ED58E75-16E9-48F1-A717-7A77457FAD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11842" y="1825625"/>
            <a:ext cx="6841958" cy="4827838"/>
          </a:xfrm>
        </p:spPr>
        <p:txBody>
          <a:bodyPr/>
          <a:lstStyle/>
          <a:p>
            <a:r>
              <a:rPr lang="sl-SI" dirty="0"/>
              <a:t>2 kg = 200 dag</a:t>
            </a:r>
          </a:p>
          <a:p>
            <a:r>
              <a:rPr lang="sl-SI" dirty="0"/>
              <a:t>5 kg =  </a:t>
            </a:r>
            <a:r>
              <a:rPr lang="sl-SI" dirty="0">
                <a:solidFill>
                  <a:srgbClr val="FF0000"/>
                </a:solidFill>
              </a:rPr>
              <a:t>500</a:t>
            </a:r>
            <a:r>
              <a:rPr lang="sl-SI" dirty="0"/>
              <a:t> dag</a:t>
            </a:r>
          </a:p>
          <a:p>
            <a:r>
              <a:rPr lang="sl-SI" dirty="0"/>
              <a:t>60 kg= </a:t>
            </a:r>
            <a:r>
              <a:rPr lang="sl-SI" dirty="0">
                <a:solidFill>
                  <a:srgbClr val="FF0000"/>
                </a:solidFill>
              </a:rPr>
              <a:t>6000</a:t>
            </a:r>
            <a:r>
              <a:rPr lang="sl-SI" dirty="0"/>
              <a:t> dag</a:t>
            </a:r>
          </a:p>
          <a:p>
            <a:endParaRPr lang="sl-SI" dirty="0"/>
          </a:p>
          <a:p>
            <a:pPr marL="0" indent="0">
              <a:buNone/>
            </a:pPr>
            <a:r>
              <a:rPr lang="sl-SI" dirty="0">
                <a:highlight>
                  <a:srgbClr val="FFFF00"/>
                </a:highlight>
              </a:rPr>
              <a:t>Pravilo</a:t>
            </a:r>
            <a:r>
              <a:rPr lang="sl-SI" dirty="0"/>
              <a:t>: 2 kg = 2 x </a:t>
            </a:r>
            <a:r>
              <a:rPr lang="sl-SI" dirty="0">
                <a:highlight>
                  <a:srgbClr val="00FFFF"/>
                </a:highlight>
              </a:rPr>
              <a:t>100</a:t>
            </a:r>
            <a:r>
              <a:rPr lang="sl-SI" dirty="0"/>
              <a:t> dag = 200 dag</a:t>
            </a:r>
          </a:p>
          <a:p>
            <a:pPr marL="0" indent="0">
              <a:buNone/>
            </a:pPr>
            <a:r>
              <a:rPr lang="sl-SI" dirty="0"/>
              <a:t>             33 kg = 34 x </a:t>
            </a:r>
            <a:r>
              <a:rPr lang="sl-SI" dirty="0">
                <a:highlight>
                  <a:srgbClr val="00FFFF"/>
                </a:highlight>
              </a:rPr>
              <a:t>100</a:t>
            </a:r>
            <a:r>
              <a:rPr lang="sl-SI" dirty="0"/>
              <a:t> dag = 3400 dag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SPOMNI SE: 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graphicFrame>
        <p:nvGraphicFramePr>
          <p:cNvPr id="7" name="Tabela 7">
            <a:extLst>
              <a:ext uri="{FF2B5EF4-FFF2-40B4-BE49-F238E27FC236}">
                <a16:creationId xmlns:a16="http://schemas.microsoft.com/office/drawing/2014/main" id="{F40862A6-E84D-4FCD-B508-D44A583103EA}"/>
              </a:ext>
            </a:extLst>
          </p:cNvPr>
          <p:cNvGraphicFramePr>
            <a:graphicFrameLocks noGrp="1"/>
          </p:cNvGraphicFramePr>
          <p:nvPr/>
        </p:nvGraphicFramePr>
        <p:xfrm>
          <a:off x="6376737" y="5304155"/>
          <a:ext cx="3946358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6358">
                  <a:extLst>
                    <a:ext uri="{9D8B030D-6E8A-4147-A177-3AD203B41FA5}">
                      <a16:colId xmlns:a16="http://schemas.microsoft.com/office/drawing/2014/main" val="3508323841"/>
                    </a:ext>
                  </a:extLst>
                </a:gridCol>
              </a:tblGrid>
              <a:tr h="1135731">
                <a:tc>
                  <a:txBody>
                    <a:bodyPr/>
                    <a:lstStyle/>
                    <a:p>
                      <a:r>
                        <a:rPr lang="sl-SI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Množenje z desetiškimi števili: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 x 1</a:t>
                      </a:r>
                      <a:r>
                        <a:rPr lang="sl-SI" b="1" u="sng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lang="sl-SI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= 4</a:t>
                      </a:r>
                      <a:r>
                        <a:rPr lang="sl-SI" b="1" u="sng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  <a:p>
                      <a:r>
                        <a:rPr lang="sl-SI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 x 1</a:t>
                      </a:r>
                      <a:r>
                        <a:rPr lang="sl-SI" b="1" u="sng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00</a:t>
                      </a:r>
                      <a:r>
                        <a:rPr lang="sl-SI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= 4</a:t>
                      </a:r>
                      <a:r>
                        <a:rPr lang="sl-SI" b="1" u="sng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00</a:t>
                      </a:r>
                    </a:p>
                    <a:p>
                      <a:r>
                        <a:rPr lang="sl-SI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DODAMO NIČLE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912302"/>
                  </a:ext>
                </a:extLst>
              </a:tr>
            </a:tbl>
          </a:graphicData>
        </a:graphic>
      </p:graphicFrame>
      <p:pic>
        <p:nvPicPr>
          <p:cNvPr id="9" name="Slika 8">
            <a:extLst>
              <a:ext uri="{FF2B5EF4-FFF2-40B4-BE49-F238E27FC236}">
                <a16:creationId xmlns:a16="http://schemas.microsoft.com/office/drawing/2014/main" id="{362E881A-DBB0-4A35-B355-960814D41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25142"/>
            <a:ext cx="2347163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74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DE544DD-6E7D-4D45-ACE1-D6A1C36A0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800" dirty="0">
                <a:solidFill>
                  <a:srgbClr val="FF0000"/>
                </a:solidFill>
              </a:rPr>
              <a:t>NAŠTEJ </a:t>
            </a:r>
            <a:r>
              <a:rPr lang="sl-SI" sz="4800" b="1" dirty="0">
                <a:solidFill>
                  <a:srgbClr val="FF0000"/>
                </a:solidFill>
              </a:rPr>
              <a:t>PRIPOMOČKE</a:t>
            </a:r>
            <a:r>
              <a:rPr lang="sl-SI" sz="4800" dirty="0">
                <a:solidFill>
                  <a:srgbClr val="FF0000"/>
                </a:solidFill>
              </a:rPr>
              <a:t> ZA MERJENJE MASE.</a:t>
            </a:r>
            <a:br>
              <a:rPr lang="sl-SI" sz="1800" dirty="0"/>
            </a:br>
            <a:endParaRPr lang="sl-SI" sz="1800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5AF70C9-2251-44C3-8F36-41907BA01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ODGOVOR PREVERIŠ NA NASLEDNJI STRANI.</a:t>
            </a:r>
          </a:p>
        </p:txBody>
      </p:sp>
    </p:spTree>
    <p:extLst>
      <p:ext uri="{BB962C8B-B14F-4D97-AF65-F5344CB8AC3E}">
        <p14:creationId xmlns:p14="http://schemas.microsoft.com/office/powerpoint/2010/main" val="2511241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7D07621-506D-4D42-A037-8BDFBB51E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429" y="365125"/>
            <a:ext cx="10410371" cy="1325563"/>
          </a:xfrm>
        </p:spPr>
        <p:txBody>
          <a:bodyPr>
            <a:normAutofit/>
          </a:bodyPr>
          <a:lstStyle/>
          <a:p>
            <a:r>
              <a:rPr lang="sl-SI" sz="3600" i="1" dirty="0"/>
              <a:t>PREBERI IN REŠI USTNO!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3ED8CBB-173C-4EF2-A72B-EE8989BBDC1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l-SI" sz="3600" dirty="0">
                <a:highlight>
                  <a:srgbClr val="00FFFF"/>
                </a:highlight>
              </a:rPr>
              <a:t>1 kg = 1000 g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4ED58E75-16E9-48F1-A717-7A77457FAD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11842" y="1825625"/>
            <a:ext cx="6841958" cy="4827838"/>
          </a:xfrm>
        </p:spPr>
        <p:txBody>
          <a:bodyPr/>
          <a:lstStyle/>
          <a:p>
            <a:r>
              <a:rPr lang="sl-SI" dirty="0"/>
              <a:t>2 kg = 2000 g</a:t>
            </a:r>
          </a:p>
          <a:p>
            <a:r>
              <a:rPr lang="sl-SI" dirty="0"/>
              <a:t>5 kg = ______ g</a:t>
            </a:r>
          </a:p>
          <a:p>
            <a:r>
              <a:rPr lang="sl-SI" dirty="0"/>
              <a:t>6 kg= ______ g</a:t>
            </a:r>
          </a:p>
          <a:p>
            <a:endParaRPr lang="sl-SI" dirty="0"/>
          </a:p>
          <a:p>
            <a:pPr marL="0" indent="0">
              <a:buNone/>
            </a:pPr>
            <a:r>
              <a:rPr lang="sl-SI" dirty="0">
                <a:highlight>
                  <a:srgbClr val="FFFF00"/>
                </a:highlight>
              </a:rPr>
              <a:t>Pravilo</a:t>
            </a:r>
            <a:r>
              <a:rPr lang="sl-SI" dirty="0"/>
              <a:t>: 2 kg = 2 x </a:t>
            </a:r>
            <a:r>
              <a:rPr lang="sl-SI" dirty="0">
                <a:highlight>
                  <a:srgbClr val="00FFFF"/>
                </a:highlight>
              </a:rPr>
              <a:t>1000</a:t>
            </a:r>
            <a:r>
              <a:rPr lang="sl-SI" dirty="0"/>
              <a:t> g = 2 000 g</a:t>
            </a:r>
          </a:p>
          <a:p>
            <a:pPr marL="0" indent="0">
              <a:buNone/>
            </a:pPr>
            <a:r>
              <a:rPr lang="sl-SI" dirty="0"/>
              <a:t>            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SPOMNI SE: 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graphicFrame>
        <p:nvGraphicFramePr>
          <p:cNvPr id="7" name="Tabela 7">
            <a:extLst>
              <a:ext uri="{FF2B5EF4-FFF2-40B4-BE49-F238E27FC236}">
                <a16:creationId xmlns:a16="http://schemas.microsoft.com/office/drawing/2014/main" id="{F40862A6-E84D-4FCD-B508-D44A583103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198349"/>
              </p:ext>
            </p:extLst>
          </p:nvPr>
        </p:nvGraphicFramePr>
        <p:xfrm>
          <a:off x="6391252" y="5051040"/>
          <a:ext cx="3946358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6358">
                  <a:extLst>
                    <a:ext uri="{9D8B030D-6E8A-4147-A177-3AD203B41FA5}">
                      <a16:colId xmlns:a16="http://schemas.microsoft.com/office/drawing/2014/main" val="3508323841"/>
                    </a:ext>
                  </a:extLst>
                </a:gridCol>
              </a:tblGrid>
              <a:tr h="1349308">
                <a:tc>
                  <a:txBody>
                    <a:bodyPr/>
                    <a:lstStyle/>
                    <a:p>
                      <a:r>
                        <a:rPr lang="sl-SI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Množenje z desetiškimi števili: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 x 1</a:t>
                      </a:r>
                      <a:r>
                        <a:rPr lang="sl-SI" b="1" u="sng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lang="sl-SI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= 4</a:t>
                      </a:r>
                      <a:r>
                        <a:rPr lang="sl-SI" b="1" u="sng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  <a:p>
                      <a:r>
                        <a:rPr lang="sl-SI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 x 1</a:t>
                      </a:r>
                      <a:r>
                        <a:rPr lang="sl-SI" b="1" u="sng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00</a:t>
                      </a:r>
                      <a:r>
                        <a:rPr lang="sl-SI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= 4</a:t>
                      </a:r>
                      <a:r>
                        <a:rPr lang="sl-SI" b="1" u="sng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 x 1</a:t>
                      </a:r>
                      <a:r>
                        <a:rPr lang="sl-SI" b="1" u="sng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000</a:t>
                      </a:r>
                      <a:r>
                        <a:rPr lang="sl-SI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= 4</a:t>
                      </a:r>
                      <a:r>
                        <a:rPr lang="sl-SI" b="1" u="sng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000</a:t>
                      </a:r>
                    </a:p>
                    <a:p>
                      <a:endParaRPr lang="sl-SI" b="1" u="sng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r>
                        <a:rPr lang="sl-SI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DODAMO NIČLE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912302"/>
                  </a:ext>
                </a:extLst>
              </a:tr>
            </a:tbl>
          </a:graphicData>
        </a:graphic>
      </p:graphicFrame>
      <p:pic>
        <p:nvPicPr>
          <p:cNvPr id="9" name="Slika 8">
            <a:extLst>
              <a:ext uri="{FF2B5EF4-FFF2-40B4-BE49-F238E27FC236}">
                <a16:creationId xmlns:a16="http://schemas.microsoft.com/office/drawing/2014/main" id="{362E881A-DBB0-4A35-B355-960814D41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525142"/>
            <a:ext cx="2347163" cy="3651821"/>
          </a:xfrm>
          <a:prstGeom prst="rect">
            <a:avLst/>
          </a:prstGeom>
        </p:spPr>
      </p:pic>
      <p:pic>
        <p:nvPicPr>
          <p:cNvPr id="5" name="Posnet zvok">
            <a:hlinkClick r:id="" action="ppaction://media"/>
            <a:extLst>
              <a:ext uri="{FF2B5EF4-FFF2-40B4-BE49-F238E27FC236}">
                <a16:creationId xmlns:a16="http://schemas.microsoft.com/office/drawing/2014/main" id="{6F48EDAE-4926-4116-8888-66B5FE0BC5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01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7D07621-506D-4D42-A037-8BDFBB51E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429" y="365125"/>
            <a:ext cx="10410371" cy="1325563"/>
          </a:xfrm>
        </p:spPr>
        <p:txBody>
          <a:bodyPr>
            <a:normAutofit/>
          </a:bodyPr>
          <a:lstStyle/>
          <a:p>
            <a:r>
              <a:rPr lang="sl-SI" sz="3600" i="1" dirty="0">
                <a:solidFill>
                  <a:srgbClr val="FF0000"/>
                </a:solidFill>
              </a:rPr>
              <a:t>REŠITVE!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3ED8CBB-173C-4EF2-A72B-EE8989BBDC1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l-SI" sz="3600" dirty="0">
                <a:highlight>
                  <a:srgbClr val="00FFFF"/>
                </a:highlight>
              </a:rPr>
              <a:t>1 kg = 1000 g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4ED58E75-16E9-48F1-A717-7A77457FAD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11842" y="1825625"/>
            <a:ext cx="6841958" cy="4827838"/>
          </a:xfrm>
        </p:spPr>
        <p:txBody>
          <a:bodyPr/>
          <a:lstStyle/>
          <a:p>
            <a:r>
              <a:rPr lang="sl-SI" dirty="0"/>
              <a:t>2 kg = 2000 g</a:t>
            </a:r>
          </a:p>
          <a:p>
            <a:r>
              <a:rPr lang="sl-SI" dirty="0"/>
              <a:t>5 kg =  </a:t>
            </a:r>
            <a:r>
              <a:rPr lang="sl-SI" dirty="0">
                <a:solidFill>
                  <a:srgbClr val="FF0000"/>
                </a:solidFill>
              </a:rPr>
              <a:t>5000</a:t>
            </a:r>
            <a:r>
              <a:rPr lang="sl-SI" dirty="0"/>
              <a:t> g</a:t>
            </a:r>
          </a:p>
          <a:p>
            <a:r>
              <a:rPr lang="sl-SI" dirty="0"/>
              <a:t>6 kg= </a:t>
            </a:r>
            <a:r>
              <a:rPr lang="sl-SI" dirty="0">
                <a:solidFill>
                  <a:srgbClr val="FF0000"/>
                </a:solidFill>
              </a:rPr>
              <a:t>6 000 </a:t>
            </a:r>
            <a:r>
              <a:rPr lang="sl-SI" dirty="0"/>
              <a:t>g</a:t>
            </a:r>
          </a:p>
          <a:p>
            <a:endParaRPr lang="sl-SI" dirty="0"/>
          </a:p>
          <a:p>
            <a:pPr marL="0" indent="0">
              <a:buNone/>
            </a:pPr>
            <a:r>
              <a:rPr lang="sl-SI" dirty="0">
                <a:highlight>
                  <a:srgbClr val="FFFF00"/>
                </a:highlight>
              </a:rPr>
              <a:t>Pravilo</a:t>
            </a:r>
            <a:r>
              <a:rPr lang="sl-SI" dirty="0"/>
              <a:t>: 2 kg = 2 x </a:t>
            </a:r>
            <a:r>
              <a:rPr lang="sl-SI" dirty="0">
                <a:highlight>
                  <a:srgbClr val="00FFFF"/>
                </a:highlight>
              </a:rPr>
              <a:t>1000</a:t>
            </a:r>
            <a:r>
              <a:rPr lang="sl-SI" dirty="0"/>
              <a:t> g = 2 000 dag</a:t>
            </a:r>
          </a:p>
          <a:p>
            <a:pPr marL="0" indent="0">
              <a:buNone/>
            </a:pPr>
            <a:r>
              <a:rPr lang="sl-SI" dirty="0"/>
              <a:t>            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SPOMNI SE: 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graphicFrame>
        <p:nvGraphicFramePr>
          <p:cNvPr id="7" name="Tabela 7">
            <a:extLst>
              <a:ext uri="{FF2B5EF4-FFF2-40B4-BE49-F238E27FC236}">
                <a16:creationId xmlns:a16="http://schemas.microsoft.com/office/drawing/2014/main" id="{F40862A6-E84D-4FCD-B508-D44A583103EA}"/>
              </a:ext>
            </a:extLst>
          </p:cNvPr>
          <p:cNvGraphicFramePr>
            <a:graphicFrameLocks noGrp="1"/>
          </p:cNvGraphicFramePr>
          <p:nvPr/>
        </p:nvGraphicFramePr>
        <p:xfrm>
          <a:off x="6391252" y="5051040"/>
          <a:ext cx="3946358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6358">
                  <a:extLst>
                    <a:ext uri="{9D8B030D-6E8A-4147-A177-3AD203B41FA5}">
                      <a16:colId xmlns:a16="http://schemas.microsoft.com/office/drawing/2014/main" val="3508323841"/>
                    </a:ext>
                  </a:extLst>
                </a:gridCol>
              </a:tblGrid>
              <a:tr h="1349308">
                <a:tc>
                  <a:txBody>
                    <a:bodyPr/>
                    <a:lstStyle/>
                    <a:p>
                      <a:r>
                        <a:rPr lang="sl-SI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Množenje z desetiškimi števili: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 x 1</a:t>
                      </a:r>
                      <a:r>
                        <a:rPr lang="sl-SI" b="1" u="sng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lang="sl-SI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= 4</a:t>
                      </a:r>
                      <a:r>
                        <a:rPr lang="sl-SI" b="1" u="sng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  <a:p>
                      <a:r>
                        <a:rPr lang="sl-SI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 x 1</a:t>
                      </a:r>
                      <a:r>
                        <a:rPr lang="sl-SI" b="1" u="sng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00</a:t>
                      </a:r>
                      <a:r>
                        <a:rPr lang="sl-SI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= 4</a:t>
                      </a:r>
                      <a:r>
                        <a:rPr lang="sl-SI" b="1" u="sng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 x 1</a:t>
                      </a:r>
                      <a:r>
                        <a:rPr lang="sl-SI" b="1" u="sng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000</a:t>
                      </a:r>
                      <a:r>
                        <a:rPr lang="sl-SI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= 4</a:t>
                      </a:r>
                      <a:r>
                        <a:rPr lang="sl-SI" b="1" u="sng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000</a:t>
                      </a:r>
                    </a:p>
                    <a:p>
                      <a:endParaRPr lang="sl-SI" b="1" u="sng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r>
                        <a:rPr lang="sl-SI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DODAMO NIČLE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912302"/>
                  </a:ext>
                </a:extLst>
              </a:tr>
            </a:tbl>
          </a:graphicData>
        </a:graphic>
      </p:graphicFrame>
      <p:pic>
        <p:nvPicPr>
          <p:cNvPr id="9" name="Slika 8">
            <a:extLst>
              <a:ext uri="{FF2B5EF4-FFF2-40B4-BE49-F238E27FC236}">
                <a16:creationId xmlns:a16="http://schemas.microsoft.com/office/drawing/2014/main" id="{362E881A-DBB0-4A35-B355-960814D41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25142"/>
            <a:ext cx="2347163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5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913C2205-5060-4A98-9F92-B0D4F66D5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247923"/>
          </a:xfrm>
        </p:spPr>
        <p:txBody>
          <a:bodyPr>
            <a:noAutofit/>
          </a:bodyPr>
          <a:lstStyle/>
          <a:p>
            <a:r>
              <a:rPr lang="sl-SI" sz="8800" dirty="0"/>
              <a:t>tona</a:t>
            </a:r>
            <a:br>
              <a:rPr lang="sl-SI" sz="8800" dirty="0"/>
            </a:br>
            <a:br>
              <a:rPr lang="sl-SI" sz="8800" dirty="0"/>
            </a:br>
            <a:r>
              <a:rPr lang="sl-SI" sz="8800" dirty="0"/>
              <a:t>t</a:t>
            </a:r>
          </a:p>
        </p:txBody>
      </p:sp>
      <p:sp>
        <p:nvSpPr>
          <p:cNvPr id="6" name="Podnaslov 5">
            <a:extLst>
              <a:ext uri="{FF2B5EF4-FFF2-40B4-BE49-F238E27FC236}">
                <a16:creationId xmlns:a16="http://schemas.microsoft.com/office/drawing/2014/main" id="{4C7DB691-EDC8-4413-AEF3-ADA57ED293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V="1">
            <a:off x="1524000" y="5257799"/>
            <a:ext cx="9144000" cy="707571"/>
          </a:xfrm>
        </p:spPr>
        <p:txBody>
          <a:bodyPr>
            <a:normAutofit/>
          </a:bodyPr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868020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D68973E-FAE1-4B1C-8731-5308511D0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ODGOVORI NA VPRAŠANJA: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C91CED6-CEDE-42B0-9099-8A3A4B133A8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l-SI" sz="3600" dirty="0"/>
              <a:t>Koliko </a:t>
            </a:r>
            <a:r>
              <a:rPr lang="sl-SI" sz="3600" b="1" dirty="0"/>
              <a:t>ton</a:t>
            </a:r>
            <a:r>
              <a:rPr lang="sl-SI" sz="3600" dirty="0"/>
              <a:t> ima</a:t>
            </a:r>
            <a:r>
              <a:rPr lang="sl-SI" sz="3600" b="1" dirty="0"/>
              <a:t> avto?</a:t>
            </a:r>
          </a:p>
          <a:p>
            <a:r>
              <a:rPr lang="sl-SI" sz="3600" dirty="0"/>
              <a:t>Koliko t ima </a:t>
            </a:r>
            <a:r>
              <a:rPr lang="sl-SI" sz="3600" b="1" dirty="0"/>
              <a:t>tovornjak</a:t>
            </a:r>
            <a:r>
              <a:rPr lang="sl-SI" sz="3600" dirty="0"/>
              <a:t>?</a:t>
            </a:r>
          </a:p>
          <a:p>
            <a:endParaRPr lang="sl-SI" sz="3600" dirty="0"/>
          </a:p>
          <a:p>
            <a:pPr marL="0" indent="0">
              <a:buNone/>
            </a:pPr>
            <a:r>
              <a:rPr lang="sl-SI" sz="3600" dirty="0"/>
              <a:t>Približno 1 tono ima: </a:t>
            </a:r>
          </a:p>
          <a:p>
            <a:pPr marL="0" indent="0">
              <a:buNone/>
            </a:pPr>
            <a:r>
              <a:rPr lang="sl-SI" sz="3600" dirty="0"/>
              <a:t>= močan bik</a:t>
            </a:r>
          </a:p>
          <a:p>
            <a:pPr marL="0" indent="0">
              <a:buNone/>
            </a:pPr>
            <a:r>
              <a:rPr lang="sl-SI" sz="3600" dirty="0"/>
              <a:t>= avto</a:t>
            </a:r>
          </a:p>
          <a:p>
            <a:pPr marL="0" indent="0">
              <a:buNone/>
            </a:pPr>
            <a:r>
              <a:rPr lang="sl-SI" sz="3600" dirty="0"/>
              <a:t>= tovor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059E5AA3-E3CA-46E2-AC8F-DD62B42CF1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4861" t="18289" r="28642" b="29423"/>
          <a:stretch/>
        </p:blipFill>
        <p:spPr>
          <a:xfrm>
            <a:off x="5254171" y="1314593"/>
            <a:ext cx="6343020" cy="401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340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7DE9605-865C-484F-B034-BD2BFA9C4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i="1" dirty="0"/>
              <a:t>PREBERI IN REŠI USTNO!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76FDE2F-8757-4BBD-B9EE-84985E9BA67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l-SI" sz="4400" dirty="0">
                <a:highlight>
                  <a:srgbClr val="00FFFF"/>
                </a:highlight>
              </a:rPr>
              <a:t>1 t = 1000 kg</a:t>
            </a:r>
          </a:p>
          <a:p>
            <a:pPr marL="0" indent="0">
              <a:buNone/>
            </a:pPr>
            <a:endParaRPr lang="sl-SI" sz="4400" dirty="0">
              <a:highlight>
                <a:srgbClr val="00FFFF"/>
              </a:highlight>
            </a:endParaRPr>
          </a:p>
          <a:p>
            <a:pPr marL="0" indent="0">
              <a:buNone/>
            </a:pPr>
            <a:r>
              <a:rPr lang="sl-SI" sz="3600" i="1" dirty="0"/>
              <a:t>REŠI:</a:t>
            </a:r>
          </a:p>
          <a:p>
            <a:pPr marL="0" indent="0">
              <a:buNone/>
            </a:pPr>
            <a:r>
              <a:rPr lang="sl-SI" sz="4400" i="1" dirty="0"/>
              <a:t>2 t =_____kg</a:t>
            </a:r>
          </a:p>
          <a:p>
            <a:pPr marL="0" indent="0">
              <a:buNone/>
            </a:pPr>
            <a:r>
              <a:rPr lang="sl-SI" sz="4400" i="1" dirty="0"/>
              <a:t>5 t = _____kg</a:t>
            </a:r>
          </a:p>
          <a:p>
            <a:pPr marL="0" indent="0">
              <a:buNone/>
            </a:pPr>
            <a:r>
              <a:rPr lang="sl-SI" sz="4400" i="1" dirty="0"/>
              <a:t>7 t = _____kg</a:t>
            </a:r>
          </a:p>
          <a:p>
            <a:pPr marL="0" indent="0">
              <a:buNone/>
            </a:pPr>
            <a:endParaRPr lang="sl-SI" sz="4400" i="1" dirty="0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A9401808-787C-4FB6-B5EA-0BF297A614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0573" t="19285" r="12396" b="17970"/>
          <a:stretch/>
        </p:blipFill>
        <p:spPr>
          <a:xfrm>
            <a:off x="4695369" y="3196771"/>
            <a:ext cx="5987145" cy="220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107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7DE9605-865C-484F-B034-BD2BFA9C4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i="1" dirty="0">
                <a:solidFill>
                  <a:srgbClr val="FF0000"/>
                </a:solidFill>
              </a:rPr>
              <a:t>REŠITVE!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76FDE2F-8757-4BBD-B9EE-84985E9BA67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l-SI" sz="4400" dirty="0">
                <a:highlight>
                  <a:srgbClr val="00FFFF"/>
                </a:highlight>
              </a:rPr>
              <a:t>1 t = 1000 kg</a:t>
            </a:r>
          </a:p>
          <a:p>
            <a:pPr marL="0" indent="0">
              <a:buNone/>
            </a:pPr>
            <a:endParaRPr lang="sl-SI" sz="4400" dirty="0">
              <a:highlight>
                <a:srgbClr val="00FFFF"/>
              </a:highlight>
            </a:endParaRPr>
          </a:p>
          <a:p>
            <a:pPr marL="0" indent="0">
              <a:buNone/>
            </a:pPr>
            <a:r>
              <a:rPr lang="sl-SI" sz="3600" i="1" dirty="0"/>
              <a:t>REŠI:</a:t>
            </a:r>
          </a:p>
          <a:p>
            <a:pPr marL="0" indent="0">
              <a:buNone/>
            </a:pPr>
            <a:r>
              <a:rPr lang="sl-SI" sz="4400" i="1" dirty="0"/>
              <a:t>2 t = </a:t>
            </a:r>
            <a:r>
              <a:rPr lang="sl-SI" sz="4400" i="1" dirty="0">
                <a:solidFill>
                  <a:srgbClr val="FF0000"/>
                </a:solidFill>
              </a:rPr>
              <a:t>2000</a:t>
            </a:r>
            <a:r>
              <a:rPr lang="sl-SI" sz="4400" i="1" dirty="0"/>
              <a:t> kg</a:t>
            </a:r>
          </a:p>
          <a:p>
            <a:pPr marL="0" indent="0">
              <a:buNone/>
            </a:pPr>
            <a:r>
              <a:rPr lang="sl-SI" sz="4400" i="1" dirty="0"/>
              <a:t>5 t =  </a:t>
            </a:r>
            <a:r>
              <a:rPr lang="sl-SI" sz="4400" i="1" dirty="0">
                <a:solidFill>
                  <a:srgbClr val="FF0000"/>
                </a:solidFill>
              </a:rPr>
              <a:t>5000 </a:t>
            </a:r>
            <a:r>
              <a:rPr lang="sl-SI" sz="4400" i="1" dirty="0"/>
              <a:t>kg</a:t>
            </a:r>
          </a:p>
          <a:p>
            <a:pPr marL="0" indent="0">
              <a:buNone/>
            </a:pPr>
            <a:r>
              <a:rPr lang="sl-SI" sz="4400" i="1" dirty="0"/>
              <a:t>7 t = </a:t>
            </a:r>
            <a:r>
              <a:rPr lang="sl-SI" sz="4400" i="1" dirty="0">
                <a:solidFill>
                  <a:srgbClr val="FF0000"/>
                </a:solidFill>
              </a:rPr>
              <a:t>7000</a:t>
            </a:r>
            <a:r>
              <a:rPr lang="sl-SI" sz="4400" i="1" dirty="0"/>
              <a:t> kg</a:t>
            </a:r>
          </a:p>
          <a:p>
            <a:pPr marL="0" indent="0">
              <a:buNone/>
            </a:pPr>
            <a:endParaRPr lang="sl-SI" sz="4400" i="1" dirty="0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A9401808-787C-4FB6-B5EA-0BF297A614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0573" t="19285" r="12396" b="17970"/>
          <a:stretch/>
        </p:blipFill>
        <p:spPr>
          <a:xfrm>
            <a:off x="4695369" y="3196771"/>
            <a:ext cx="5987145" cy="220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971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67EA11-1DAE-4F14-96CD-ABB901462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/>
              <a:t>KAR TI ŠE NE GRE, PONOVI!!!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420B7C4-C6A4-4663-8931-5C862BF40AE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70B386D3-4EAB-4B3E-BE3C-991A5A21B4C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20909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340D5CA-9FAB-4BDF-BFC5-69DE73DB9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PRIPOMOČKI ZA MERJENJE: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C75208C-85A3-47DC-AFD1-B74254BB2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978" y="579967"/>
            <a:ext cx="3755342" cy="267425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393F95C-FD88-4253-948D-0BAA838CB7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77" y="2709812"/>
            <a:ext cx="3379798" cy="306128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C286730-1AF4-4693-9F63-B63B85B3CF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6948" b="-1554"/>
          <a:stretch/>
        </p:blipFill>
        <p:spPr>
          <a:xfrm>
            <a:off x="9510849" y="3561013"/>
            <a:ext cx="2407721" cy="2358524"/>
          </a:xfrm>
          <a:prstGeom prst="rect">
            <a:avLst/>
          </a:prstGeom>
        </p:spPr>
      </p:pic>
      <p:pic>
        <p:nvPicPr>
          <p:cNvPr id="10" name="Označba mesta vsebine 9">
            <a:extLst>
              <a:ext uri="{FF2B5EF4-FFF2-40B4-BE49-F238E27FC236}">
                <a16:creationId xmlns:a16="http://schemas.microsoft.com/office/drawing/2014/main" id="{63F3927C-8CEC-455A-A529-9E76BAB198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5747946" y="3825633"/>
            <a:ext cx="3209112" cy="2674259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FEF9A54C-8A2D-4603-81E8-C27FCF15E7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5575" y="1356720"/>
            <a:ext cx="2518972" cy="3013203"/>
          </a:xfrm>
          <a:prstGeom prst="rect">
            <a:avLst/>
          </a:prstGeom>
        </p:spPr>
      </p:pic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AC940EBB-962C-46E3-BFB0-17A5F23A82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8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F9ACBD6-D1BA-4C42-B09A-AF779E84C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787650"/>
          </a:xfrm>
        </p:spPr>
        <p:txBody>
          <a:bodyPr/>
          <a:lstStyle/>
          <a:p>
            <a:pPr algn="ctr"/>
            <a:r>
              <a:rPr lang="sl-SI" dirty="0"/>
              <a:t>Katere merske enote za maso poznaš?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6B702BE-B5E5-4806-B48B-BCB5EB064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5925" y="3295650"/>
            <a:ext cx="8610600" cy="21669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7200" dirty="0"/>
              <a:t>t         kg         dag       g</a:t>
            </a:r>
          </a:p>
        </p:txBody>
      </p:sp>
      <p:pic>
        <p:nvPicPr>
          <p:cNvPr id="5" name="Posnet zvok">
            <a:hlinkClick r:id="" action="ppaction://media"/>
            <a:extLst>
              <a:ext uri="{FF2B5EF4-FFF2-40B4-BE49-F238E27FC236}">
                <a16:creationId xmlns:a16="http://schemas.microsoft.com/office/drawing/2014/main" id="{85C8D4CC-8CA0-4C20-858E-F0BCBE9D93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5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5797720-DFFB-480C-A3DC-DC38E346B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83075"/>
          </a:xfrm>
        </p:spPr>
        <p:txBody>
          <a:bodyPr>
            <a:normAutofit/>
          </a:bodyPr>
          <a:lstStyle/>
          <a:p>
            <a:pPr algn="ctr"/>
            <a:r>
              <a:rPr lang="sl-SI" sz="9600" dirty="0"/>
              <a:t>kilogram</a:t>
            </a:r>
            <a:br>
              <a:rPr lang="sl-SI" sz="9600" dirty="0"/>
            </a:br>
            <a:br>
              <a:rPr lang="sl-SI" sz="9600" dirty="0"/>
            </a:br>
            <a:r>
              <a:rPr lang="sl-SI" sz="9600" dirty="0"/>
              <a:t>kg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8459EB3-CA23-4456-B571-038D2DA3C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38775"/>
            <a:ext cx="10515600" cy="738188"/>
          </a:xfrm>
        </p:spPr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92377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D68973E-FAE1-4B1C-8731-5308511D0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ODGOVORI NA VPRAŠANJA: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C91CED6-CEDE-42B0-9099-8A3A4B133A8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l-SI" dirty="0"/>
              <a:t>Koliko kg </a:t>
            </a:r>
            <a:r>
              <a:rPr lang="sl-SI" b="1" dirty="0"/>
              <a:t>imaš ti?</a:t>
            </a:r>
          </a:p>
          <a:p>
            <a:r>
              <a:rPr lang="sl-SI" dirty="0"/>
              <a:t>Koliko kg imajo tvoji </a:t>
            </a:r>
            <a:r>
              <a:rPr lang="sl-SI" b="1" dirty="0"/>
              <a:t>starši</a:t>
            </a:r>
            <a:r>
              <a:rPr lang="sl-SI" dirty="0"/>
              <a:t>?</a:t>
            </a:r>
          </a:p>
          <a:p>
            <a:r>
              <a:rPr lang="sl-SI" dirty="0"/>
              <a:t>Koliko približno kg ima </a:t>
            </a:r>
            <a:r>
              <a:rPr lang="sl-SI" b="1" dirty="0"/>
              <a:t>dojenček, ko se rodi</a:t>
            </a:r>
            <a:r>
              <a:rPr lang="sl-SI" dirty="0"/>
              <a:t>?</a:t>
            </a:r>
          </a:p>
          <a:p>
            <a:endParaRPr lang="sl-SI" dirty="0"/>
          </a:p>
          <a:p>
            <a:r>
              <a:rPr lang="sl-SI" dirty="0"/>
              <a:t>Iz </a:t>
            </a:r>
            <a:r>
              <a:rPr lang="sl-SI" sz="3600" dirty="0">
                <a:solidFill>
                  <a:schemeClr val="accent1">
                    <a:lumMod val="75000"/>
                  </a:schemeClr>
                </a:solidFill>
              </a:rPr>
              <a:t>1 kg </a:t>
            </a:r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moke </a:t>
            </a:r>
            <a:r>
              <a:rPr lang="sl-SI" dirty="0"/>
              <a:t>naredimo </a:t>
            </a:r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hlebec</a:t>
            </a:r>
            <a:r>
              <a:rPr lang="sl-SI" dirty="0"/>
              <a:t>.</a:t>
            </a:r>
          </a:p>
        </p:txBody>
      </p:sp>
      <p:pic>
        <p:nvPicPr>
          <p:cNvPr id="1026" name="Picture 2" descr="Pšenična bela moka T 500, Mercator, 1 kg">
            <a:extLst>
              <a:ext uri="{FF2B5EF4-FFF2-40B4-BE49-F238E27FC236}">
                <a16:creationId xmlns:a16="http://schemas.microsoft.com/office/drawing/2014/main" id="{F2E92621-E411-47FA-844F-D6E42D91F93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865" y="1524793"/>
            <a:ext cx="2345155" cy="364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659A71E2-FB5A-4689-AFEE-1324BB5658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2263" y="3859881"/>
            <a:ext cx="3017420" cy="2280608"/>
          </a:xfrm>
          <a:prstGeom prst="rect">
            <a:avLst/>
          </a:prstGeom>
        </p:spPr>
      </p:pic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863DA491-50A0-49BE-A1E1-0FA5B1F0B5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5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105518-CC1C-42AB-A022-8C5502EA3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200" dirty="0"/>
              <a:t>ZAPIS Z DECIMALNIM ŠTEVILOM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A34639F6-CD21-408C-A81F-185570A64B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4706" t="37228" r="29044" b="17293"/>
          <a:stretch/>
        </p:blipFill>
        <p:spPr>
          <a:xfrm>
            <a:off x="544929" y="2296319"/>
            <a:ext cx="7497805" cy="3409950"/>
          </a:xfrm>
          <a:prstGeom prst="rect">
            <a:avLst/>
          </a:prstGeom>
        </p:spPr>
      </p:pic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FB1CB9D2-862F-4C56-BEEA-5786318189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86650" y="1825625"/>
            <a:ext cx="3867150" cy="4351338"/>
          </a:xfrm>
        </p:spPr>
        <p:txBody>
          <a:bodyPr/>
          <a:lstStyle/>
          <a:p>
            <a:r>
              <a:rPr lang="sl-SI" dirty="0"/>
              <a:t>POSKUSI ŠE TI: </a:t>
            </a:r>
          </a:p>
          <a:p>
            <a:pPr marL="0" indent="0">
              <a:buNone/>
            </a:pPr>
            <a:r>
              <a:rPr lang="sl-SI" dirty="0"/>
              <a:t>3 kg in pol = ____kg</a:t>
            </a:r>
          </a:p>
          <a:p>
            <a:pPr marL="0" indent="0">
              <a:buNone/>
            </a:pPr>
            <a:r>
              <a:rPr lang="sl-SI" dirty="0"/>
              <a:t>5 kg in pol = ____kg</a:t>
            </a:r>
          </a:p>
        </p:txBody>
      </p:sp>
    </p:spTree>
    <p:extLst>
      <p:ext uri="{BB962C8B-B14F-4D97-AF65-F5344CB8AC3E}">
        <p14:creationId xmlns:p14="http://schemas.microsoft.com/office/powerpoint/2010/main" val="3097895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105518-CC1C-42AB-A022-8C5502EA3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i="1" dirty="0">
                <a:solidFill>
                  <a:srgbClr val="FF0000"/>
                </a:solidFill>
              </a:rPr>
              <a:t>REŠITVE: 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A34639F6-CD21-408C-A81F-185570A64B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4706" t="37228" r="29044" b="17293"/>
          <a:stretch/>
        </p:blipFill>
        <p:spPr>
          <a:xfrm>
            <a:off x="581025" y="1619250"/>
            <a:ext cx="6883886" cy="3130744"/>
          </a:xfrm>
          <a:prstGeom prst="rect">
            <a:avLst/>
          </a:prstGeom>
        </p:spPr>
      </p:pic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FB1CB9D2-862F-4C56-BEEA-5786318189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86650" y="1825625"/>
            <a:ext cx="3867150" cy="4351338"/>
          </a:xfrm>
        </p:spPr>
        <p:txBody>
          <a:bodyPr/>
          <a:lstStyle/>
          <a:p>
            <a:r>
              <a:rPr lang="sl-SI" dirty="0"/>
              <a:t>POSKUSI ŠE TI: </a:t>
            </a:r>
          </a:p>
          <a:p>
            <a:pPr marL="0" indent="0">
              <a:buNone/>
            </a:pPr>
            <a:r>
              <a:rPr lang="sl-SI" dirty="0"/>
              <a:t>3 kg in pol = </a:t>
            </a:r>
            <a:r>
              <a:rPr lang="sl-SI" dirty="0">
                <a:solidFill>
                  <a:srgbClr val="FF0000"/>
                </a:solidFill>
              </a:rPr>
              <a:t>3,5 kg</a:t>
            </a:r>
          </a:p>
          <a:p>
            <a:pPr marL="0" indent="0">
              <a:buNone/>
            </a:pPr>
            <a:r>
              <a:rPr lang="sl-SI" dirty="0"/>
              <a:t>5 kg in pol = </a:t>
            </a:r>
            <a:r>
              <a:rPr lang="sl-SI" dirty="0">
                <a:solidFill>
                  <a:srgbClr val="FF0000"/>
                </a:solidFill>
              </a:rPr>
              <a:t>5,5 kg</a:t>
            </a:r>
          </a:p>
        </p:txBody>
      </p:sp>
    </p:spTree>
    <p:extLst>
      <p:ext uri="{BB962C8B-B14F-4D97-AF65-F5344CB8AC3E}">
        <p14:creationId xmlns:p14="http://schemas.microsoft.com/office/powerpoint/2010/main" val="1687758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25A02E-168C-4E74-BC02-5AA4D0FCE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45050"/>
          </a:xfrm>
        </p:spPr>
        <p:txBody>
          <a:bodyPr>
            <a:normAutofit/>
          </a:bodyPr>
          <a:lstStyle/>
          <a:p>
            <a:pPr algn="ctr"/>
            <a:r>
              <a:rPr lang="sl-SI" sz="8800" dirty="0"/>
              <a:t>dekagram</a:t>
            </a:r>
            <a:br>
              <a:rPr lang="sl-SI" sz="8800" dirty="0"/>
            </a:br>
            <a:br>
              <a:rPr lang="sl-SI" sz="8800" dirty="0"/>
            </a:br>
            <a:r>
              <a:rPr lang="sl-SI" sz="8800" dirty="0"/>
              <a:t>dag</a:t>
            </a:r>
          </a:p>
        </p:txBody>
      </p:sp>
    </p:spTree>
    <p:extLst>
      <p:ext uri="{BB962C8B-B14F-4D97-AF65-F5344CB8AC3E}">
        <p14:creationId xmlns:p14="http://schemas.microsoft.com/office/powerpoint/2010/main" val="37439290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728</Words>
  <Application>Microsoft Office PowerPoint</Application>
  <PresentationFormat>Širokozaslonsko</PresentationFormat>
  <Paragraphs>167</Paragraphs>
  <Slides>26</Slides>
  <Notes>2</Notes>
  <HiddenSlides>0</HiddenSlides>
  <MMClips>10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Officeova tema</vt:lpstr>
      <vt:lpstr>MERIMO MASO TEHTAMO </vt:lpstr>
      <vt:lpstr>NAŠTEJ PRIPOMOČKE ZA MERJENJE MASE. </vt:lpstr>
      <vt:lpstr>PRIPOMOČKI ZA MERJENJE:</vt:lpstr>
      <vt:lpstr>Katere merske enote za maso poznaš?</vt:lpstr>
      <vt:lpstr>kilogram  kg</vt:lpstr>
      <vt:lpstr>ODGOVORI NA VPRAŠANJA: </vt:lpstr>
      <vt:lpstr>ZAPIS Z DECIMALNIM ŠTEVILOM</vt:lpstr>
      <vt:lpstr>REŠITVE: </vt:lpstr>
      <vt:lpstr>dekagram  dag</vt:lpstr>
      <vt:lpstr>ODGOVORI NA VPRAŠANJA: </vt:lpstr>
      <vt:lpstr>ZAPIS Z DECIMALNIM ŠTEVILOM</vt:lpstr>
      <vt:lpstr>REŠITVE:</vt:lpstr>
      <vt:lpstr>gram  g</vt:lpstr>
      <vt:lpstr>ODGOVORI NA VPRAŠANJA: </vt:lpstr>
      <vt:lpstr>PowerPointova predstavitev</vt:lpstr>
      <vt:lpstr>ZAPIS Z DECIMALNIM ŠTEVILOM</vt:lpstr>
      <vt:lpstr>REŠITVE:</vt:lpstr>
      <vt:lpstr>PREBERI IN REŠI USTNO!</vt:lpstr>
      <vt:lpstr>REŠITVE:</vt:lpstr>
      <vt:lpstr>PREBERI IN REŠI USTNO!</vt:lpstr>
      <vt:lpstr>REŠITVE!</vt:lpstr>
      <vt:lpstr>tona  t</vt:lpstr>
      <vt:lpstr>ODGOVORI NA VPRAŠANJA: </vt:lpstr>
      <vt:lpstr>PREBERI IN REŠI USTNO!</vt:lpstr>
      <vt:lpstr>REŠITVE!</vt:lpstr>
      <vt:lpstr>KAR TI ŠE NE GRE, PONOVI!!!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MERIMO MASO TEHTAMO </dc:title>
  <dc:creator>Monika Mihelič</dc:creator>
  <cp:lastModifiedBy>Monika Mihelič</cp:lastModifiedBy>
  <cp:revision>1</cp:revision>
  <dcterms:created xsi:type="dcterms:W3CDTF">2020-04-10T10:16:37Z</dcterms:created>
  <dcterms:modified xsi:type="dcterms:W3CDTF">2020-04-13T07:06:03Z</dcterms:modified>
</cp:coreProperties>
</file>