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0" r:id="rId6"/>
    <p:sldId id="260" r:id="rId7"/>
    <p:sldId id="261" r:id="rId8"/>
    <p:sldId id="262" r:id="rId9"/>
    <p:sldId id="265" r:id="rId10"/>
    <p:sldId id="266" r:id="rId11"/>
    <p:sldId id="268" r:id="rId12"/>
    <p:sldId id="269" r:id="rId13"/>
    <p:sldId id="270" r:id="rId14"/>
    <p:sldId id="276" r:id="rId15"/>
    <p:sldId id="263" r:id="rId16"/>
    <p:sldId id="264" r:id="rId17"/>
    <p:sldId id="271" r:id="rId18"/>
    <p:sldId id="272" r:id="rId19"/>
    <p:sldId id="277" r:id="rId20"/>
    <p:sldId id="273" r:id="rId21"/>
    <p:sldId id="274" r:id="rId22"/>
    <p:sldId id="275" r:id="rId23"/>
    <p:sldId id="281" r:id="rId24"/>
    <p:sldId id="282" r:id="rId25"/>
    <p:sldId id="278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A67CF-BDB5-4C16-85D6-5F57F8F82C70}" v="28" dt="2020-04-07T06:03:32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73C6CD-67BB-42D3-BD58-10688257D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1497F8C-5307-4517-BA0D-F28037CA6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F76FB02-BDC2-4CC5-8A2B-9A1F6276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8CDF12A-A6C9-48AF-85E5-F998D7FF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DA23700-D287-4B84-9E81-1F8C66D8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495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6EAC85-A08F-475B-B160-E578ACF2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6163E9C-1E1F-41D3-937D-D14913197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947C116-8E23-42A2-99DD-483FB6BA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6B176BD-8BC2-4520-979B-878CDCC2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A2E68F4-5BF8-4D19-B02F-46FB3085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9881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7A26E16-64D1-470E-A4C7-FE273E3B3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25EE8C5-2FEE-4DE2-A11A-93BF14719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D463AEE-77AE-4B4B-B8F9-F3CF0E45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412B62-0111-4CE2-B081-AA5B1BCD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A48D634-8C69-4FBC-8C3D-E309E622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92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3B02DD-FCA9-40DD-B083-8046A68A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2DC01F9-D5E8-4CF8-892B-60FAF227F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96F733B-A52F-427C-9F96-902DA72AB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6352707-2E27-45E7-8701-2BEBD14E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A615D4F-1875-4D82-83B3-61FFE3BF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681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04F7EB-3405-416F-A205-51BBF1F9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3B0F9A7-D6E5-4CBA-99B9-549CFBED0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41B1E5E-7133-4BE2-A92E-AAD5B6D0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21C45B-F998-4DCE-89C8-310A0EE1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8071FE-90D5-4F54-9904-19AB2D26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476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EB1679-FD79-4B72-9CF5-88D670F0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2DD240-7A51-4BEB-B6DE-BA706A0F2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819B48B-8C17-482E-BA93-49BC39771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777DD4D-3DE0-4D2B-8847-C4BE21582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8EA7603-1718-43D4-AB9A-CD1FC31B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79148BB-62EC-4FF6-96B6-B4F24BC9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121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033EE5-E09B-4BAF-A35C-F7565DDB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B02A1B-81B4-442A-8D6C-5C52BA515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AF53062-3607-4301-A11F-DB5D923AD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45EC12F-D9BD-4EAF-B8AA-200BA561F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2B4FDD8-8AE0-4AF6-A7B0-6F011ADA2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25D0660B-36B9-4E1A-9D64-92A1FA4E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E1E498E-61B1-4C29-9AB6-DC410239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C2A9649-ABFD-4EF7-8FBA-D63D611F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825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D318FB-58A6-4458-850F-B1C37779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B53DBA3-FEBE-4F20-9981-35801C43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FC67EA3-83E5-4BAD-A9AC-77D29EF5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B1F0A49-C603-45EA-AF34-D72BFAE0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86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0D510A3-DD9F-471A-B766-1246435C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1CD3317-8673-4206-B5A4-04E48573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2F9FC0F-66EA-4606-98B5-EE8DD7C2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830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FFB55-8A0E-4A80-9BC5-385C2A44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55DDBF-49BC-46C5-92CC-07BE17828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2D65181-DF11-4CAD-8AFE-063305F54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C625F24-76BD-4D3C-A4F9-9DAB2FF5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FD66915-EE5D-4441-950D-D32CD242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7C6C074-F736-4F8B-B20A-02330E2A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16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4D6630-6C1F-4476-8517-780A894F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4CAC2C6-7C10-4A54-B12A-96CFA2909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D3CD0B5-1A7F-42AA-B5E0-7AAE40405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923BD7F-5C26-4C19-8880-0E6B4A95A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B88C5DA-6331-4486-8E90-91502C85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F8E8F56-3550-4AE5-80D4-242DFF04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837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8D645728-1B92-4EBA-ADE6-3DB9319F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55D7895-1271-4F0F-AA2E-5C7202BB1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BD83137-31EE-4B18-BB20-461BDED8C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B3E53-2BA7-4F02-A5F4-F9080C920D2E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5C535EB-AB9E-4666-830C-CFFD18158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81F219B-B85F-467A-8F49-8D259164C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55402-2499-483E-BEF3-540C74FE94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109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08B892-B56D-45D8-9403-5F2F4271C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800" dirty="0">
                <a:solidFill>
                  <a:srgbClr val="002060"/>
                </a:solidFill>
              </a:rPr>
              <a:t>MERIMO ČAS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0D362F-6A1F-427C-B060-1B32C4BAD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7779"/>
            <a:ext cx="9144000" cy="1247857"/>
          </a:xfrm>
        </p:spPr>
        <p:txBody>
          <a:bodyPr/>
          <a:lstStyle/>
          <a:p>
            <a:r>
              <a:rPr lang="sl-SI" dirty="0"/>
              <a:t>PRIPRAVILA: MONIKA MIHELIČ</a:t>
            </a:r>
          </a:p>
          <a:p>
            <a:r>
              <a:rPr lang="sl-SI" dirty="0"/>
              <a:t>ŠOLSKO LETO: 2019/20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6CE55413-55EB-445A-89E1-36E0A4D4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74670549-C040-4D67-8C8E-D1F3D2D5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KOLIKO JE URA?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A924524B-3DF0-4119-9A78-56C63CB0C8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882" t="8486" r="25774" b="15559"/>
          <a:stretch/>
        </p:blipFill>
        <p:spPr>
          <a:xfrm>
            <a:off x="2438400" y="1921613"/>
            <a:ext cx="3128211" cy="3083523"/>
          </a:xfrm>
          <a:prstGeom prst="rect">
            <a:avLst/>
          </a:prstGeom>
        </p:spPr>
      </p:pic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77085173-F5EA-439F-B98C-7E781038E1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038" t="8486" r="25619" b="15559"/>
          <a:stretch/>
        </p:blipFill>
        <p:spPr>
          <a:xfrm>
            <a:off x="6320589" y="1887238"/>
            <a:ext cx="3128211" cy="30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8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74670549-C040-4D67-8C8E-D1F3D2D5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/>
              <a:t> REŠITEV: KOLIKO JE URA?</a:t>
            </a:r>
          </a:p>
        </p:txBody>
      </p:sp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id="{326C5DA2-5626-4F40-AF61-B3894E289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8326" y="4942934"/>
            <a:ext cx="3320716" cy="823912"/>
          </a:xfrm>
        </p:spPr>
        <p:txBody>
          <a:bodyPr/>
          <a:lstStyle/>
          <a:p>
            <a:r>
              <a:rPr lang="sl-SI" dirty="0"/>
              <a:t>       4:00    ali     16:00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A924524B-3DF0-4119-9A78-56C63CB0C8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0839" t="8393" r="26006" b="14887"/>
          <a:stretch/>
        </p:blipFill>
        <p:spPr>
          <a:xfrm>
            <a:off x="1648326" y="1421231"/>
            <a:ext cx="3224463" cy="3224463"/>
          </a:xfrm>
          <a:prstGeom prst="rect">
            <a:avLst/>
          </a:prstGeom>
        </p:spPr>
      </p:pic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61E44A5-2F61-40FD-93DF-0999ADB3E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2884" y="5005388"/>
            <a:ext cx="3224463" cy="823912"/>
          </a:xfrm>
        </p:spPr>
        <p:txBody>
          <a:bodyPr/>
          <a:lstStyle/>
          <a:p>
            <a:r>
              <a:rPr lang="sl-SI" dirty="0"/>
              <a:t>6:00     ali      18:00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77085173-F5EA-439F-B98C-7E781038E1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l="30873" t="8597" r="26183" b="15059"/>
          <a:stretch/>
        </p:blipFill>
        <p:spPr>
          <a:xfrm>
            <a:off x="6096000" y="1486277"/>
            <a:ext cx="3224463" cy="3224463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0973238A-523E-4759-B67F-4E5F29656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78EC06-4127-41D9-A0B3-2FBE7ABF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/>
              <a:t>MALI, URNI KAZALEC </a:t>
            </a:r>
            <a:r>
              <a:rPr lang="sl-SI" sz="3600" b="1" dirty="0"/>
              <a:t>2 X DNEVNO KAŽE ISTO ŠTEVILO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B8CDA9D-E157-4E7F-B04B-A23BA1A6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4214312"/>
          </a:xfrm>
        </p:spPr>
        <p:txBody>
          <a:bodyPr/>
          <a:lstStyle/>
          <a:p>
            <a:r>
              <a:rPr lang="sl-SI" dirty="0"/>
              <a:t>                Ura je 2:00 (ponoči)</a:t>
            </a:r>
          </a:p>
        </p:txBody>
      </p:sp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9F4D47C7-49CE-4597-9A62-3997241719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1786" t="5648" r="25582" b="13016"/>
          <a:stretch/>
        </p:blipFill>
        <p:spPr>
          <a:xfrm>
            <a:off x="1948998" y="1612231"/>
            <a:ext cx="3669749" cy="3938278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2AC49C1-433B-4F44-9A9E-DAD898A36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4214312"/>
          </a:xfrm>
        </p:spPr>
        <p:txBody>
          <a:bodyPr/>
          <a:lstStyle/>
          <a:p>
            <a:r>
              <a:rPr lang="sl-SI" dirty="0"/>
              <a:t>        Ura je 14:00 (popoldan)</a:t>
            </a:r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99938217-DE4B-4E7B-A8D3-29FAC6357C2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31077" t="5159" r="25756" b="12839"/>
          <a:stretch/>
        </p:blipFill>
        <p:spPr>
          <a:xfrm>
            <a:off x="6626300" y="1681162"/>
            <a:ext cx="3616702" cy="3864753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2B94559F-2509-42F2-A126-2136EABE4B72}"/>
              </a:ext>
            </a:extLst>
          </p:cNvPr>
          <p:cNvSpPr/>
          <p:nvPr/>
        </p:nvSpPr>
        <p:spPr>
          <a:xfrm>
            <a:off x="9091049" y="1901951"/>
            <a:ext cx="540631" cy="354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57C333EC-E7D6-4BFC-9B70-CD4C948B3D43}"/>
              </a:ext>
            </a:extLst>
          </p:cNvPr>
          <p:cNvSpPr/>
          <p:nvPr/>
        </p:nvSpPr>
        <p:spPr>
          <a:xfrm>
            <a:off x="9741408" y="2462784"/>
            <a:ext cx="501594" cy="377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C00000"/>
                </a:solidFill>
              </a:rPr>
              <a:t>14</a:t>
            </a:r>
          </a:p>
        </p:txBody>
      </p:sp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id="{593D1A92-7E2F-4363-9255-FB1FFF5ED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1D760C-8F36-43A0-9BB4-E5B82A4B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POSKUSI SAM …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73F6981-2D6F-4059-9E17-28ECF608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932" y="4764881"/>
            <a:ext cx="5157787" cy="823912"/>
          </a:xfrm>
        </p:spPr>
        <p:txBody>
          <a:bodyPr>
            <a:normAutofit/>
          </a:bodyPr>
          <a:lstStyle/>
          <a:p>
            <a:r>
              <a:rPr lang="sl-SI" dirty="0"/>
              <a:t>URA JE _________ ALI __________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0BBB38AB-971B-4CC6-877A-1FC1D2550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987" t="7593" r="26017" b="14659"/>
          <a:stretch/>
        </p:blipFill>
        <p:spPr>
          <a:xfrm>
            <a:off x="1675224" y="1681162"/>
            <a:ext cx="3249657" cy="3305365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242DB71-3D73-4447-8FC8-4C0A186F3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934866"/>
            <a:ext cx="5183188" cy="1112365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dirty="0"/>
              <a:t>URA JE _________ ALI __________</a:t>
            </a:r>
          </a:p>
          <a:p>
            <a:endParaRPr lang="sl-SI" dirty="0"/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11EBD6D4-8B51-4A00-BEA4-3AB3B9D258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0991" t="8360" r="25729" b="15533"/>
          <a:stretch/>
        </p:blipFill>
        <p:spPr>
          <a:xfrm>
            <a:off x="6387718" y="1681161"/>
            <a:ext cx="3426841" cy="33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5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1D760C-8F36-43A0-9BB4-E5B82A4B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REŠITEV …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73F6981-2D6F-4059-9E17-28ECF608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932" y="4764881"/>
            <a:ext cx="5157787" cy="823912"/>
          </a:xfrm>
        </p:spPr>
        <p:txBody>
          <a:bodyPr>
            <a:normAutofit/>
          </a:bodyPr>
          <a:lstStyle/>
          <a:p>
            <a:r>
              <a:rPr lang="sl-SI" dirty="0"/>
              <a:t>URA JE   9:00     ALI     21:00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0BBB38AB-971B-4CC6-877A-1FC1D2550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987" t="7593" r="26017" b="14659"/>
          <a:stretch/>
        </p:blipFill>
        <p:spPr>
          <a:xfrm>
            <a:off x="1675224" y="1681162"/>
            <a:ext cx="3249657" cy="3305365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242DB71-3D73-4447-8FC8-4C0A186F3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934866"/>
            <a:ext cx="5183188" cy="1112365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dirty="0"/>
              <a:t>URA JE    7:00    ALI     19:00</a:t>
            </a:r>
          </a:p>
          <a:p>
            <a:endParaRPr lang="sl-SI" dirty="0"/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11EBD6D4-8B51-4A00-BEA4-3AB3B9D258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0991" t="8360" r="25729" b="15533"/>
          <a:stretch/>
        </p:blipFill>
        <p:spPr>
          <a:xfrm>
            <a:off x="6387718" y="1681161"/>
            <a:ext cx="3426841" cy="33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48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3F76AB-13B5-485F-BE30-2A24B314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        1 URA = 60 MIN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8AD6A7AC-59AA-4886-82EC-B3E49B47C3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0728" t="8486" r="25619" b="15146"/>
          <a:stretch/>
        </p:blipFill>
        <p:spPr>
          <a:xfrm>
            <a:off x="1037722" y="1534216"/>
            <a:ext cx="4860758" cy="4783194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3F3E5134-AA3F-4C50-96A5-0CF3CB693B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/>
              <a:t>VELIK KAZALEC </a:t>
            </a:r>
            <a:r>
              <a:rPr lang="sl-SI" dirty="0"/>
              <a:t>KAŽE MINUTE</a:t>
            </a:r>
          </a:p>
          <a:p>
            <a:endParaRPr lang="sl-SI" dirty="0"/>
          </a:p>
          <a:p>
            <a:r>
              <a:rPr lang="sl-SI" dirty="0"/>
              <a:t>VEDNO SE NJEGOVA POT ZAČNE </a:t>
            </a:r>
            <a:r>
              <a:rPr lang="sl-SI" b="1" dirty="0"/>
              <a:t>ŠTETI  OD 12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MINUTE NAM KAŽEJO NAJMANJŠE ČRTICE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ČE JIH PREŠTEJEMO OD ŠTEVILA 12 DO 12, VIDIMO, DA JIH JE 60</a:t>
            </a:r>
          </a:p>
        </p:txBody>
      </p:sp>
      <p:sp>
        <p:nvSpPr>
          <p:cNvPr id="10" name="Puščica: dol 9">
            <a:extLst>
              <a:ext uri="{FF2B5EF4-FFF2-40B4-BE49-F238E27FC236}">
                <a16:creationId xmlns:a16="http://schemas.microsoft.com/office/drawing/2014/main" id="{D30EB10C-A72D-47EB-B59D-ED6B61481F37}"/>
              </a:ext>
            </a:extLst>
          </p:cNvPr>
          <p:cNvSpPr/>
          <p:nvPr/>
        </p:nvSpPr>
        <p:spPr>
          <a:xfrm>
            <a:off x="3278604" y="468401"/>
            <a:ext cx="378995" cy="1222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02B1C7E9-E0F0-48F3-81C7-2D154E496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0853" y="46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097D62-2CA5-4918-99ED-BD030A4E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DOLOČI, ŠTEJ  MINUTE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EB14F77-7625-43D4-84CD-29E37BACB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45014" r="2037" b="44627"/>
          <a:stretch/>
        </p:blipFill>
        <p:spPr>
          <a:xfrm>
            <a:off x="1369674" y="1916062"/>
            <a:ext cx="4106779" cy="4224863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7E3EAF5-0156-4BB4-B076-494BD7E7EB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ŠTEJEMO MINUTE</a:t>
            </a:r>
          </a:p>
          <a:p>
            <a:endParaRPr lang="sl-SI" dirty="0"/>
          </a:p>
          <a:p>
            <a:r>
              <a:rPr lang="sl-SI" dirty="0"/>
              <a:t>GLEDAMO </a:t>
            </a:r>
            <a:r>
              <a:rPr lang="sl-SI" b="1" dirty="0"/>
              <a:t>VELIK, DOLG KAZALEC (DEBELEJŠI)</a:t>
            </a:r>
          </a:p>
        </p:txBody>
      </p: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808A7DBA-31ED-414D-9F0F-289389B018A9}"/>
              </a:ext>
            </a:extLst>
          </p:cNvPr>
          <p:cNvCxnSpPr>
            <a:cxnSpLocks/>
          </p:cNvCxnSpPr>
          <p:nvPr/>
        </p:nvCxnSpPr>
        <p:spPr>
          <a:xfrm flipH="1">
            <a:off x="2132959" y="1395055"/>
            <a:ext cx="146945" cy="861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55C13B62-56ED-4995-B6FA-F0FB91D36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933" y="1471428"/>
            <a:ext cx="435147" cy="88926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D7A0319-91D8-4A63-8B6A-F737BA511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123" y="1690687"/>
            <a:ext cx="435147" cy="78432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4240230-33DA-4621-A340-F3D550E7A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21005">
            <a:off x="3193555" y="1706109"/>
            <a:ext cx="243861" cy="94496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11BA93E-F20B-4F43-B925-7C2665B13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7022">
            <a:off x="3591981" y="1888215"/>
            <a:ext cx="243861" cy="944962"/>
          </a:xfrm>
          <a:prstGeom prst="rect">
            <a:avLst/>
          </a:prstGeom>
        </p:spPr>
      </p:pic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68CE6DCF-52B4-4233-969C-A3FBC5EAB984}"/>
              </a:ext>
            </a:extLst>
          </p:cNvPr>
          <p:cNvSpPr/>
          <p:nvPr/>
        </p:nvSpPr>
        <p:spPr>
          <a:xfrm>
            <a:off x="3816017" y="1201971"/>
            <a:ext cx="893710" cy="8892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accent6">
                    <a:lumMod val="75000"/>
                  </a:schemeClr>
                </a:solidFill>
              </a:rPr>
              <a:t>5min</a:t>
            </a:r>
          </a:p>
        </p:txBody>
      </p:sp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585C345E-32F4-4AA0-A5A7-815CE4CCEB95}"/>
              </a:ext>
            </a:extLst>
          </p:cNvPr>
          <p:cNvSpPr/>
          <p:nvPr/>
        </p:nvSpPr>
        <p:spPr>
          <a:xfrm>
            <a:off x="4569286" y="3270897"/>
            <a:ext cx="1078977" cy="8892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accent6">
                    <a:lumMod val="75000"/>
                  </a:schemeClr>
                </a:solidFill>
              </a:rPr>
              <a:t>10 min</a:t>
            </a:r>
          </a:p>
        </p:txBody>
      </p:sp>
      <p:sp>
        <p:nvSpPr>
          <p:cNvPr id="16" name="Pravokotnik: zaokroženi vogali 15">
            <a:extLst>
              <a:ext uri="{FF2B5EF4-FFF2-40B4-BE49-F238E27FC236}">
                <a16:creationId xmlns:a16="http://schemas.microsoft.com/office/drawing/2014/main" id="{1D5E9D46-1C77-4D49-AC24-B08D9A2E1281}"/>
              </a:ext>
            </a:extLst>
          </p:cNvPr>
          <p:cNvSpPr/>
          <p:nvPr/>
        </p:nvSpPr>
        <p:spPr>
          <a:xfrm>
            <a:off x="5106530" y="5251657"/>
            <a:ext cx="1078976" cy="8892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accent6">
                    <a:lumMod val="75000"/>
                  </a:schemeClr>
                </a:solidFill>
              </a:rPr>
              <a:t>15</a:t>
            </a:r>
          </a:p>
          <a:p>
            <a:pPr algn="ctr"/>
            <a:r>
              <a:rPr lang="sl-SI" sz="2000" dirty="0">
                <a:solidFill>
                  <a:schemeClr val="accent6">
                    <a:lumMod val="75000"/>
                  </a:schemeClr>
                </a:solidFill>
              </a:rPr>
              <a:t>min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E990F66E-98C0-45A7-8369-64F983DC4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2253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06CFF9-2A93-41BE-A34C-118E33EE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DOLOČAMO POLOVIČNE URE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163C3E4-2B3E-495E-99AF-26A2985BB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3040" y="1596279"/>
            <a:ext cx="5157787" cy="1325563"/>
          </a:xfrm>
        </p:spPr>
        <p:txBody>
          <a:bodyPr>
            <a:normAutofit fontScale="85000" lnSpcReduction="20000"/>
          </a:bodyPr>
          <a:lstStyle/>
          <a:p>
            <a:r>
              <a:rPr lang="sl-SI" u="sng" dirty="0"/>
              <a:t>MALI KAZALEC</a:t>
            </a:r>
          </a:p>
          <a:p>
            <a:r>
              <a:rPr lang="sl-SI" dirty="0"/>
              <a:t>MIMO KATEREGA ŠTEVILA JE ŠEL MALI KAZALEC?   </a:t>
            </a:r>
            <a:r>
              <a:rPr lang="sl-SI" dirty="0">
                <a:highlight>
                  <a:srgbClr val="FFFF00"/>
                </a:highlight>
              </a:rPr>
              <a:t>mimo 9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2073BD5B-DA63-4BA2-9EDC-DF0500CFBE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1231" t="7735" r="24330" b="14101"/>
          <a:stretch/>
        </p:blipFill>
        <p:spPr>
          <a:xfrm>
            <a:off x="836613" y="1681543"/>
            <a:ext cx="3967036" cy="3924835"/>
          </a:xfrm>
          <a:prstGeom prst="rect">
            <a:avLst/>
          </a:prstGeom>
        </p:spPr>
      </p:pic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563D5463-F1FA-42F4-B223-E60CF75B5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63040" y="3919726"/>
            <a:ext cx="5183188" cy="1591058"/>
          </a:xfrm>
        </p:spPr>
        <p:txBody>
          <a:bodyPr>
            <a:normAutofit fontScale="85000" lnSpcReduction="20000"/>
          </a:bodyPr>
          <a:lstStyle/>
          <a:p>
            <a:r>
              <a:rPr lang="sl-SI" u="sng" dirty="0"/>
              <a:t>VELIK KAZALEC</a:t>
            </a:r>
          </a:p>
          <a:p>
            <a:r>
              <a:rPr lang="sl-SI" dirty="0"/>
              <a:t>KOLIKO „ČRTIC“ JE PREHODIL OD 12 NAPREJ?      </a:t>
            </a:r>
            <a:r>
              <a:rPr lang="sl-SI" dirty="0">
                <a:highlight>
                  <a:srgbClr val="FFFF00"/>
                </a:highlight>
              </a:rPr>
              <a:t>30</a:t>
            </a:r>
          </a:p>
          <a:p>
            <a:endParaRPr lang="sl-SI" dirty="0"/>
          </a:p>
          <a:p>
            <a:r>
              <a:rPr lang="sl-SI" dirty="0"/>
              <a:t>URA</a:t>
            </a:r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B25C8C5C-BBDD-4724-BA18-164B97461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09288" y="5766815"/>
            <a:ext cx="5183188" cy="571081"/>
          </a:xfrm>
        </p:spPr>
        <p:txBody>
          <a:bodyPr>
            <a:normAutofit/>
          </a:bodyPr>
          <a:lstStyle/>
          <a:p>
            <a:r>
              <a:rPr lang="sl-SI" dirty="0"/>
              <a:t>URA JE    9:30   ali     21:30</a:t>
            </a:r>
          </a:p>
        </p:txBody>
      </p:sp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FB30FFE4-D8AE-4E85-9354-F8E48CD76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027" y="904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D6C030-A453-4DA6-871C-43F46F32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75628"/>
            <a:ext cx="10515600" cy="1325563"/>
          </a:xfrm>
        </p:spPr>
        <p:txBody>
          <a:bodyPr/>
          <a:lstStyle/>
          <a:p>
            <a:r>
              <a:rPr lang="sl-SI" dirty="0"/>
              <a:t>POSKUSI ŠE TI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7E6F45C-869E-4955-A917-DD4F96749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2909" y="5241227"/>
            <a:ext cx="5157787" cy="823912"/>
          </a:xfrm>
        </p:spPr>
        <p:txBody>
          <a:bodyPr/>
          <a:lstStyle/>
          <a:p>
            <a:r>
              <a:rPr lang="sl-SI" dirty="0"/>
              <a:t>URA JE __________ALI ____________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74F8E0EF-D951-4506-8E53-B4FA8EA5C7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521" t="7314" r="25275" b="16203"/>
          <a:stretch/>
        </p:blipFill>
        <p:spPr>
          <a:xfrm>
            <a:off x="1536192" y="1815222"/>
            <a:ext cx="3486912" cy="3393679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24EE40-CDA4-491C-ABDE-863EE314D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696" y="5646706"/>
            <a:ext cx="5183188" cy="834771"/>
          </a:xfrm>
        </p:spPr>
        <p:txBody>
          <a:bodyPr/>
          <a:lstStyle/>
          <a:p>
            <a:r>
              <a:rPr lang="sl-SI" dirty="0"/>
              <a:t>URA JE __________ALI ____________</a:t>
            </a:r>
          </a:p>
          <a:p>
            <a:endParaRPr lang="sl-SI" dirty="0"/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32AA6F02-A9E9-45F0-8F98-D4C6E839E6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1696" t="7523" r="24317" b="16369"/>
          <a:stretch/>
        </p:blipFill>
        <p:spPr>
          <a:xfrm>
            <a:off x="6499861" y="1649098"/>
            <a:ext cx="3657600" cy="3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D6C030-A453-4DA6-871C-43F46F32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75628"/>
            <a:ext cx="10515600" cy="1325563"/>
          </a:xfrm>
        </p:spPr>
        <p:txBody>
          <a:bodyPr/>
          <a:lstStyle/>
          <a:p>
            <a:r>
              <a:rPr lang="sl-SI" dirty="0"/>
              <a:t>REŠITEV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7E6F45C-869E-4955-A917-DD4F96749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2909" y="5241227"/>
            <a:ext cx="5157787" cy="823912"/>
          </a:xfrm>
        </p:spPr>
        <p:txBody>
          <a:bodyPr/>
          <a:lstStyle/>
          <a:p>
            <a:r>
              <a:rPr lang="sl-SI" dirty="0"/>
              <a:t>URA JE   4:30   ALI   16.30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74F8E0EF-D951-4506-8E53-B4FA8EA5C7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521" t="7314" r="25275" b="16203"/>
          <a:stretch/>
        </p:blipFill>
        <p:spPr>
          <a:xfrm>
            <a:off x="1536192" y="1815222"/>
            <a:ext cx="3486912" cy="3393679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24EE40-CDA4-491C-ABDE-863EE314D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9861" y="5241227"/>
            <a:ext cx="5183188" cy="834771"/>
          </a:xfrm>
        </p:spPr>
        <p:txBody>
          <a:bodyPr/>
          <a:lstStyle/>
          <a:p>
            <a:r>
              <a:rPr lang="sl-SI" dirty="0"/>
              <a:t>URA JE  8:30   ALI   20:30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32AA6F02-A9E9-45F0-8F98-D4C6E839E6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1696" t="7523" r="24317" b="16369"/>
          <a:stretch/>
        </p:blipFill>
        <p:spPr>
          <a:xfrm>
            <a:off x="6499861" y="1649098"/>
            <a:ext cx="3657600" cy="3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F291E5-3323-4A1E-B119-04A3AE0CA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000" dirty="0">
                <a:solidFill>
                  <a:srgbClr val="FF0000"/>
                </a:solidFill>
              </a:rPr>
              <a:t>1 LETO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9DE0F219-D6A3-41A0-981E-F5D67CEA5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7132" y="987426"/>
            <a:ext cx="5748255" cy="2874712"/>
          </a:xfrm>
        </p:spPr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16D8CE5-BD81-42D1-B846-F82BECDC5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925053"/>
            <a:ext cx="5139906" cy="4475747"/>
          </a:xfrm>
        </p:spPr>
        <p:txBody>
          <a:bodyPr>
            <a:normAutofit fontScale="85000" lnSpcReduction="20000"/>
          </a:bodyPr>
          <a:lstStyle/>
          <a:p>
            <a:r>
              <a:rPr lang="sl-SI" sz="3600" b="1" dirty="0"/>
              <a:t>365 DNI</a:t>
            </a:r>
          </a:p>
          <a:p>
            <a:endParaRPr lang="sl-SI" sz="3600" dirty="0"/>
          </a:p>
          <a:p>
            <a:pPr>
              <a:lnSpc>
                <a:spcPct val="160000"/>
              </a:lnSpc>
            </a:pPr>
            <a:r>
              <a:rPr lang="sl-SI" sz="3600" b="1" dirty="0"/>
              <a:t>366 DNI</a:t>
            </a:r>
            <a:r>
              <a:rPr lang="sl-SI" sz="3600" dirty="0"/>
              <a:t>, </a:t>
            </a:r>
            <a:r>
              <a:rPr lang="sl-SI" sz="2800" dirty="0"/>
              <a:t>KO JE PRESTOPNO-</a:t>
            </a:r>
          </a:p>
          <a:p>
            <a:pPr>
              <a:lnSpc>
                <a:spcPct val="160000"/>
              </a:lnSpc>
            </a:pPr>
            <a:r>
              <a:rPr lang="sl-SI" sz="2800" dirty="0"/>
              <a:t>TO POMENI, DA IMA TO LETO MESEC FEBRUAR 29 DNI NAMESTO 28</a:t>
            </a:r>
          </a:p>
          <a:p>
            <a:pPr lvl="2">
              <a:lnSpc>
                <a:spcPct val="160000"/>
              </a:lnSpc>
            </a:pPr>
            <a:r>
              <a:rPr lang="sl-SI" sz="2800" dirty="0"/>
              <a:t>LETOS JE PRESTOPNO LETO</a:t>
            </a:r>
          </a:p>
          <a:p>
            <a:pPr lvl="2">
              <a:lnSpc>
                <a:spcPct val="160000"/>
              </a:lnSpc>
            </a:pPr>
            <a:r>
              <a:rPr lang="sl-SI" sz="2800" dirty="0"/>
              <a:t>PRESTOPNO LETO JE VSAKE 4 LETA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AF7101E1-EFFA-46F7-AF39-EE3265C39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3207" y="457200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A2AABC7-CCD9-41CD-9B33-3BEE574A7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32" y="709363"/>
            <a:ext cx="56007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B15B3E-5E8C-4E12-B645-35DE80AC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DOLOČAMO URO - PONOVITEV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A2E9E6F-61CF-4BBD-B097-19004F8FB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1328" y="1663471"/>
            <a:ext cx="5157787" cy="823912"/>
          </a:xfrm>
        </p:spPr>
        <p:txBody>
          <a:bodyPr/>
          <a:lstStyle/>
          <a:p>
            <a:r>
              <a:rPr lang="sl-SI" dirty="0"/>
              <a:t>MALI KAZALEC: šel mimo </a:t>
            </a:r>
            <a:r>
              <a:rPr lang="sl-SI" dirty="0">
                <a:highlight>
                  <a:srgbClr val="FFFF00"/>
                </a:highlight>
              </a:rPr>
              <a:t>5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F427F8E9-04AB-4C4D-BE5F-7864026BC4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9891" t="5747" r="26142" b="16091"/>
          <a:stretch/>
        </p:blipFill>
        <p:spPr>
          <a:xfrm>
            <a:off x="836612" y="1482851"/>
            <a:ext cx="3892296" cy="3892298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E6E331F-1F33-442A-9988-CE5375F8F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91328" y="2989034"/>
            <a:ext cx="5183188" cy="823912"/>
          </a:xfrm>
        </p:spPr>
        <p:txBody>
          <a:bodyPr/>
          <a:lstStyle/>
          <a:p>
            <a:r>
              <a:rPr lang="sl-SI" dirty="0"/>
              <a:t>VELIKI KAZALEC: štejemo „črtice“ od 12 naprej, torej </a:t>
            </a:r>
            <a:r>
              <a:rPr lang="sl-SI" dirty="0">
                <a:highlight>
                  <a:srgbClr val="FFFF00"/>
                </a:highlight>
              </a:rPr>
              <a:t>45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08E3C81-367B-4AA5-9DEA-BE349F4B6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65927" y="4324737"/>
            <a:ext cx="5183188" cy="786555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5:45       ali        17:45</a:t>
            </a:r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F0CC3455-0AD5-42BF-801B-98AD89D55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9515" y="797976"/>
            <a:ext cx="609600" cy="609600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1CB97EF-03E5-40B4-9EAE-52A58225855F}"/>
              </a:ext>
            </a:extLst>
          </p:cNvPr>
          <p:cNvSpPr/>
          <p:nvPr/>
        </p:nvSpPr>
        <p:spPr>
          <a:xfrm>
            <a:off x="3279648" y="4474464"/>
            <a:ext cx="499872" cy="4754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uščica: dol 9">
            <a:extLst>
              <a:ext uri="{FF2B5EF4-FFF2-40B4-BE49-F238E27FC236}">
                <a16:creationId xmlns:a16="http://schemas.microsoft.com/office/drawing/2014/main" id="{CE18F4FB-62DE-493E-B27A-8EED0E448FEF}"/>
              </a:ext>
            </a:extLst>
          </p:cNvPr>
          <p:cNvSpPr/>
          <p:nvPr/>
        </p:nvSpPr>
        <p:spPr>
          <a:xfrm flipH="1">
            <a:off x="2665411" y="1178624"/>
            <a:ext cx="234697" cy="512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21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C7D0F9-3BE0-4600-83FA-17CDC2B4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ZDAJ SI TI NA VRSTI …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1437476-B1E0-4457-B20D-0EB7DB009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972" y="5172837"/>
            <a:ext cx="5157787" cy="82391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097EC48A-36FB-4C12-A9CA-0B91224745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758" t="7315" r="25748" b="14522"/>
          <a:stretch/>
        </p:blipFill>
        <p:spPr>
          <a:xfrm>
            <a:off x="1891188" y="1690688"/>
            <a:ext cx="3473291" cy="3511044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155991F-16CE-44B3-BE32-6A7D621AF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768" y="5167599"/>
            <a:ext cx="5183188" cy="82391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5298E5DE-2BEC-4013-81A3-D62D22D995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0991" t="7524" r="25729" b="14696"/>
          <a:stretch/>
        </p:blipFill>
        <p:spPr>
          <a:xfrm>
            <a:off x="6717792" y="1690687"/>
            <a:ext cx="3473290" cy="35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14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C7D0F9-3BE0-4600-83FA-17CDC2B4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ALI SI REŠIL PRAV?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1437476-B1E0-4457-B20D-0EB7DB009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972" y="5172837"/>
            <a:ext cx="5157787" cy="823912"/>
          </a:xfrm>
        </p:spPr>
        <p:txBody>
          <a:bodyPr/>
          <a:lstStyle/>
          <a:p>
            <a:r>
              <a:rPr lang="sl-SI" dirty="0"/>
              <a:t>                    6:25   ali     18.25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097EC48A-36FB-4C12-A9CA-0B91224745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758" t="7315" r="25748" b="14522"/>
          <a:stretch/>
        </p:blipFill>
        <p:spPr>
          <a:xfrm>
            <a:off x="1891188" y="1690688"/>
            <a:ext cx="3473291" cy="3511044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155991F-16CE-44B3-BE32-6A7D621AF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768" y="5167599"/>
            <a:ext cx="5183188" cy="823912"/>
          </a:xfrm>
        </p:spPr>
        <p:txBody>
          <a:bodyPr/>
          <a:lstStyle/>
          <a:p>
            <a:r>
              <a:rPr lang="sl-SI" dirty="0"/>
              <a:t>              4:50   ali     16.50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5298E5DE-2BEC-4013-81A3-D62D22D995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0991" t="7524" r="25729" b="14696"/>
          <a:stretch/>
        </p:blipFill>
        <p:spPr>
          <a:xfrm>
            <a:off x="6717792" y="1690687"/>
            <a:ext cx="3473290" cy="35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14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0F4EB3A1-FFF9-4149-B4C9-9729E345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8084" cy="5783012"/>
          </a:xfrm>
        </p:spPr>
        <p:txBody>
          <a:bodyPr/>
          <a:lstStyle/>
          <a:p>
            <a:r>
              <a:rPr lang="sl-SI" dirty="0"/>
              <a:t>SEKUNDNI KAZALEC</a:t>
            </a:r>
            <a:br>
              <a:rPr lang="sl-SI" dirty="0"/>
            </a:br>
            <a:br>
              <a:rPr lang="sl-SI" dirty="0"/>
            </a:br>
            <a:r>
              <a:rPr lang="sl-SI" sz="2400" dirty="0"/>
              <a:t>NJEGOVA POT JE ENAKA KOT POT MINUTNEGA KAZALCA (OD 12 DO 12)</a:t>
            </a:r>
            <a:br>
              <a:rPr lang="sl-SI" sz="2400" dirty="0"/>
            </a:br>
            <a:br>
              <a:rPr lang="sl-SI" sz="2400" dirty="0"/>
            </a:br>
            <a:r>
              <a:rPr lang="sl-SI" sz="2400" dirty="0"/>
              <a:t>NAREDI 60 KORAKOV</a:t>
            </a:r>
            <a:br>
              <a:rPr lang="sl-SI" sz="2400" dirty="0"/>
            </a:br>
            <a:br>
              <a:rPr lang="sl-SI" sz="2400" dirty="0"/>
            </a:br>
            <a:r>
              <a:rPr lang="sl-SI" sz="2400" dirty="0"/>
              <a:t>JE HITREJŠI</a:t>
            </a:r>
            <a:br>
              <a:rPr lang="sl-SI" sz="2400" dirty="0"/>
            </a:br>
            <a:br>
              <a:rPr lang="sl-SI" sz="2400" dirty="0"/>
            </a:br>
            <a:endParaRPr lang="sl-SI" dirty="0"/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0508897E-D857-4C3E-84DC-F316786B8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209" t="24405" r="46994" b="29420"/>
          <a:stretch/>
        </p:blipFill>
        <p:spPr>
          <a:xfrm>
            <a:off x="7287126" y="720706"/>
            <a:ext cx="4174958" cy="455698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35BCD023-648D-4BAB-BD29-C76265795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4927" y="3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42D02D-9F8D-43AE-8BBB-C7C8CE19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MERIMO V SEKUNDAH?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9CB5B11-8E38-4967-95BF-1B8365576E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VČASIH SO POMEMBNE RAZLIKE V SEKUNDAH – TEKMOVANJA, POTAPLJANJE …</a:t>
            </a:r>
          </a:p>
          <a:p>
            <a:endParaRPr lang="sl-SI" dirty="0"/>
          </a:p>
          <a:p>
            <a:r>
              <a:rPr lang="sl-SI" dirty="0"/>
              <a:t>V KOLIKO SEKUNDAH PRETEČEŠ 60 METROV?</a:t>
            </a:r>
          </a:p>
        </p:txBody>
      </p:sp>
      <p:sp>
        <p:nvSpPr>
          <p:cNvPr id="13" name="Označba mesta vsebine 12">
            <a:extLst>
              <a:ext uri="{FF2B5EF4-FFF2-40B4-BE49-F238E27FC236}">
                <a16:creationId xmlns:a16="http://schemas.microsoft.com/office/drawing/2014/main" id="{A5DF5D63-4908-4A2A-AF21-AC92E3F2D1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152A6134-16D8-4A5A-9BCE-B0A1E30EB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625" y="1964521"/>
            <a:ext cx="5080730" cy="4212441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3F09EA5D-3F96-435F-8C10-C915EE234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2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7A32469-F997-4A6C-80F8-FA0F77A4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KONEC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5D0A91F9-3F41-440C-853A-CFFA4015E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ALI SI SE NAUČIL MERITI ČAS?</a:t>
            </a:r>
          </a:p>
          <a:p>
            <a:endParaRPr lang="sl-SI" dirty="0"/>
          </a:p>
          <a:p>
            <a:r>
              <a:rPr lang="sl-SI" dirty="0"/>
              <a:t>KAJ TI JE NAJTEŽJE?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B841A3A7-ACEC-48F5-8844-3FBECAA52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A18E08-3FA1-4D22-9ECE-F0F29E30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ZDAJ SMO V </a:t>
            </a:r>
            <a:r>
              <a:rPr lang="sl-SI" b="1" dirty="0"/>
              <a:t>LETU  2020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225524-322D-492B-881A-18A283A1F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LETA ŠTEJEMO OD KRISTUSOVEGA ROJSTVA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9EA5B45-47BC-462A-B31B-696E788BB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0" y="2319353"/>
            <a:ext cx="6644439" cy="3729022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14185E75-D75D-467F-AD21-3E224C362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5189" y="843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8F3672-8673-4655-897F-EBF2CC10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7874"/>
          </a:xfrm>
        </p:spPr>
        <p:txBody>
          <a:bodyPr>
            <a:normAutofit fontScale="90000"/>
          </a:bodyPr>
          <a:lstStyle/>
          <a:p>
            <a:r>
              <a:rPr lang="sl-SI" dirty="0"/>
              <a:t>LETO RAZDELIMO NA </a:t>
            </a:r>
            <a:r>
              <a:rPr lang="sl-SI" b="1" dirty="0"/>
              <a:t>12 MESECEV, VSAK MESEC IMA 31, 30, 28/29 DNI: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54BF5D8-300C-4548-BC60-59A7452D3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7805" t="36101" r="29890" b="19741"/>
          <a:stretch/>
        </p:blipFill>
        <p:spPr>
          <a:xfrm>
            <a:off x="657726" y="1744578"/>
            <a:ext cx="9733548" cy="5113421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C753040F-C594-4CD4-8B16-73BF9C123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1958" y="1138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F76B83-3CE7-4202-9DDC-90EBD68D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4519696"/>
          </a:xfrm>
        </p:spPr>
        <p:txBody>
          <a:bodyPr>
            <a:normAutofit fontScale="90000"/>
          </a:bodyPr>
          <a:lstStyle/>
          <a:p>
            <a:r>
              <a:rPr lang="sl-SI" dirty="0"/>
              <a:t>POMAGAMO SI S KOLEDARJEM</a:t>
            </a:r>
            <a:br>
              <a:rPr lang="sl-SI" dirty="0"/>
            </a:br>
            <a:r>
              <a:rPr lang="sl-SI" sz="3100" dirty="0"/>
              <a:t>TO JE ŽEPNI KOLEDAR</a:t>
            </a:r>
            <a:br>
              <a:rPr lang="sl-SI" sz="3100" dirty="0"/>
            </a:br>
            <a:br>
              <a:rPr lang="sl-SI" sz="3100" dirty="0"/>
            </a:br>
            <a:r>
              <a:rPr lang="sl-SI" sz="3100" dirty="0"/>
              <a:t>POSKUSI – NA KATERI DAN PRIDE TVOJ ROJSTNI DAN?</a:t>
            </a:r>
            <a:br>
              <a:rPr lang="sl-SI" sz="3100" dirty="0"/>
            </a:br>
            <a:br>
              <a:rPr lang="sl-SI" sz="3100" dirty="0"/>
            </a:br>
            <a:br>
              <a:rPr lang="sl-SI" sz="3100" dirty="0"/>
            </a:br>
            <a:br>
              <a:rPr lang="sl-SI" sz="3100" dirty="0"/>
            </a:br>
            <a:endParaRPr lang="sl-SI" sz="3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2367F2-4E0F-42D2-A588-7BD4803E9B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86" y="365125"/>
            <a:ext cx="4279245" cy="62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A42983ED-45CC-4F61-80FC-F54592B97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5221" y="4110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7852AA-9D7D-4CA0-8C47-BF94A4737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1. JANUAR = 1. 1.    </a:t>
            </a:r>
            <a:r>
              <a:rPr lang="sl-SI" dirty="0"/>
              <a:t>ali    </a:t>
            </a:r>
            <a:r>
              <a:rPr lang="sl-SI" b="1" dirty="0"/>
              <a:t>1. 1. = 1. JANUAR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586B784-85D7-4B87-910D-F1AC4A955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POSKUSI ŠE TI</a:t>
            </a:r>
          </a:p>
          <a:p>
            <a:r>
              <a:rPr lang="sl-SI" dirty="0"/>
              <a:t> 12. 2. =</a:t>
            </a:r>
          </a:p>
          <a:p>
            <a:r>
              <a:rPr lang="sl-SI" dirty="0"/>
              <a:t>20. 5. =</a:t>
            </a:r>
          </a:p>
          <a:p>
            <a:r>
              <a:rPr lang="sl-SI" dirty="0"/>
              <a:t>28. 9. =</a:t>
            </a:r>
          </a:p>
          <a:p>
            <a:r>
              <a:rPr lang="sl-SI" dirty="0"/>
              <a:t>1. april  =</a:t>
            </a:r>
          </a:p>
          <a:p>
            <a:r>
              <a:rPr lang="sl-SI" dirty="0"/>
              <a:t>30. december =</a:t>
            </a:r>
          </a:p>
          <a:p>
            <a:r>
              <a:rPr lang="sl-SI" dirty="0"/>
              <a:t>31. oktober  =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CF8E14D-8F6F-4477-B701-B3078E035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6A3016-56E9-42B9-B687-8CF319A5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MESEC RAZDELIMO </a:t>
            </a:r>
            <a:r>
              <a:rPr lang="sl-SI" b="1" dirty="0"/>
              <a:t>NA TEDNE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0771C7F-44F3-4EC5-B0B0-BC0C46BFF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D1A1FDF-D399-4D96-BD20-E997851BB2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/>
        </p:blipFill>
        <p:spPr>
          <a:xfrm>
            <a:off x="408193" y="1371600"/>
            <a:ext cx="6236974" cy="4818063"/>
          </a:xfrm>
          <a:prstGeom prst="rect">
            <a:avLst/>
          </a:prstGeom>
        </p:spPr>
      </p:pic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A900DB89-7427-4617-B7DA-4D3C32FD9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9716" y="1690688"/>
            <a:ext cx="4605672" cy="4498975"/>
          </a:xfrm>
        </p:spPr>
        <p:txBody>
          <a:bodyPr/>
          <a:lstStyle/>
          <a:p>
            <a:r>
              <a:rPr lang="sl-SI" dirty="0"/>
              <a:t>V APRILU SO TRIJE CELI TEDNI IN DVA DELNA, </a:t>
            </a:r>
            <a:r>
              <a:rPr lang="sl-SI" u="sng" dirty="0">
                <a:solidFill>
                  <a:schemeClr val="accent1">
                    <a:lumMod val="50000"/>
                  </a:schemeClr>
                </a:solidFill>
              </a:rPr>
              <a:t>SKUPAJ 4-5 TEDNOV</a:t>
            </a:r>
          </a:p>
          <a:p>
            <a:endParaRPr lang="sl-SI" dirty="0"/>
          </a:p>
          <a:p>
            <a:r>
              <a:rPr lang="sl-SI" dirty="0"/>
              <a:t>V SOBOTO IN NEDELJO JE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VIKEND</a:t>
            </a:r>
          </a:p>
          <a:p>
            <a:endParaRPr lang="sl-SI" dirty="0"/>
          </a:p>
          <a:p>
            <a:r>
              <a:rPr lang="sl-SI" dirty="0"/>
              <a:t>OD PON.-DO PETKA SO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DELAVNI DNEVI</a:t>
            </a:r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068CFFF5-DF51-459D-953D-C3F1DCAC3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7264" y="668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21C5AC1A-459F-4F90-A858-6E9668A4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1 DAN = 24 UR</a:t>
            </a:r>
          </a:p>
        </p:txBody>
      </p:sp>
      <p:sp>
        <p:nvSpPr>
          <p:cNvPr id="18" name="Označba mesta besedila 17">
            <a:extLst>
              <a:ext uri="{FF2B5EF4-FFF2-40B4-BE49-F238E27FC236}">
                <a16:creationId xmlns:a16="http://schemas.microsoft.com/office/drawing/2014/main" id="{BDFD8210-A91F-4F35-B77C-F9D6EA8FA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3482181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9DA4D9E1-AAFE-415D-9C7B-1DCA24B0D1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0839" t="7978" r="25540" b="14887"/>
          <a:stretch/>
        </p:blipFill>
        <p:spPr>
          <a:xfrm>
            <a:off x="1484314" y="1681162"/>
            <a:ext cx="3448633" cy="3430194"/>
          </a:xfrm>
          <a:prstGeom prst="rect">
            <a:avLst/>
          </a:prstGeom>
        </p:spPr>
      </p:pic>
      <p:sp>
        <p:nvSpPr>
          <p:cNvPr id="20" name="Označba mesta besedila 19">
            <a:extLst>
              <a:ext uri="{FF2B5EF4-FFF2-40B4-BE49-F238E27FC236}">
                <a16:creationId xmlns:a16="http://schemas.microsoft.com/office/drawing/2014/main" id="{74C89363-6CC1-4F57-8D77-9F949DE2B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16766"/>
            <a:ext cx="3585411" cy="3748984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21" name="Označba mesta vsebine 20">
            <a:extLst>
              <a:ext uri="{FF2B5EF4-FFF2-40B4-BE49-F238E27FC236}">
                <a16:creationId xmlns:a16="http://schemas.microsoft.com/office/drawing/2014/main" id="{6D54FFFC-D7B2-41B8-900F-4E803CE4B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60980" y="5241234"/>
            <a:ext cx="5183188" cy="1238146"/>
          </a:xfrm>
        </p:spPr>
        <p:txBody>
          <a:bodyPr/>
          <a:lstStyle/>
          <a:p>
            <a:r>
              <a:rPr lang="sl-SI" dirty="0"/>
              <a:t>O – 12</a:t>
            </a:r>
          </a:p>
          <a:p>
            <a:r>
              <a:rPr lang="sl-SI" dirty="0"/>
              <a:t>12 – 24</a:t>
            </a:r>
          </a:p>
        </p:txBody>
      </p:sp>
      <p:pic>
        <p:nvPicPr>
          <p:cNvPr id="10" name="Označba mesta vsebine 8">
            <a:extLst>
              <a:ext uri="{FF2B5EF4-FFF2-40B4-BE49-F238E27FC236}">
                <a16:creationId xmlns:a16="http://schemas.microsoft.com/office/drawing/2014/main" id="{B73AED8E-32C4-4A0F-A650-6D8EA46B1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3" t="7971" r="25793" b="16457"/>
          <a:stretch/>
        </p:blipFill>
        <p:spPr>
          <a:xfrm>
            <a:off x="6172200" y="1616766"/>
            <a:ext cx="3489159" cy="3453064"/>
          </a:xfrm>
          <a:prstGeom prst="rect">
            <a:avLst/>
          </a:prstGeom>
        </p:spPr>
      </p:pic>
      <p:pic>
        <p:nvPicPr>
          <p:cNvPr id="23" name="Posnet zvok">
            <a:hlinkClick r:id="" action="ppaction://media"/>
            <a:extLst>
              <a:ext uri="{FF2B5EF4-FFF2-40B4-BE49-F238E27FC236}">
                <a16:creationId xmlns:a16="http://schemas.microsoft.com/office/drawing/2014/main" id="{3E3FBFEA-AAC9-4B14-839D-433C5BDAE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612" y="1007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9771C50-DC75-4587-B91B-E6EB28C3C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TOČNA URA</a:t>
            </a:r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AAF6FFC0-CF6A-4FED-A6EF-D0B7AD81C3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17255" y="1825625"/>
            <a:ext cx="4423490" cy="4351338"/>
          </a:xfrm>
          <a:prstGeom prst="rect">
            <a:avLst/>
          </a:prstGeom>
        </p:spPr>
      </p:pic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42A4D7FD-E541-43EB-A50D-924BFF3383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URO NAM KAŽE MALI KAZALEC</a:t>
            </a:r>
          </a:p>
          <a:p>
            <a:endParaRPr lang="sl-SI" dirty="0"/>
          </a:p>
          <a:p>
            <a:r>
              <a:rPr lang="sl-SI" dirty="0"/>
              <a:t>URA JE TOČNA, NPR. TOČNO 10, KO MALI KAZALEC KAŽE 10, VELIKI PA JE NA 12 (ŠTARTNA POZICIJA)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21821A22-891B-4863-8D35-0D890FA3A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843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509</Words>
  <Application>Microsoft Office PowerPoint</Application>
  <PresentationFormat>Širokozaslonsko</PresentationFormat>
  <Paragraphs>99</Paragraphs>
  <Slides>25</Slides>
  <Notes>0</Notes>
  <HiddenSlides>0</HiddenSlides>
  <MMClips>18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Officeova tema</vt:lpstr>
      <vt:lpstr>MERIMO ČAS</vt:lpstr>
      <vt:lpstr>1 LETO</vt:lpstr>
      <vt:lpstr>ZDAJ SMO V LETU  2020</vt:lpstr>
      <vt:lpstr>LETO RAZDELIMO NA 12 MESECEV, VSAK MESEC IMA 31, 30, 28/29 DNI:</vt:lpstr>
      <vt:lpstr>POMAGAMO SI S KOLEDARJEM TO JE ŽEPNI KOLEDAR  POSKUSI – NA KATERI DAN PRIDE TVOJ ROJSTNI DAN?    </vt:lpstr>
      <vt:lpstr>1. JANUAR = 1. 1.    ali    1. 1. = 1. JANUAR </vt:lpstr>
      <vt:lpstr>MESEC RAZDELIMO NA TEDNE</vt:lpstr>
      <vt:lpstr>1 DAN = 24 UR</vt:lpstr>
      <vt:lpstr>TOČNA URA</vt:lpstr>
      <vt:lpstr>KOLIKO JE URA?</vt:lpstr>
      <vt:lpstr> REŠITEV: KOLIKO JE URA?</vt:lpstr>
      <vt:lpstr>MALI, URNI KAZALEC 2 X DNEVNO KAŽE ISTO ŠTEVILO</vt:lpstr>
      <vt:lpstr>POSKUSI SAM …</vt:lpstr>
      <vt:lpstr>REŠITEV …</vt:lpstr>
      <vt:lpstr>                             1 URA = 60 MIN</vt:lpstr>
      <vt:lpstr>DOLOČI, ŠTEJ  MINUTE</vt:lpstr>
      <vt:lpstr>DOLOČAMO POLOVIČNE URE</vt:lpstr>
      <vt:lpstr>POSKUSI ŠE TI</vt:lpstr>
      <vt:lpstr>REŠITEV</vt:lpstr>
      <vt:lpstr>DOLOČAMO URO - PONOVITEV</vt:lpstr>
      <vt:lpstr>ZDAJ SI TI NA VRSTI …</vt:lpstr>
      <vt:lpstr>ALI SI REŠIL PRAV?</vt:lpstr>
      <vt:lpstr>SEKUNDNI KAZALEC  NJEGOVA POT JE ENAKA KOT POT MINUTNEGA KAZALCA (OD 12 DO 12)  NAREDI 60 KORAKOV  JE HITREJŠI  </vt:lpstr>
      <vt:lpstr>KAJ MERIMO V SEKUNDAH?</vt:lpstr>
      <vt:lpstr>KONEC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MERIMO ČAS</dc:title>
  <dc:creator>Monika Mihelič</dc:creator>
  <cp:lastModifiedBy>Monika Mihelič</cp:lastModifiedBy>
  <cp:revision>3</cp:revision>
  <dcterms:created xsi:type="dcterms:W3CDTF">2020-04-04T04:49:44Z</dcterms:created>
  <dcterms:modified xsi:type="dcterms:W3CDTF">2020-04-21T05:10:53Z</dcterms:modified>
</cp:coreProperties>
</file>